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3"/>
  </p:notesMasterIdLst>
  <p:sldIdLst>
    <p:sldId id="256" r:id="rId2"/>
    <p:sldId id="258" r:id="rId3"/>
    <p:sldId id="261" r:id="rId4"/>
    <p:sldId id="260" r:id="rId5"/>
    <p:sldId id="347" r:id="rId6"/>
    <p:sldId id="262" r:id="rId7"/>
    <p:sldId id="348" r:id="rId8"/>
    <p:sldId id="349" r:id="rId9"/>
    <p:sldId id="353" r:id="rId10"/>
    <p:sldId id="354" r:id="rId11"/>
    <p:sldId id="320" r:id="rId12"/>
  </p:sldIdLst>
  <p:sldSz cx="9144000" cy="5143500" type="screen16x9"/>
  <p:notesSz cx="6858000" cy="9144000"/>
  <p:embeddedFontLst>
    <p:embeddedFont>
      <p:font typeface="Crimson Text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Vidalok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38FD94-2531-4A73-85A9-515FEE3F36BD}">
  <a:tblStyle styleId="{4F38FD94-2531-4A73-85A9-515FEE3F3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40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1" r:id="rId5"/>
    <p:sldLayoutId id="2147483662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cbi.nlm.nih.gov/pmc/articles/PMC6775529/#B16" TargetMode="External"/><Relationship Id="rId5" Type="http://schemas.openxmlformats.org/officeDocument/2006/relationships/hyperlink" Target="https://arxiv.org/pdf/1409.1556.pdf" TargetMode="External"/><Relationship Id="rId4" Type="http://schemas.openxmlformats.org/officeDocument/2006/relationships/hyperlink" Target="https://www.mathworks.com/help/deeplearning/ref/vgg16.html#bvo3twr-1_sep_mw_6dc28e13-2f10-44a4-9632-9b8d43b376f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3D914-DDF0-39AE-B1DA-28529AA2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71" y="2855442"/>
            <a:ext cx="1770532" cy="236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04335-6913-264F-FACB-CDAF2258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592" y="2147526"/>
            <a:ext cx="3121354" cy="3293835"/>
          </a:xfrm>
          <a:prstGeom prst="rect">
            <a:avLst/>
          </a:prstGeom>
        </p:spPr>
      </p:pic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154275" y="843547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Animal </a:t>
            </a:r>
            <a:br>
              <a:rPr lang="en" dirty="0"/>
            </a:br>
            <a:r>
              <a:rPr lang="en" dirty="0"/>
              <a:t>Biometrics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-284054" y="2855442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Using Convolutional Neural Networks</a:t>
            </a:r>
            <a:endParaRPr dirty="0"/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84444AE3-9F95-3ED6-A5D3-84F708AD67D3}"/>
              </a:ext>
            </a:extLst>
          </p:cNvPr>
          <p:cNvSpPr txBox="1">
            <a:spLocks/>
          </p:cNvSpPr>
          <p:nvPr/>
        </p:nvSpPr>
        <p:spPr>
          <a:xfrm>
            <a:off x="83127" y="3856941"/>
            <a:ext cx="1909979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Submitted by : -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Pallav Purbia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211230037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F5A8D-BA82-7034-122C-3161C62B2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805" y="390267"/>
            <a:ext cx="973026" cy="908784"/>
          </a:xfrm>
          <a:prstGeom prst="rect">
            <a:avLst/>
          </a:prstGeom>
        </p:spPr>
      </p:pic>
      <p:sp>
        <p:nvSpPr>
          <p:cNvPr id="8" name="Google Shape;483;p59">
            <a:extLst>
              <a:ext uri="{FF2B5EF4-FFF2-40B4-BE49-F238E27FC236}">
                <a16:creationId xmlns:a16="http://schemas.microsoft.com/office/drawing/2014/main" id="{01701243-5C71-B6C4-36D4-6FC53AFA5712}"/>
              </a:ext>
            </a:extLst>
          </p:cNvPr>
          <p:cNvSpPr txBox="1">
            <a:spLocks/>
          </p:cNvSpPr>
          <p:nvPr/>
        </p:nvSpPr>
        <p:spPr>
          <a:xfrm>
            <a:off x="3247996" y="3856941"/>
            <a:ext cx="1909979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Submitted to : -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Dr. Preeti Mehta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38D3AE1-6AAC-5748-0B8A-6E0EFA112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949" y="1092993"/>
            <a:ext cx="8112320" cy="3350419"/>
          </a:xfrm>
        </p:spPr>
        <p:txBody>
          <a:bodyPr/>
          <a:lstStyle/>
          <a:p>
            <a:r>
              <a:rPr lang="en-US" dirty="0"/>
              <a:t>Problem of overfitting in My own architecture.</a:t>
            </a:r>
          </a:p>
          <a:p>
            <a:pPr marL="1028700" lvl="2" indent="0" algn="l">
              <a:buNone/>
            </a:pPr>
            <a:r>
              <a:rPr lang="en-US" dirty="0"/>
              <a:t>Ways to reduce overfitting:</a:t>
            </a:r>
            <a:br>
              <a:rPr lang="en-US" dirty="0"/>
            </a:br>
            <a:r>
              <a:rPr lang="en-US" dirty="0"/>
              <a:t>1. Add more data</a:t>
            </a:r>
          </a:p>
          <a:p>
            <a:pPr marL="1028700" lvl="2" indent="0" algn="l">
              <a:buNone/>
            </a:pPr>
            <a:r>
              <a:rPr lang="en-US" dirty="0"/>
              <a:t>2. Data Augmentation</a:t>
            </a:r>
          </a:p>
          <a:p>
            <a:pPr marL="1028700" lvl="2" indent="0" algn="l">
              <a:buNone/>
            </a:pPr>
            <a:r>
              <a:rPr lang="en-US" dirty="0"/>
              <a:t>3. L1/L2 Regularizer</a:t>
            </a:r>
          </a:p>
          <a:p>
            <a:pPr marL="1028700" lvl="2" indent="0" algn="l">
              <a:buNone/>
            </a:pPr>
            <a:r>
              <a:rPr lang="en-US" dirty="0"/>
              <a:t>4. Dropout</a:t>
            </a:r>
          </a:p>
          <a:p>
            <a:pPr marL="1028700" lvl="2" indent="0" algn="l">
              <a:buNone/>
            </a:pPr>
            <a:r>
              <a:rPr lang="en-US" dirty="0"/>
              <a:t>5. Batch Norm</a:t>
            </a:r>
          </a:p>
          <a:p>
            <a:pPr marL="1028700" lvl="2" indent="0" algn="l">
              <a:buNone/>
            </a:pPr>
            <a:r>
              <a:rPr lang="en-US" dirty="0"/>
              <a:t>6. Reduce complexity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       I Solved this problem by using Dropout and reducing epochs.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My laptop was taking large amount of time to extract the zip file of the dataset.</a:t>
            </a:r>
          </a:p>
          <a:p>
            <a:pPr marL="114300" indent="0">
              <a:buNone/>
            </a:pPr>
            <a:r>
              <a:rPr lang="en-US" dirty="0"/>
              <a:t>                          Solved this using </a:t>
            </a:r>
            <a:r>
              <a:rPr lang="en-US" u="sng" dirty="0"/>
              <a:t>Kaggle API </a:t>
            </a:r>
            <a:r>
              <a:rPr lang="en-US" dirty="0"/>
              <a:t>to download it on Google </a:t>
            </a:r>
            <a:r>
              <a:rPr lang="en-US" dirty="0" err="1"/>
              <a:t>Colab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4D13EC-E716-A58E-F254-E3626C2C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Problems I faced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145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69" name="Google Shape;1569;p123"/>
          <p:cNvSpPr txBox="1">
            <a:spLocks noGrp="1"/>
          </p:cNvSpPr>
          <p:nvPr>
            <p:ph type="subTitle" idx="1"/>
          </p:nvPr>
        </p:nvSpPr>
        <p:spPr>
          <a:xfrm>
            <a:off x="2983350" y="2341100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211230037@nitdelhi.ac.in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+91 9414191837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EB2CC-E4EF-5A4B-256D-42F14F38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97" y="3257550"/>
            <a:ext cx="6235077" cy="819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21293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the problem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4793831" y="2299925"/>
            <a:ext cx="3007143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made architecture vs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VGG-16 architecture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1655200" y="392388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Problems Faced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86203-CAED-212C-15C8-D42D3882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05" y="390267"/>
            <a:ext cx="973026" cy="908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936104" y="752454"/>
            <a:ext cx="7379682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/>
              <a:t>Problem Statement</a:t>
            </a:r>
            <a:r>
              <a:rPr lang="en-US" sz="2000" dirty="0"/>
              <a:t>: To classify the input image into cat or dog.</a:t>
            </a:r>
            <a:endParaRPr sz="2000" dirty="0"/>
          </a:p>
        </p:txBody>
      </p:sp>
      <p:pic>
        <p:nvPicPr>
          <p:cNvPr id="2" name="Picture 4" descr="What is a Convolutional Neural Network?">
            <a:extLst>
              <a:ext uri="{FF2B5EF4-FFF2-40B4-BE49-F238E27FC236}">
                <a16:creationId xmlns:a16="http://schemas.microsoft.com/office/drawing/2014/main" id="{B5759F4E-607B-5C6F-9825-B7024D6B6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6250" r="2559" b="14445"/>
          <a:stretch/>
        </p:blipFill>
        <p:spPr bwMode="auto">
          <a:xfrm>
            <a:off x="293354" y="1344496"/>
            <a:ext cx="7807658" cy="34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6FBB348-6846-D832-83AB-12ABB6AA2A58}"/>
              </a:ext>
            </a:extLst>
          </p:cNvPr>
          <p:cNvSpPr/>
          <p:nvPr/>
        </p:nvSpPr>
        <p:spPr>
          <a:xfrm>
            <a:off x="7372349" y="2899267"/>
            <a:ext cx="728663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GG-16 | CNN model - GeeksforGeeks">
            <a:extLst>
              <a:ext uri="{FF2B5EF4-FFF2-40B4-BE49-F238E27FC236}">
                <a16:creationId xmlns:a16="http://schemas.microsoft.com/office/drawing/2014/main" id="{D2F0D0CB-2F0D-A4ED-86D0-2FC14CF9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113446"/>
            <a:ext cx="6257925" cy="27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0;p64">
            <a:extLst>
              <a:ext uri="{FF2B5EF4-FFF2-40B4-BE49-F238E27FC236}">
                <a16:creationId xmlns:a16="http://schemas.microsoft.com/office/drawing/2014/main" id="{14240267-D40D-D28E-3E8B-AD75752CA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499" y="27808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VGG-16 architecture</a:t>
            </a:r>
            <a:endParaRPr u="sng" dirty="0"/>
          </a:p>
        </p:txBody>
      </p:sp>
      <p:sp>
        <p:nvSpPr>
          <p:cNvPr id="7" name="Google Shape;541;p64">
            <a:extLst>
              <a:ext uri="{FF2B5EF4-FFF2-40B4-BE49-F238E27FC236}">
                <a16:creationId xmlns:a16="http://schemas.microsoft.com/office/drawing/2014/main" id="{005BF2FF-297D-7DE8-8C62-225A0F3C6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1274" y="896942"/>
            <a:ext cx="8436957" cy="1517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Three fully connected layers and 13 convolutional layers.</a:t>
            </a:r>
          </a:p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Trained on 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 one million</a:t>
            </a:r>
            <a:r>
              <a:rPr lang="en-US" sz="1600" dirty="0"/>
              <a:t> images from the ImageNet visual database, </a:t>
            </a:r>
          </a:p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Able to classify images into 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1,000 different categories</a:t>
            </a:r>
            <a:r>
              <a:rPr lang="en-US" sz="1600" dirty="0"/>
              <a:t> with </a:t>
            </a: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92.7 percent</a:t>
            </a:r>
            <a:r>
              <a:rPr lang="en-US" sz="1600" dirty="0"/>
              <a:t> top-5 test accuracy.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0;p64">
            <a:extLst>
              <a:ext uri="{FF2B5EF4-FFF2-40B4-BE49-F238E27FC236}">
                <a16:creationId xmlns:a16="http://schemas.microsoft.com/office/drawing/2014/main" id="{14240267-D40D-D28E-3E8B-AD75752CA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499" y="27808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My CNN architecture</a:t>
            </a:r>
            <a:endParaRPr u="sng" dirty="0"/>
          </a:p>
        </p:txBody>
      </p:sp>
      <p:sp>
        <p:nvSpPr>
          <p:cNvPr id="7" name="Google Shape;541;p64">
            <a:extLst>
              <a:ext uri="{FF2B5EF4-FFF2-40B4-BE49-F238E27FC236}">
                <a16:creationId xmlns:a16="http://schemas.microsoft.com/office/drawing/2014/main" id="{005BF2FF-297D-7DE8-8C62-225A0F3C6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21632" y="1561311"/>
            <a:ext cx="3295838" cy="263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3 convolutional layers</a:t>
            </a:r>
          </a:p>
          <a:p>
            <a:pPr marL="114300" indent="0" algn="l"/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First layer with 32 filters</a:t>
            </a:r>
          </a:p>
          <a:p>
            <a:pPr marL="114300" indent="0" algn="l"/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Second layer with 64 filters</a:t>
            </a:r>
          </a:p>
          <a:p>
            <a:pPr marL="114300" indent="0" algn="l"/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Third layer with 128 filters</a:t>
            </a:r>
          </a:p>
        </p:txBody>
      </p:sp>
      <p:pic>
        <p:nvPicPr>
          <p:cNvPr id="2054" name="Picture 6" descr="A Guide to Convolutional Neural Networks | by David Fagbuyiro | Heartbeat">
            <a:extLst>
              <a:ext uri="{FF2B5EF4-FFF2-40B4-BE49-F238E27FC236}">
                <a16:creationId xmlns:a16="http://schemas.microsoft.com/office/drawing/2014/main" id="{C9138BC2-B767-C346-B75D-4A9F3A8A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434631"/>
            <a:ext cx="6100762" cy="34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550BF-57A0-3F70-325E-F553E6DE4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854" y="2891632"/>
            <a:ext cx="671639" cy="7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A6F177-B935-3E56-CB0E-5447318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36" y="152131"/>
            <a:ext cx="8425487" cy="572700"/>
          </a:xfrm>
        </p:spPr>
        <p:txBody>
          <a:bodyPr/>
          <a:lstStyle/>
          <a:p>
            <a:r>
              <a:rPr lang="en-US" sz="2400" u="sng" dirty="0"/>
              <a:t>Architecture Summary</a:t>
            </a:r>
            <a:r>
              <a:rPr lang="en-US" sz="2400" dirty="0"/>
              <a:t>:-</a:t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u="sng" dirty="0"/>
              <a:t>VGG-16</a:t>
            </a:r>
            <a:r>
              <a:rPr lang="en-US" sz="2400" dirty="0"/>
              <a:t>                                                  </a:t>
            </a:r>
            <a:r>
              <a:rPr lang="en-US" sz="2400" u="sng" dirty="0"/>
              <a:t>My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C381E-F92F-D39B-F344-D2DDFCC7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71" y="1092996"/>
            <a:ext cx="3604553" cy="3764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50827-CE01-97F1-4633-0A7E6F1C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4" y="1100140"/>
            <a:ext cx="3620779" cy="37647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FAD19-0408-99CB-A717-7579F802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2" y="266950"/>
            <a:ext cx="7752118" cy="572700"/>
          </a:xfrm>
        </p:spPr>
        <p:txBody>
          <a:bodyPr/>
          <a:lstStyle/>
          <a:p>
            <a:r>
              <a:rPr lang="en-US" u="sng" dirty="0"/>
              <a:t>Comparison of the two architectures </a:t>
            </a:r>
            <a:r>
              <a:rPr lang="en-US" dirty="0"/>
              <a:t>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C55B3D8-936C-2F57-3F06-23A2CFEF5D33}"/>
              </a:ext>
            </a:extLst>
          </p:cNvPr>
          <p:cNvSpPr txBox="1">
            <a:spLocks/>
          </p:cNvSpPr>
          <p:nvPr/>
        </p:nvSpPr>
        <p:spPr>
          <a:xfrm>
            <a:off x="2380102" y="1017725"/>
            <a:ext cx="5242279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u="sng" dirty="0"/>
              <a:t>My CNN architecture</a:t>
            </a:r>
            <a:r>
              <a:rPr lang="en-US" sz="1800" dirty="0"/>
              <a:t>                  </a:t>
            </a:r>
            <a:r>
              <a:rPr lang="en-US" sz="1800" u="sng" dirty="0"/>
              <a:t>VGG-16</a:t>
            </a:r>
          </a:p>
          <a:p>
            <a:endParaRPr lang="en-US" sz="1800" dirty="0">
              <a:solidFill>
                <a:srgbClr val="FF33CC"/>
              </a:solidFill>
            </a:endParaRPr>
          </a:p>
          <a:p>
            <a:r>
              <a:rPr lang="en-US" sz="1800" dirty="0">
                <a:solidFill>
                  <a:srgbClr val="FF33CC"/>
                </a:solidFill>
              </a:rPr>
              <a:t>           96.63 %                                 99.98 %      </a:t>
            </a:r>
          </a:p>
          <a:p>
            <a:endParaRPr lang="en-US" sz="1800" dirty="0">
              <a:solidFill>
                <a:srgbClr val="FF33CC"/>
              </a:solidFill>
            </a:endParaRPr>
          </a:p>
          <a:p>
            <a:r>
              <a:rPr lang="en-US" sz="1800" dirty="0">
                <a:solidFill>
                  <a:srgbClr val="FF33CC"/>
                </a:solidFill>
              </a:rPr>
              <a:t> 669 seconds</a:t>
            </a:r>
            <a:r>
              <a:rPr lang="en-US" sz="1800" dirty="0">
                <a:solidFill>
                  <a:srgbClr val="FF0000"/>
                </a:solidFill>
              </a:rPr>
              <a:t>(10 epochs)</a:t>
            </a:r>
            <a:r>
              <a:rPr lang="en-US" sz="1800" dirty="0">
                <a:solidFill>
                  <a:srgbClr val="FF33CC"/>
                </a:solidFill>
              </a:rPr>
              <a:t>       572 seconds </a:t>
            </a:r>
            <a:r>
              <a:rPr lang="en-US" sz="1800" dirty="0">
                <a:solidFill>
                  <a:srgbClr val="FF0000"/>
                </a:solidFill>
              </a:rPr>
              <a:t>(5 epochs)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33CC"/>
                </a:solidFill>
              </a:rPr>
              <a:t>           0.0929                                  0.0030 </a:t>
            </a:r>
          </a:p>
          <a:p>
            <a:endParaRPr lang="en-US" sz="1800" dirty="0">
              <a:solidFill>
                <a:srgbClr val="FF33CC"/>
              </a:solidFill>
            </a:endParaRPr>
          </a:p>
          <a:p>
            <a:r>
              <a:rPr lang="en-US" sz="1800" dirty="0">
                <a:solidFill>
                  <a:srgbClr val="FF33CC"/>
                </a:solidFill>
              </a:rPr>
              <a:t>         56.64 MB                            512.19 MB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14CEF87-C240-5D59-26B8-6467CC255A43}"/>
              </a:ext>
            </a:extLst>
          </p:cNvPr>
          <p:cNvSpPr txBox="1">
            <a:spLocks/>
          </p:cNvSpPr>
          <p:nvPr/>
        </p:nvSpPr>
        <p:spPr>
          <a:xfrm>
            <a:off x="325082" y="1323975"/>
            <a:ext cx="1725173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u="sng" dirty="0"/>
          </a:p>
          <a:p>
            <a:r>
              <a:rPr lang="en-US" sz="1800" u="sng" dirty="0"/>
              <a:t>Accuracy:</a:t>
            </a:r>
          </a:p>
          <a:p>
            <a:endParaRPr lang="en-US" sz="1800" dirty="0"/>
          </a:p>
          <a:p>
            <a:r>
              <a:rPr lang="en-US" sz="1800" u="sng" dirty="0"/>
              <a:t>Training time:</a:t>
            </a:r>
          </a:p>
          <a:p>
            <a:endParaRPr lang="en-US" sz="1800" u="sng" dirty="0"/>
          </a:p>
          <a:p>
            <a:r>
              <a:rPr lang="en-US" sz="1800" u="sng" dirty="0"/>
              <a:t>Loss:</a:t>
            </a:r>
          </a:p>
          <a:p>
            <a:endParaRPr lang="en-US" sz="1800" u="sng" dirty="0"/>
          </a:p>
          <a:p>
            <a:r>
              <a:rPr lang="en-US" sz="1800" u="sng" dirty="0"/>
              <a:t>Memory:</a:t>
            </a:r>
          </a:p>
        </p:txBody>
      </p:sp>
    </p:spTree>
    <p:extLst>
      <p:ext uri="{BB962C8B-B14F-4D97-AF65-F5344CB8AC3E}">
        <p14:creationId xmlns:p14="http://schemas.microsoft.com/office/powerpoint/2010/main" val="1773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FAD19-0408-99CB-A717-7579F802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Graphs: My architecture</a:t>
            </a:r>
            <a:r>
              <a:rPr lang="en-US" sz="2400" u="sn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F3A58-B76E-9334-8FD3-7FDCD11C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6" y="1160452"/>
            <a:ext cx="4044450" cy="300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AA35B-76C3-A150-203F-A07D6376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75" y="1160452"/>
            <a:ext cx="3978981" cy="300424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6CA9E75-F27B-0D10-D251-B7DBA0CD1BA5}"/>
              </a:ext>
            </a:extLst>
          </p:cNvPr>
          <p:cNvSpPr txBox="1">
            <a:spLocks/>
          </p:cNvSpPr>
          <p:nvPr/>
        </p:nvSpPr>
        <p:spPr>
          <a:xfrm>
            <a:off x="621506" y="4164692"/>
            <a:ext cx="7558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           Accuracy vs Epochs                                                                    Loss vs Epochs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37016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FAD19-0408-99CB-A717-7579F802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Graphs: VGG-16 Architecture</a:t>
            </a:r>
            <a:endParaRPr lang="en-US" sz="2400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6CA9E75-F27B-0D10-D251-B7DBA0CD1BA5}"/>
              </a:ext>
            </a:extLst>
          </p:cNvPr>
          <p:cNvSpPr txBox="1">
            <a:spLocks/>
          </p:cNvSpPr>
          <p:nvPr/>
        </p:nvSpPr>
        <p:spPr>
          <a:xfrm>
            <a:off x="621506" y="4164692"/>
            <a:ext cx="7558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           Accuracy vs Epochs                                                                    Loss vs Epochs</a:t>
            </a:r>
            <a:endParaRPr lang="en-US" sz="1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3D9B4-87BA-8D94-9C06-1F578873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8" y="1122806"/>
            <a:ext cx="4028672" cy="2898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D49A6-5C21-D576-5A2B-C25293BA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37" y="1107729"/>
            <a:ext cx="4061298" cy="29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58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293</Words>
  <Application>Microsoft Office PowerPoint</Application>
  <PresentationFormat>On-screen Show (16:9)</PresentationFormat>
  <Paragraphs>74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Vidaloka</vt:lpstr>
      <vt:lpstr>Open Sans</vt:lpstr>
      <vt:lpstr>Arial</vt:lpstr>
      <vt:lpstr>Montserrat</vt:lpstr>
      <vt:lpstr>Crimson Text</vt:lpstr>
      <vt:lpstr>Minimalist Business Slides XL by Slidesgo</vt:lpstr>
      <vt:lpstr>Animal  Biometrics</vt:lpstr>
      <vt:lpstr>Table of contents</vt:lpstr>
      <vt:lpstr>Problem Statement: To classify the input image into cat or dog.</vt:lpstr>
      <vt:lpstr>VGG-16 architecture</vt:lpstr>
      <vt:lpstr>My CNN architecture</vt:lpstr>
      <vt:lpstr>Architecture Summary:-                  VGG-16                                                  My architecture</vt:lpstr>
      <vt:lpstr>Comparison of the two architectures :</vt:lpstr>
      <vt:lpstr>Graphs: My architecture </vt:lpstr>
      <vt:lpstr>Graphs: VGG-16 Architecture</vt:lpstr>
      <vt:lpstr>Problems I faced: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 Biometrics</dc:title>
  <dc:creator>Pallav Purbia</dc:creator>
  <cp:lastModifiedBy>Pallav Purbia</cp:lastModifiedBy>
  <cp:revision>13</cp:revision>
  <dcterms:modified xsi:type="dcterms:W3CDTF">2024-04-14T15:22:36Z</dcterms:modified>
</cp:coreProperties>
</file>