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64" r:id="rId3"/>
    <p:sldId id="273" r:id="rId4"/>
    <p:sldId id="261" r:id="rId5"/>
    <p:sldId id="260" r:id="rId6"/>
    <p:sldId id="269" r:id="rId7"/>
    <p:sldId id="267" r:id="rId8"/>
    <p:sldId id="296" r:id="rId9"/>
    <p:sldId id="290" r:id="rId10"/>
    <p:sldId id="291" r:id="rId11"/>
    <p:sldId id="292" r:id="rId12"/>
    <p:sldId id="293" r:id="rId13"/>
    <p:sldId id="294" r:id="rId14"/>
    <p:sldId id="295" r:id="rId15"/>
    <p:sldId id="297" r:id="rId16"/>
    <p:sldId id="298" r:id="rId17"/>
    <p:sldId id="299" r:id="rId18"/>
    <p:sldId id="275" r:id="rId19"/>
    <p:sldId id="276" r:id="rId20"/>
    <p:sldId id="28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16" autoAdjust="0"/>
  </p:normalViewPr>
  <p:slideViewPr>
    <p:cSldViewPr snapToGrid="0" snapToObjects="1">
      <p:cViewPr varScale="1">
        <p:scale>
          <a:sx n="61" d="100"/>
          <a:sy n="61" d="100"/>
        </p:scale>
        <p:origin x="150" y="1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8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30134" y="3285066"/>
            <a:ext cx="2608263" cy="2608263"/>
          </a:xfrm>
          <a:solidFill>
            <a:schemeClr val="bg2"/>
          </a:solidFill>
        </p:spPr>
        <p:txBody>
          <a:bodyPr/>
          <a:lstStyle/>
          <a:p>
            <a:r>
              <a:rPr lang="en-US" dirty="0" err="1"/>
              <a:t>img</a:t>
            </a:r>
            <a:endParaRPr lang="ru-RU" dirty="0"/>
          </a:p>
        </p:txBody>
      </p:sp>
      <p:sp>
        <p:nvSpPr>
          <p:cNvPr id="5" name="Рисунок 2">
            <a:extLst>
              <a:ext uri="{FF2B5EF4-FFF2-40B4-BE49-F238E27FC236}">
                <a16:creationId xmlns:a16="http://schemas.microsoft.com/office/drawing/2014/main" id="{0DE9DFA0-6E36-9841-ADD1-2587DF43CFC1}"/>
              </a:ext>
            </a:extLst>
          </p:cNvPr>
          <p:cNvSpPr>
            <a:spLocks noGrp="1"/>
          </p:cNvSpPr>
          <p:nvPr>
            <p:ph type="pic" sz="quarter" idx="11" hasCustomPrompt="1"/>
          </p:nvPr>
        </p:nvSpPr>
        <p:spPr>
          <a:xfrm>
            <a:off x="7433768" y="3285066"/>
            <a:ext cx="2608263" cy="2608263"/>
          </a:xfrm>
          <a:solidFill>
            <a:schemeClr val="bg2"/>
          </a:solidFill>
        </p:spPr>
        <p:txBody>
          <a:bodyPr/>
          <a:lstStyle/>
          <a:p>
            <a:r>
              <a:rPr lang="en-US" dirty="0" err="1"/>
              <a:t>img</a:t>
            </a:r>
            <a:endParaRPr lang="ru-RU" dirty="0"/>
          </a:p>
        </p:txBody>
      </p:sp>
      <p:sp>
        <p:nvSpPr>
          <p:cNvPr id="6" name="Рисунок 2">
            <a:extLst>
              <a:ext uri="{FF2B5EF4-FFF2-40B4-BE49-F238E27FC236}">
                <a16:creationId xmlns:a16="http://schemas.microsoft.com/office/drawing/2014/main" id="{23FEE18D-9A1F-564F-A958-C4E3D1384A7B}"/>
              </a:ext>
            </a:extLst>
          </p:cNvPr>
          <p:cNvSpPr>
            <a:spLocks noGrp="1"/>
          </p:cNvSpPr>
          <p:nvPr>
            <p:ph type="pic" sz="quarter" idx="12" hasCustomPrompt="1"/>
          </p:nvPr>
        </p:nvSpPr>
        <p:spPr>
          <a:xfrm>
            <a:off x="10837402" y="3285066"/>
            <a:ext cx="2608263" cy="2608263"/>
          </a:xfrm>
          <a:solidFill>
            <a:schemeClr val="bg2"/>
          </a:solidFill>
        </p:spPr>
        <p:txBody>
          <a:bodyPr/>
          <a:lstStyle/>
          <a:p>
            <a:r>
              <a:rPr lang="en-US" dirty="0" err="1"/>
              <a:t>img</a:t>
            </a:r>
            <a:endParaRPr lang="ru-RU" dirty="0"/>
          </a:p>
        </p:txBody>
      </p:sp>
      <p:sp>
        <p:nvSpPr>
          <p:cNvPr id="7" name="Рисунок 2">
            <a:extLst>
              <a:ext uri="{FF2B5EF4-FFF2-40B4-BE49-F238E27FC236}">
                <a16:creationId xmlns:a16="http://schemas.microsoft.com/office/drawing/2014/main" id="{C7B0431B-1E40-4E4F-969A-E468778C1524}"/>
              </a:ext>
            </a:extLst>
          </p:cNvPr>
          <p:cNvSpPr>
            <a:spLocks noGrp="1"/>
          </p:cNvSpPr>
          <p:nvPr>
            <p:ph type="pic" sz="quarter" idx="13" hasCustomPrompt="1"/>
          </p:nvPr>
        </p:nvSpPr>
        <p:spPr>
          <a:xfrm>
            <a:off x="14241036" y="3285066"/>
            <a:ext cx="2608263" cy="2608263"/>
          </a:xfrm>
          <a:solidFill>
            <a:schemeClr val="bg2"/>
          </a:solidFill>
        </p:spPr>
        <p:txBody>
          <a:bodyPr/>
          <a:lstStyle/>
          <a:p>
            <a:r>
              <a:rPr lang="en-US" dirty="0" err="1"/>
              <a:t>img</a:t>
            </a:r>
            <a:endParaRPr lang="ru-RU" dirty="0"/>
          </a:p>
        </p:txBody>
      </p:sp>
      <p:sp>
        <p:nvSpPr>
          <p:cNvPr id="8" name="Рисунок 2">
            <a:extLst>
              <a:ext uri="{FF2B5EF4-FFF2-40B4-BE49-F238E27FC236}">
                <a16:creationId xmlns:a16="http://schemas.microsoft.com/office/drawing/2014/main" id="{5535995A-B5C2-A940-A2E8-C28E45ADE5EE}"/>
              </a:ext>
            </a:extLst>
          </p:cNvPr>
          <p:cNvSpPr>
            <a:spLocks noGrp="1"/>
          </p:cNvSpPr>
          <p:nvPr>
            <p:ph type="pic" sz="quarter" idx="14" hasCustomPrompt="1"/>
          </p:nvPr>
        </p:nvSpPr>
        <p:spPr>
          <a:xfrm>
            <a:off x="17644670" y="3285066"/>
            <a:ext cx="2608263" cy="2608263"/>
          </a:xfrm>
          <a:solidFill>
            <a:schemeClr val="bg2"/>
          </a:solidFill>
        </p:spPr>
        <p:txBody>
          <a:bodyPr/>
          <a:lstStyle/>
          <a:p>
            <a:r>
              <a:rPr lang="en-US" dirty="0" err="1"/>
              <a:t>img</a:t>
            </a:r>
            <a:endParaRPr lang="ru-RU" dirty="0"/>
          </a:p>
        </p:txBody>
      </p:sp>
      <p:sp>
        <p:nvSpPr>
          <p:cNvPr id="9" name="Рисунок 2">
            <a:extLst>
              <a:ext uri="{FF2B5EF4-FFF2-40B4-BE49-F238E27FC236}">
                <a16:creationId xmlns:a16="http://schemas.microsoft.com/office/drawing/2014/main" id="{0DC9E066-E66A-1B40-A34E-8973B495E061}"/>
              </a:ext>
            </a:extLst>
          </p:cNvPr>
          <p:cNvSpPr>
            <a:spLocks noGrp="1"/>
          </p:cNvSpPr>
          <p:nvPr>
            <p:ph type="pic" sz="quarter" idx="15" hasCustomPrompt="1"/>
          </p:nvPr>
        </p:nvSpPr>
        <p:spPr>
          <a:xfrm>
            <a:off x="4030134" y="6858000"/>
            <a:ext cx="2608263" cy="2608263"/>
          </a:xfrm>
          <a:solidFill>
            <a:schemeClr val="bg2"/>
          </a:solidFill>
        </p:spPr>
        <p:txBody>
          <a:bodyPr/>
          <a:lstStyle/>
          <a:p>
            <a:r>
              <a:rPr lang="en-US" dirty="0" err="1"/>
              <a:t>img</a:t>
            </a:r>
            <a:endParaRPr lang="ru-RU" dirty="0"/>
          </a:p>
        </p:txBody>
      </p:sp>
      <p:sp>
        <p:nvSpPr>
          <p:cNvPr id="10" name="Рисунок 2">
            <a:extLst>
              <a:ext uri="{FF2B5EF4-FFF2-40B4-BE49-F238E27FC236}">
                <a16:creationId xmlns:a16="http://schemas.microsoft.com/office/drawing/2014/main" id="{A58615FA-A8F2-F641-9F3A-F32A09D5E8F1}"/>
              </a:ext>
            </a:extLst>
          </p:cNvPr>
          <p:cNvSpPr>
            <a:spLocks noGrp="1"/>
          </p:cNvSpPr>
          <p:nvPr>
            <p:ph type="pic" sz="quarter" idx="16" hasCustomPrompt="1"/>
          </p:nvPr>
        </p:nvSpPr>
        <p:spPr>
          <a:xfrm>
            <a:off x="7433768" y="6858000"/>
            <a:ext cx="2608263" cy="2608263"/>
          </a:xfrm>
          <a:solidFill>
            <a:schemeClr val="bg2"/>
          </a:solidFill>
        </p:spPr>
        <p:txBody>
          <a:bodyPr/>
          <a:lstStyle/>
          <a:p>
            <a:r>
              <a:rPr lang="en-US" dirty="0" err="1"/>
              <a:t>img</a:t>
            </a:r>
            <a:endParaRPr lang="ru-RU" dirty="0"/>
          </a:p>
        </p:txBody>
      </p:sp>
      <p:sp>
        <p:nvSpPr>
          <p:cNvPr id="11" name="Рисунок 2">
            <a:extLst>
              <a:ext uri="{FF2B5EF4-FFF2-40B4-BE49-F238E27FC236}">
                <a16:creationId xmlns:a16="http://schemas.microsoft.com/office/drawing/2014/main" id="{BC5D051C-DA51-DA4E-B1D1-1DD3BBBFACFB}"/>
              </a:ext>
            </a:extLst>
          </p:cNvPr>
          <p:cNvSpPr>
            <a:spLocks noGrp="1"/>
          </p:cNvSpPr>
          <p:nvPr>
            <p:ph type="pic" sz="quarter" idx="17" hasCustomPrompt="1"/>
          </p:nvPr>
        </p:nvSpPr>
        <p:spPr>
          <a:xfrm>
            <a:off x="10837402" y="6858000"/>
            <a:ext cx="2608263" cy="2608263"/>
          </a:xfrm>
          <a:solidFill>
            <a:schemeClr val="bg2"/>
          </a:solidFill>
        </p:spPr>
        <p:txBody>
          <a:bodyPr/>
          <a:lstStyle/>
          <a:p>
            <a:r>
              <a:rPr lang="en-US" dirty="0" err="1"/>
              <a:t>img</a:t>
            </a:r>
            <a:endParaRPr lang="ru-RU" dirty="0"/>
          </a:p>
        </p:txBody>
      </p:sp>
      <p:sp>
        <p:nvSpPr>
          <p:cNvPr id="12" name="Рисунок 2">
            <a:extLst>
              <a:ext uri="{FF2B5EF4-FFF2-40B4-BE49-F238E27FC236}">
                <a16:creationId xmlns:a16="http://schemas.microsoft.com/office/drawing/2014/main" id="{BF0AFF62-8DFC-6A49-A85D-03D8F31E7F5A}"/>
              </a:ext>
            </a:extLst>
          </p:cNvPr>
          <p:cNvSpPr>
            <a:spLocks noGrp="1"/>
          </p:cNvSpPr>
          <p:nvPr>
            <p:ph type="pic" sz="quarter" idx="18" hasCustomPrompt="1"/>
          </p:nvPr>
        </p:nvSpPr>
        <p:spPr>
          <a:xfrm>
            <a:off x="14241036" y="6858000"/>
            <a:ext cx="2608263" cy="2608263"/>
          </a:xfrm>
          <a:solidFill>
            <a:schemeClr val="bg2"/>
          </a:solidFill>
        </p:spPr>
        <p:txBody>
          <a:bodyPr/>
          <a:lstStyle/>
          <a:p>
            <a:r>
              <a:rPr lang="en-US" dirty="0" err="1"/>
              <a:t>img</a:t>
            </a:r>
            <a:endParaRPr lang="ru-RU" dirty="0"/>
          </a:p>
        </p:txBody>
      </p:sp>
      <p:sp>
        <p:nvSpPr>
          <p:cNvPr id="13" name="Рисунок 2">
            <a:extLst>
              <a:ext uri="{FF2B5EF4-FFF2-40B4-BE49-F238E27FC236}">
                <a16:creationId xmlns:a16="http://schemas.microsoft.com/office/drawing/2014/main" id="{F6C9F5DB-9834-1B47-A9EB-B52FD276B5FB}"/>
              </a:ext>
            </a:extLst>
          </p:cNvPr>
          <p:cNvSpPr>
            <a:spLocks noGrp="1"/>
          </p:cNvSpPr>
          <p:nvPr>
            <p:ph type="pic" sz="quarter" idx="19" hasCustomPrompt="1"/>
          </p:nvPr>
        </p:nvSpPr>
        <p:spPr>
          <a:xfrm>
            <a:off x="17644670" y="6858000"/>
            <a:ext cx="2608263" cy="2608263"/>
          </a:xfr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15456624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417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1" name="Рисунок 2">
            <a:extLst>
              <a:ext uri="{FF2B5EF4-FFF2-40B4-BE49-F238E27FC236}">
                <a16:creationId xmlns:a16="http://schemas.microsoft.com/office/drawing/2014/main" id="{C18357B0-6D1E-5B41-9C44-10D64A17E56D}"/>
              </a:ext>
            </a:extLst>
          </p:cNvPr>
          <p:cNvSpPr>
            <a:spLocks noGrp="1"/>
          </p:cNvSpPr>
          <p:nvPr>
            <p:ph type="pic" sz="quarter" idx="11" hasCustomPrompt="1"/>
          </p:nvPr>
        </p:nvSpPr>
        <p:spPr>
          <a:xfrm>
            <a:off x="69183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2" name="Рисунок 2">
            <a:extLst>
              <a:ext uri="{FF2B5EF4-FFF2-40B4-BE49-F238E27FC236}">
                <a16:creationId xmlns:a16="http://schemas.microsoft.com/office/drawing/2014/main" id="{217DEF7A-3778-8A4E-83C9-56D7D7A7DE89}"/>
              </a:ext>
            </a:extLst>
          </p:cNvPr>
          <p:cNvSpPr>
            <a:spLocks noGrp="1"/>
          </p:cNvSpPr>
          <p:nvPr>
            <p:ph type="pic" sz="quarter" idx="12" hasCustomPrompt="1"/>
          </p:nvPr>
        </p:nvSpPr>
        <p:spPr>
          <a:xfrm>
            <a:off x="97948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3" name="Рисунок 2">
            <a:extLst>
              <a:ext uri="{FF2B5EF4-FFF2-40B4-BE49-F238E27FC236}">
                <a16:creationId xmlns:a16="http://schemas.microsoft.com/office/drawing/2014/main" id="{F9CCBCD5-36BD-AA42-80C8-ECBC32DB091A}"/>
              </a:ext>
            </a:extLst>
          </p:cNvPr>
          <p:cNvSpPr>
            <a:spLocks noGrp="1"/>
          </p:cNvSpPr>
          <p:nvPr>
            <p:ph type="pic" sz="quarter" idx="13" hasCustomPrompt="1"/>
          </p:nvPr>
        </p:nvSpPr>
        <p:spPr>
          <a:xfrm>
            <a:off x="126714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4" name="Рисунок 2">
            <a:extLst>
              <a:ext uri="{FF2B5EF4-FFF2-40B4-BE49-F238E27FC236}">
                <a16:creationId xmlns:a16="http://schemas.microsoft.com/office/drawing/2014/main" id="{ACD626B6-2C86-E744-8E41-2381BF61763C}"/>
              </a:ext>
            </a:extLst>
          </p:cNvPr>
          <p:cNvSpPr>
            <a:spLocks noGrp="1"/>
          </p:cNvSpPr>
          <p:nvPr>
            <p:ph type="pic" sz="quarter" idx="14" hasCustomPrompt="1"/>
          </p:nvPr>
        </p:nvSpPr>
        <p:spPr>
          <a:xfrm>
            <a:off x="155479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5" name="Рисунок 2">
            <a:extLst>
              <a:ext uri="{FF2B5EF4-FFF2-40B4-BE49-F238E27FC236}">
                <a16:creationId xmlns:a16="http://schemas.microsoft.com/office/drawing/2014/main" id="{8946CD1B-57A3-A14B-9B35-0405671E0B75}"/>
              </a:ext>
            </a:extLst>
          </p:cNvPr>
          <p:cNvSpPr>
            <a:spLocks noGrp="1"/>
          </p:cNvSpPr>
          <p:nvPr>
            <p:ph type="pic" sz="quarter" idx="15" hasCustomPrompt="1"/>
          </p:nvPr>
        </p:nvSpPr>
        <p:spPr>
          <a:xfrm>
            <a:off x="184245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6" name="Рисунок 2">
            <a:extLst>
              <a:ext uri="{FF2B5EF4-FFF2-40B4-BE49-F238E27FC236}">
                <a16:creationId xmlns:a16="http://schemas.microsoft.com/office/drawing/2014/main" id="{BACA7557-6C4F-F44A-BD10-F2CA894D4668}"/>
              </a:ext>
            </a:extLst>
          </p:cNvPr>
          <p:cNvSpPr>
            <a:spLocks noGrp="1"/>
          </p:cNvSpPr>
          <p:nvPr>
            <p:ph type="pic" sz="quarter" idx="16" hasCustomPrompt="1"/>
          </p:nvPr>
        </p:nvSpPr>
        <p:spPr>
          <a:xfrm>
            <a:off x="40417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7" name="Рисунок 2">
            <a:extLst>
              <a:ext uri="{FF2B5EF4-FFF2-40B4-BE49-F238E27FC236}">
                <a16:creationId xmlns:a16="http://schemas.microsoft.com/office/drawing/2014/main" id="{57A8607B-6F9C-AE49-A4C9-B2054DD9488E}"/>
              </a:ext>
            </a:extLst>
          </p:cNvPr>
          <p:cNvSpPr>
            <a:spLocks noGrp="1"/>
          </p:cNvSpPr>
          <p:nvPr>
            <p:ph type="pic" sz="quarter" idx="17" hasCustomPrompt="1"/>
          </p:nvPr>
        </p:nvSpPr>
        <p:spPr>
          <a:xfrm>
            <a:off x="69183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8" name="Рисунок 2">
            <a:extLst>
              <a:ext uri="{FF2B5EF4-FFF2-40B4-BE49-F238E27FC236}">
                <a16:creationId xmlns:a16="http://schemas.microsoft.com/office/drawing/2014/main" id="{EB71E91A-C3F4-774A-AF29-715D3B42DC7D}"/>
              </a:ext>
            </a:extLst>
          </p:cNvPr>
          <p:cNvSpPr>
            <a:spLocks noGrp="1"/>
          </p:cNvSpPr>
          <p:nvPr>
            <p:ph type="pic" sz="quarter" idx="18" hasCustomPrompt="1"/>
          </p:nvPr>
        </p:nvSpPr>
        <p:spPr>
          <a:xfrm>
            <a:off x="97948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9" name="Рисунок 2">
            <a:extLst>
              <a:ext uri="{FF2B5EF4-FFF2-40B4-BE49-F238E27FC236}">
                <a16:creationId xmlns:a16="http://schemas.microsoft.com/office/drawing/2014/main" id="{DD30D3F7-ECFA-FF4B-9B3E-FF04967C8D42}"/>
              </a:ext>
            </a:extLst>
          </p:cNvPr>
          <p:cNvSpPr>
            <a:spLocks noGrp="1"/>
          </p:cNvSpPr>
          <p:nvPr>
            <p:ph type="pic" sz="quarter" idx="19" hasCustomPrompt="1"/>
          </p:nvPr>
        </p:nvSpPr>
        <p:spPr>
          <a:xfrm>
            <a:off x="126714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0" name="Рисунок 2">
            <a:extLst>
              <a:ext uri="{FF2B5EF4-FFF2-40B4-BE49-F238E27FC236}">
                <a16:creationId xmlns:a16="http://schemas.microsoft.com/office/drawing/2014/main" id="{2DF5821E-28F9-E742-A9CD-F106123708D4}"/>
              </a:ext>
            </a:extLst>
          </p:cNvPr>
          <p:cNvSpPr>
            <a:spLocks noGrp="1"/>
          </p:cNvSpPr>
          <p:nvPr>
            <p:ph type="pic" sz="quarter" idx="20" hasCustomPrompt="1"/>
          </p:nvPr>
        </p:nvSpPr>
        <p:spPr>
          <a:xfrm>
            <a:off x="155479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1" name="Рисунок 2">
            <a:extLst>
              <a:ext uri="{FF2B5EF4-FFF2-40B4-BE49-F238E27FC236}">
                <a16:creationId xmlns:a16="http://schemas.microsoft.com/office/drawing/2014/main" id="{A656D9DA-CD2F-024C-8F27-80456566C547}"/>
              </a:ext>
            </a:extLst>
          </p:cNvPr>
          <p:cNvSpPr>
            <a:spLocks noGrp="1"/>
          </p:cNvSpPr>
          <p:nvPr>
            <p:ph type="pic" sz="quarter" idx="21" hasCustomPrompt="1"/>
          </p:nvPr>
        </p:nvSpPr>
        <p:spPr>
          <a:xfrm>
            <a:off x="184245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2" name="Рисунок 2">
            <a:extLst>
              <a:ext uri="{FF2B5EF4-FFF2-40B4-BE49-F238E27FC236}">
                <a16:creationId xmlns:a16="http://schemas.microsoft.com/office/drawing/2014/main" id="{7EFDE356-2E70-FF46-AF7A-7293555841F2}"/>
              </a:ext>
            </a:extLst>
          </p:cNvPr>
          <p:cNvSpPr>
            <a:spLocks noGrp="1"/>
          </p:cNvSpPr>
          <p:nvPr>
            <p:ph type="pic" sz="quarter" idx="22" hasCustomPrompt="1"/>
          </p:nvPr>
        </p:nvSpPr>
        <p:spPr>
          <a:xfrm>
            <a:off x="40417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3" name="Рисунок 2">
            <a:extLst>
              <a:ext uri="{FF2B5EF4-FFF2-40B4-BE49-F238E27FC236}">
                <a16:creationId xmlns:a16="http://schemas.microsoft.com/office/drawing/2014/main" id="{9A9D1F56-1452-BC46-805C-B3ED31BE0F15}"/>
              </a:ext>
            </a:extLst>
          </p:cNvPr>
          <p:cNvSpPr>
            <a:spLocks noGrp="1"/>
          </p:cNvSpPr>
          <p:nvPr>
            <p:ph type="pic" sz="quarter" idx="23" hasCustomPrompt="1"/>
          </p:nvPr>
        </p:nvSpPr>
        <p:spPr>
          <a:xfrm>
            <a:off x="69183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4" name="Рисунок 2">
            <a:extLst>
              <a:ext uri="{FF2B5EF4-FFF2-40B4-BE49-F238E27FC236}">
                <a16:creationId xmlns:a16="http://schemas.microsoft.com/office/drawing/2014/main" id="{87F4DE22-42BD-D645-A2E3-29AE5A079840}"/>
              </a:ext>
            </a:extLst>
          </p:cNvPr>
          <p:cNvSpPr>
            <a:spLocks noGrp="1"/>
          </p:cNvSpPr>
          <p:nvPr>
            <p:ph type="pic" sz="quarter" idx="24" hasCustomPrompt="1"/>
          </p:nvPr>
        </p:nvSpPr>
        <p:spPr>
          <a:xfrm>
            <a:off x="97948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5" name="Рисунок 2">
            <a:extLst>
              <a:ext uri="{FF2B5EF4-FFF2-40B4-BE49-F238E27FC236}">
                <a16:creationId xmlns:a16="http://schemas.microsoft.com/office/drawing/2014/main" id="{5C790A6C-3651-1B4C-9F8B-3FE414B05006}"/>
              </a:ext>
            </a:extLst>
          </p:cNvPr>
          <p:cNvSpPr>
            <a:spLocks noGrp="1"/>
          </p:cNvSpPr>
          <p:nvPr>
            <p:ph type="pic" sz="quarter" idx="25" hasCustomPrompt="1"/>
          </p:nvPr>
        </p:nvSpPr>
        <p:spPr>
          <a:xfrm>
            <a:off x="126714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6" name="Рисунок 2">
            <a:extLst>
              <a:ext uri="{FF2B5EF4-FFF2-40B4-BE49-F238E27FC236}">
                <a16:creationId xmlns:a16="http://schemas.microsoft.com/office/drawing/2014/main" id="{CA237632-73FF-BD45-AD36-B0017A10D8C6}"/>
              </a:ext>
            </a:extLst>
          </p:cNvPr>
          <p:cNvSpPr>
            <a:spLocks noGrp="1"/>
          </p:cNvSpPr>
          <p:nvPr>
            <p:ph type="pic" sz="quarter" idx="26" hasCustomPrompt="1"/>
          </p:nvPr>
        </p:nvSpPr>
        <p:spPr>
          <a:xfrm>
            <a:off x="155479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7" name="Рисунок 2">
            <a:extLst>
              <a:ext uri="{FF2B5EF4-FFF2-40B4-BE49-F238E27FC236}">
                <a16:creationId xmlns:a16="http://schemas.microsoft.com/office/drawing/2014/main" id="{334392C1-0218-6A40-B052-831E43FB53E6}"/>
              </a:ext>
            </a:extLst>
          </p:cNvPr>
          <p:cNvSpPr>
            <a:spLocks noGrp="1"/>
          </p:cNvSpPr>
          <p:nvPr>
            <p:ph type="pic" sz="quarter" idx="27" hasCustomPrompt="1"/>
          </p:nvPr>
        </p:nvSpPr>
        <p:spPr>
          <a:xfrm>
            <a:off x="18424535" y="5778394"/>
            <a:ext cx="2602928" cy="1773536"/>
          </a:xfrm>
          <a:prstGeom prst="roundRect">
            <a:avLst>
              <a:gd name="adj" fmla="val 7343"/>
            </a:avLst>
          </a:prstGeo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26919888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33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habr.com/ru/companies/iticapital/articles/391979/" TargetMode="External"/><Relationship Id="rId13" Type="http://schemas.openxmlformats.org/officeDocument/2006/relationships/hyperlink" Target="https://vc.ru/s/1560497-neyronochka/629168-kakie-sushchestvuyut-tipy-neyrosetey-i-kak-oni-ispolzuyutsya" TargetMode="External"/><Relationship Id="rId3" Type="http://schemas.openxmlformats.org/officeDocument/2006/relationships/hyperlink" Target="https://pandas.pydata.org/docs/" TargetMode="External"/><Relationship Id="rId7" Type="http://schemas.openxmlformats.org/officeDocument/2006/relationships/hyperlink" Target="https://habr.com/ru/companies/ruvds/articles/508660/" TargetMode="External"/><Relationship Id="rId12" Type="http://schemas.openxmlformats.org/officeDocument/2006/relationships/hyperlink" Target="https://habr.com/ru/companies/oleg-bunin/articles/340184/" TargetMode="External"/><Relationship Id="rId2" Type="http://schemas.openxmlformats.org/officeDocument/2006/relationships/hyperlink" Target="https://www.tensorflow.org/api_docs" TargetMode="External"/><Relationship Id="rId1" Type="http://schemas.openxmlformats.org/officeDocument/2006/relationships/slideLayout" Target="../slideLayouts/slideLayout1.xml"/><Relationship Id="rId6" Type="http://schemas.openxmlformats.org/officeDocument/2006/relationships/hyperlink" Target="https://docs.python.org/3/library/math.html" TargetMode="External"/><Relationship Id="rId11" Type="http://schemas.openxmlformats.org/officeDocument/2006/relationships/hyperlink" Target="https://www.geeksforgeeks.org/stock-price-prediction-project-using-tensorflow/" TargetMode="External"/><Relationship Id="rId5" Type="http://schemas.openxmlformats.org/officeDocument/2006/relationships/hyperlink" Target="https://api.modx.com/revolution/2.2/" TargetMode="External"/><Relationship Id="rId10" Type="http://schemas.openxmlformats.org/officeDocument/2006/relationships/hyperlink" Target="https://habr.com/ru/companies/netologyru/articles/428227/" TargetMode="External"/><Relationship Id="rId4" Type="http://schemas.openxmlformats.org/officeDocument/2006/relationships/hyperlink" Target="https://numpy.org/doc/" TargetMode="External"/><Relationship Id="rId9" Type="http://schemas.openxmlformats.org/officeDocument/2006/relationships/hyperlink" Target="https://journal.open-broker.ru/investments/chto-vliyaet-na-stoimost-akcij/"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Рисунок 3">
            <a:extLst>
              <a:ext uri="{FF2B5EF4-FFF2-40B4-BE49-F238E27FC236}">
                <a16:creationId xmlns:a16="http://schemas.microsoft.com/office/drawing/2014/main" id="{E8B86AAE-08E9-EA4B-BB4F-C0C9A4647BCA}"/>
              </a:ext>
            </a:extLst>
          </p:cNvPr>
          <p:cNvSpPr>
            <a:spLocks noGrp="1"/>
          </p:cNvSpPr>
          <p:nvPr>
            <p:ph type="pic" sz="quarter" idx="12"/>
          </p:nvPr>
        </p:nvSpPr>
        <p:spPr>
          <a:xfrm>
            <a:off x="2781399" y="1333698"/>
            <a:ext cx="27589957" cy="11048604"/>
          </a:xfrm>
          <a:prstGeom prst="roundRect">
            <a:avLst>
              <a:gd name="adj" fmla="val 50000"/>
            </a:avLst>
          </a:prstGeom>
          <a:solidFill>
            <a:schemeClr val="bg2"/>
          </a:solidFill>
        </p:spPr>
      </p:sp>
      <p:sp>
        <p:nvSpPr>
          <p:cNvPr id="37" name="Кружок"/>
          <p:cNvSpPr/>
          <p:nvPr/>
        </p:nvSpPr>
        <p:spPr>
          <a:xfrm>
            <a:off x="3706960" y="2157560"/>
            <a:ext cx="9400878" cy="940087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Radiance"/>
          <p:cNvSpPr txBox="1"/>
          <p:nvPr/>
        </p:nvSpPr>
        <p:spPr>
          <a:xfrm>
            <a:off x="6215292" y="8426472"/>
            <a:ext cx="438421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000" b="0">
                <a:solidFill>
                  <a:srgbClr val="FFFFFF"/>
                </a:solidFill>
                <a:latin typeface="Maven Pro Bold"/>
                <a:ea typeface="Maven Pro Bold"/>
                <a:cs typeface="Maven Pro Bold"/>
                <a:sym typeface="Maven Pro Bold"/>
              </a:defRPr>
            </a:lvl1pPr>
          </a:lstStyle>
          <a:p>
            <a:r>
              <a:rPr lang="en-US" dirty="0">
                <a:latin typeface="Verdana" panose="020B0604030504040204" pitchFamily="34" charset="0"/>
                <a:ea typeface="Verdana" panose="020B0604030504040204" pitchFamily="34" charset="0"/>
              </a:rPr>
              <a:t>MADI AI</a:t>
            </a:r>
            <a:endParaRPr dirty="0">
              <a:latin typeface="Verdana" panose="020B0604030504040204" pitchFamily="34" charset="0"/>
              <a:ea typeface="Verdana" panose="020B0604030504040204" pitchFamily="34" charset="0"/>
            </a:endParaRPr>
          </a:p>
        </p:txBody>
      </p:sp>
      <p:pic>
        <p:nvPicPr>
          <p:cNvPr id="7" name="Рисунок 6">
            <a:extLst>
              <a:ext uri="{FF2B5EF4-FFF2-40B4-BE49-F238E27FC236}">
                <a16:creationId xmlns:a16="http://schemas.microsoft.com/office/drawing/2014/main" id="{9AE5FC0E-CB8F-05FC-75BC-DDFC55C64124}"/>
              </a:ext>
            </a:extLst>
          </p:cNvPr>
          <p:cNvPicPr>
            <a:picLocks noChangeAspect="1"/>
          </p:cNvPicPr>
          <p:nvPr/>
        </p:nvPicPr>
        <p:blipFill>
          <a:blip r:embed="rId2"/>
          <a:stretch>
            <a:fillRect/>
          </a:stretch>
        </p:blipFill>
        <p:spPr>
          <a:xfrm>
            <a:off x="6229543" y="4680143"/>
            <a:ext cx="4355712" cy="4355712"/>
          </a:xfrm>
          <a:prstGeom prst="rect">
            <a:avLst/>
          </a:prstGeom>
        </p:spPr>
      </p:pic>
      <p:sp>
        <p:nvSpPr>
          <p:cNvPr id="9" name="TextBox 8">
            <a:extLst>
              <a:ext uri="{FF2B5EF4-FFF2-40B4-BE49-F238E27FC236}">
                <a16:creationId xmlns:a16="http://schemas.microsoft.com/office/drawing/2014/main" id="{0B0C93C5-EA7A-415D-EDFA-5B92AF12EBF3}"/>
              </a:ext>
            </a:extLst>
          </p:cNvPr>
          <p:cNvSpPr txBox="1"/>
          <p:nvPr/>
        </p:nvSpPr>
        <p:spPr>
          <a:xfrm>
            <a:off x="13107838" y="2157560"/>
            <a:ext cx="10990412" cy="9423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Aft>
                <a:spcPts val="1200"/>
              </a:spcAft>
            </a:pPr>
            <a:r>
              <a:rPr lang="ru-RU"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МИНИСТЕРСТВО НАУКИ И ВЫСШЕГО ОБРАЗОВАНИЯ</a:t>
            </a:r>
            <a:r>
              <a:rPr lang="en-US"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 </a:t>
            </a:r>
            <a:r>
              <a:rPr lang="ru-RU"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РОССИЙСКОЙ ФЕДЕРАЦИИ</a:t>
            </a:r>
          </a:p>
          <a:p>
            <a:pPr>
              <a:spcAft>
                <a:spcPts val="1200"/>
              </a:spcAft>
            </a:pPr>
            <a:r>
              <a:rPr lang="ru-RU"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ФЕДЕРАЛЬНОЕ ГОСУДАРСТВЕННОЕ БЮДЖЕТНОЕ ОБРАЗОВАТЕЛЬНОЕ УЧРЕЖДЕНИЕ ВЫСШЕГО ОБРАЗОВАНИЯ «КАБАРДИНО-БАЛКАРСКИЙ ГОСУДАРСТВЕННЫЙ УНИВЕРСИТЕТ им. Х.М. БЕРБЕКОВА» </a:t>
            </a:r>
          </a:p>
          <a:p>
            <a:pPr>
              <a:lnSpc>
                <a:spcPct val="150000"/>
              </a:lnSpc>
              <a:spcAft>
                <a:spcPts val="1200"/>
              </a:spcAft>
            </a:pPr>
            <a:r>
              <a:rPr lang="ru-RU"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ИНСТИТУТ ИСКУССТВЕННОГО ИНТЕЛЛЕКТА И ЦИФРОВЫХ ТЕХНОЛОГИЙ</a:t>
            </a:r>
          </a:p>
          <a:p>
            <a:pPr>
              <a:lnSpc>
                <a:spcPct val="150000"/>
              </a:lnSpc>
              <a:spcAft>
                <a:spcPts val="1200"/>
              </a:spcAft>
            </a:pPr>
            <a:r>
              <a:rPr lang="ru-RU"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КАФЕДРА КОМПЬЮТЕРНЫХ ТЕХНОЛОГИЙ И ИНФОРМАЦИОННОЙ БЕЗОПАСНОСТИ</a:t>
            </a:r>
            <a:endParaRPr lang="en-US"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1200"/>
              </a:spcAft>
            </a:pPr>
            <a:endParaRPr lang="en-US" sz="2400" dirty="0">
              <a:solidFill>
                <a:schemeClr val="bg1"/>
              </a:solidFill>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1200"/>
              </a:spcAft>
            </a:pPr>
            <a:r>
              <a:rPr lang="ru-RU" sz="36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Выпускная квалификационная работа</a:t>
            </a:r>
          </a:p>
          <a:p>
            <a:pPr>
              <a:lnSpc>
                <a:spcPct val="150000"/>
              </a:lnSpc>
              <a:spcAft>
                <a:spcPts val="1200"/>
              </a:spcAft>
            </a:pPr>
            <a:r>
              <a:rPr lang="ru-RU" sz="2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Торговый бот, предсказывающий будущую цену акций на бирже</a:t>
            </a:r>
          </a:p>
          <a:p>
            <a:pPr>
              <a:lnSpc>
                <a:spcPct val="150000"/>
              </a:lnSpc>
              <a:spcAft>
                <a:spcPts val="1200"/>
              </a:spcAft>
            </a:pPr>
            <a:endParaRPr lang="ru-RU" sz="1800" dirty="0">
              <a:solidFill>
                <a:schemeClr val="bg1"/>
              </a:solidFill>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1200"/>
              </a:spcAft>
            </a:pPr>
            <a:r>
              <a:rPr lang="ru-RU" sz="24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Выполнили слушатели программы «Код Будущего»:</a:t>
            </a:r>
            <a:br>
              <a:rPr lang="ru-RU" sz="24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br>
            <a:r>
              <a:rPr lang="ru-RU" sz="24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Михаил Сигутин, Игорь Аникин, Дмитрий Лукашев, </a:t>
            </a:r>
            <a:br>
              <a:rPr lang="ru-RU" sz="24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br>
            <a:r>
              <a:rPr lang="ru-RU" sz="24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Максим Гнусов, Артём Коновалов, Аркадий Белкин</a:t>
            </a:r>
          </a:p>
          <a:p>
            <a:pPr>
              <a:lnSpc>
                <a:spcPct val="150000"/>
              </a:lnSpc>
              <a:spcAft>
                <a:spcPts val="1200"/>
              </a:spcAft>
            </a:pPr>
            <a:endParaRPr lang="ru-RU" sz="2400" dirty="0">
              <a:solidFill>
                <a:schemeClr val="bg1"/>
              </a:solidFill>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1200"/>
              </a:spcAft>
            </a:pPr>
            <a:r>
              <a:rPr lang="ru-RU" sz="1800"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Нальчик - 2023</a:t>
            </a:r>
          </a:p>
        </p:txBody>
      </p:sp>
      <p:pic>
        <p:nvPicPr>
          <p:cNvPr id="13" name="Рисунок 12">
            <a:extLst>
              <a:ext uri="{FF2B5EF4-FFF2-40B4-BE49-F238E27FC236}">
                <a16:creationId xmlns:a16="http://schemas.microsoft.com/office/drawing/2014/main" id="{B613C942-6952-6C3E-D581-ECC339832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7067" y="4657033"/>
            <a:ext cx="2339066" cy="883647"/>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573616" y="1761777"/>
            <a:ext cx="853253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ru-RU"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rPr>
              <a:t>Нейронная сеть</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651833" y="317700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4" name="01"/>
          <p:cNvSpPr txBox="1"/>
          <p:nvPr/>
        </p:nvSpPr>
        <p:spPr>
          <a:xfrm>
            <a:off x="2356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1385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Главная фишка нашего проекта. Модель нейросети разработана с помощью библиотек tensorflow, numpy.</a:t>
            </a:r>
          </a:p>
        </p:txBody>
      </p:sp>
      <p:sp>
        <p:nvSpPr>
          <p:cNvPr id="86" name="Кружок"/>
          <p:cNvSpPr/>
          <p:nvPr/>
        </p:nvSpPr>
        <p:spPr>
          <a:xfrm>
            <a:off x="2573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7" name="02"/>
          <p:cNvSpPr txBox="1"/>
          <p:nvPr/>
        </p:nvSpPr>
        <p:spPr>
          <a:xfrm>
            <a:off x="2356464" y="85152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2</a:t>
            </a:r>
          </a:p>
        </p:txBody>
      </p:sp>
      <p:sp>
        <p:nvSpPr>
          <p:cNvPr id="88" name="Lorem ipsum dolor sit amet, consectetur adipiscing elit, sed do eiusmod tempor incididunt ut labore et quis nostrud exercitation ullamco laboris nisi ut"/>
          <p:cNvSpPr txBox="1"/>
          <p:nvPr/>
        </p:nvSpPr>
        <p:spPr>
          <a:xfrm>
            <a:off x="3518169" y="96393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lang="ru-RU" sz="2400" dirty="0">
                <a:latin typeface="Verdana" panose="020B0604030504040204" pitchFamily="34" charset="0"/>
                <a:ea typeface="Verdana" panose="020B0604030504040204" pitchFamily="34" charset="0"/>
              </a:rPr>
              <a:t>Представляет из себя класс с функциями создания модели, обучения, предсказания цены.</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89" name="Кружок"/>
          <p:cNvSpPr/>
          <p:nvPr/>
        </p:nvSpPr>
        <p:spPr>
          <a:xfrm>
            <a:off x="13114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0" name="03"/>
          <p:cNvSpPr txBox="1"/>
          <p:nvPr/>
        </p:nvSpPr>
        <p:spPr>
          <a:xfrm>
            <a:off x="12897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3</a:t>
            </a:r>
          </a:p>
        </p:txBody>
      </p:sp>
      <p:sp>
        <p:nvSpPr>
          <p:cNvPr id="91" name="Lorem ipsum dolor sit amet, consectetur adipiscing elit, sed do eiusmod tempor incididunt ut labore et quis nostrud exercitation ullamco laboris nisi ut"/>
          <p:cNvSpPr txBox="1"/>
          <p:nvPr/>
        </p:nvSpPr>
        <p:spPr>
          <a:xfrm>
            <a:off x="14059169" y="55499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Функция тренировки была сделана при помощи модели сети LSTM.</a:t>
            </a:r>
            <a:endParaRPr kumimoji="0" lang="en-US"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92" name="Кружок"/>
          <p:cNvSpPr/>
          <p:nvPr/>
        </p:nvSpPr>
        <p:spPr>
          <a:xfrm>
            <a:off x="13114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3" name="04"/>
          <p:cNvSpPr txBox="1"/>
          <p:nvPr/>
        </p:nvSpPr>
        <p:spPr>
          <a:xfrm>
            <a:off x="12897464" y="85152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4</a:t>
            </a:r>
          </a:p>
        </p:txBody>
      </p:sp>
      <p:sp>
        <p:nvSpPr>
          <p:cNvPr id="94" name="Lorem ipsum dolor sit amet, consectetur adipiscing elit, sed do eiusmod tempor incididunt ut labore et quis nostrud exercitation ullamco laboris nisi ut"/>
          <p:cNvSpPr txBox="1"/>
          <p:nvPr/>
        </p:nvSpPr>
        <p:spPr>
          <a:xfrm>
            <a:off x="14059169" y="9639300"/>
            <a:ext cx="8129806" cy="19722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6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В модели предусмотрено переобучение, если вдруг </a:t>
            </a:r>
            <a:r>
              <a:rPr lang="ru-RU" dirty="0">
                <a:latin typeface="Verdana" panose="020B0604030504040204" pitchFamily="34" charset="0"/>
                <a:ea typeface="Verdana" panose="020B0604030504040204" pitchFamily="34" charset="0"/>
              </a:rPr>
              <a:t>параметр </a:t>
            </a:r>
            <a:r>
              <a:rPr lang="en-US" dirty="0">
                <a:latin typeface="Verdana" panose="020B0604030504040204" pitchFamily="34" charset="0"/>
                <a:ea typeface="Verdana" panose="020B0604030504040204" pitchFamily="34" charset="0"/>
              </a:rPr>
              <a:t>loss </a:t>
            </a:r>
            <a:r>
              <a:rPr lang="ru-RU" dirty="0">
                <a:latin typeface="Verdana" panose="020B0604030504040204" pitchFamily="34" charset="0"/>
                <a:ea typeface="Verdana" panose="020B0604030504040204" pitchFamily="34" charset="0"/>
              </a:rPr>
              <a:t>превысит отметку в </a:t>
            </a:r>
            <a:r>
              <a:rPr lang="en-US" dirty="0">
                <a:latin typeface="Verdana" panose="020B0604030504040204" pitchFamily="34" charset="0"/>
                <a:ea typeface="Verdana" panose="020B0604030504040204" pitchFamily="34" charset="0"/>
              </a:rPr>
              <a:t>0.005</a:t>
            </a:r>
            <a:r>
              <a:rPr lang="ru-RU" dirty="0">
                <a:latin typeface="Verdana" panose="020B0604030504040204" pitchFamily="34" charset="0"/>
                <a:ea typeface="Verdana" panose="020B0604030504040204" pitchFamily="34" charset="0"/>
              </a:rPr>
              <a:t>. Это сделано для увеличения точности прогноза.</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573616" y="1714303"/>
            <a:ext cx="390338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ru-RU"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rPr>
              <a:t>Парсер</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21475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4" name="01"/>
          <p:cNvSpPr txBox="1"/>
          <p:nvPr/>
        </p:nvSpPr>
        <p:spPr>
          <a:xfrm>
            <a:off x="2356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Загружает актуальные данные о исторических изменениях цены нужных нам акций.</a:t>
            </a:r>
          </a:p>
        </p:txBody>
      </p:sp>
      <p:sp>
        <p:nvSpPr>
          <p:cNvPr id="86" name="Кружок"/>
          <p:cNvSpPr/>
          <p:nvPr/>
        </p:nvSpPr>
        <p:spPr>
          <a:xfrm>
            <a:off x="2573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7" name="02"/>
          <p:cNvSpPr txBox="1"/>
          <p:nvPr/>
        </p:nvSpPr>
        <p:spPr>
          <a:xfrm>
            <a:off x="2356464" y="85152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2</a:t>
            </a:r>
          </a:p>
        </p:txBody>
      </p:sp>
      <p:sp>
        <p:nvSpPr>
          <p:cNvPr id="88" name="Lorem ipsum dolor sit amet, consectetur adipiscing elit, sed do eiusmod tempor incididunt ut labore et quis nostrud exercitation ullamco laboris nisi ut"/>
          <p:cNvSpPr txBox="1"/>
          <p:nvPr/>
        </p:nvSpPr>
        <p:spPr>
          <a:xfrm>
            <a:off x="3518169" y="9639300"/>
            <a:ext cx="8129806" cy="1385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lang="ru-RU" sz="2400" dirty="0">
                <a:latin typeface="Verdana" panose="020B0604030504040204" pitchFamily="34" charset="0"/>
                <a:ea typeface="Verdana" panose="020B0604030504040204" pitchFamily="34" charset="0"/>
              </a:rPr>
              <a:t>Выявляет</a:t>
            </a: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 и исправляет ошибки в наборе данных с целью улучшения общего качества набора данных.</a:t>
            </a:r>
            <a:endParaRPr kumimoji="0" lang="en-US"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89" name="Кружок"/>
          <p:cNvSpPr/>
          <p:nvPr/>
        </p:nvSpPr>
        <p:spPr>
          <a:xfrm>
            <a:off x="13114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0" name="03"/>
          <p:cNvSpPr txBox="1"/>
          <p:nvPr/>
        </p:nvSpPr>
        <p:spPr>
          <a:xfrm>
            <a:off x="12897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3</a:t>
            </a:r>
          </a:p>
        </p:txBody>
      </p:sp>
      <p:sp>
        <p:nvSpPr>
          <p:cNvPr id="91" name="Lorem ipsum dolor sit amet, consectetur adipiscing elit, sed do eiusmod tempor incididunt ut labore et quis nostrud exercitation ullamco laboris nisi ut"/>
          <p:cNvSpPr txBox="1"/>
          <p:nvPr/>
        </p:nvSpPr>
        <p:spPr>
          <a:xfrm>
            <a:off x="14059169" y="55499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Упаковывает полученные данные в отдельные файлы и сохраняет по нужному нам пути.</a:t>
            </a:r>
            <a:endParaRPr kumimoji="0" lang="en-US"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573616" y="1761777"/>
            <a:ext cx="740858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ru-RU" dirty="0">
                <a:latin typeface="Verdana" panose="020B0604030504040204" pitchFamily="34" charset="0"/>
                <a:ea typeface="Verdana" panose="020B0604030504040204" pitchFamily="34" charset="0"/>
              </a:rPr>
              <a:t>Визуализатор</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485897" y="3198278"/>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4" name="01"/>
          <p:cNvSpPr txBox="1"/>
          <p:nvPr/>
        </p:nvSpPr>
        <p:spPr>
          <a:xfrm>
            <a:off x="2356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Неотъемлемая часть в восприятии пользователем информации.</a:t>
            </a:r>
            <a:endParaRPr lang="en-US" sz="2400" dirty="0">
              <a:latin typeface="Verdana" panose="020B0604030504040204" pitchFamily="34" charset="0"/>
              <a:ea typeface="Verdana" panose="020B0604030504040204" pitchFamily="34" charset="0"/>
            </a:endParaRPr>
          </a:p>
        </p:txBody>
      </p:sp>
      <p:sp>
        <p:nvSpPr>
          <p:cNvPr id="86" name="Кружок"/>
          <p:cNvSpPr/>
          <p:nvPr/>
        </p:nvSpPr>
        <p:spPr>
          <a:xfrm>
            <a:off x="2573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7" name="02"/>
          <p:cNvSpPr txBox="1"/>
          <p:nvPr/>
        </p:nvSpPr>
        <p:spPr>
          <a:xfrm>
            <a:off x="2356464" y="85152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2</a:t>
            </a:r>
          </a:p>
        </p:txBody>
      </p:sp>
      <p:sp>
        <p:nvSpPr>
          <p:cNvPr id="88" name="Lorem ipsum dolor sit amet, consectetur adipiscing elit, sed do eiusmod tempor incididunt ut labore et quis nostrud exercitation ullamco laboris nisi ut"/>
          <p:cNvSpPr txBox="1"/>
          <p:nvPr/>
        </p:nvSpPr>
        <p:spPr>
          <a:xfrm>
            <a:off x="3518169" y="9639300"/>
            <a:ext cx="8129806" cy="957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lang="ru-RU" sz="2400" dirty="0">
                <a:latin typeface="Verdana" panose="020B0604030504040204" pitchFamily="34" charset="0"/>
                <a:ea typeface="Verdana" panose="020B0604030504040204" pitchFamily="34" charset="0"/>
              </a:rPr>
              <a:t>Визуализирует реальные и предсказанные данные на одном графике для лучшего анализа.</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89" name="Кружок"/>
          <p:cNvSpPr/>
          <p:nvPr/>
        </p:nvSpPr>
        <p:spPr>
          <a:xfrm>
            <a:off x="13114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0" name="03"/>
          <p:cNvSpPr txBox="1"/>
          <p:nvPr/>
        </p:nvSpPr>
        <p:spPr>
          <a:xfrm>
            <a:off x="12897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3</a:t>
            </a:r>
          </a:p>
        </p:txBody>
      </p:sp>
      <p:sp>
        <p:nvSpPr>
          <p:cNvPr id="91" name="Lorem ipsum dolor sit amet, consectetur adipiscing elit, sed do eiusmod tempor incididunt ut labore et quis nostrud exercitation ullamco laboris nisi ut"/>
          <p:cNvSpPr txBox="1"/>
          <p:nvPr/>
        </p:nvSpPr>
        <p:spPr>
          <a:xfrm>
            <a:off x="14059169" y="55499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Может сохранить график в виде изображения или в виде </a:t>
            </a:r>
            <a:r>
              <a:rPr kumimoji="0" lang="en-US"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JSON </a:t>
            </a: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для встраивания в сайт.</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573616" y="1766583"/>
            <a:ext cx="907435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ru-RU"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rPr>
              <a:t>Веб-приложение</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200543"/>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4" name="01"/>
          <p:cNvSpPr txBox="1"/>
          <p:nvPr/>
        </p:nvSpPr>
        <p:spPr>
          <a:xfrm>
            <a:off x="2356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957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lang="ru-RU" sz="2400" dirty="0">
                <a:latin typeface="Verdana" panose="020B0604030504040204" pitchFamily="34" charset="0"/>
                <a:ea typeface="Verdana" panose="020B0604030504040204" pitchFamily="34" charset="0"/>
              </a:rPr>
              <a:t>Дополнительный и не менее важный </a:t>
            </a: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способ взаимодействия с пользователем. </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86" name="Кружок"/>
          <p:cNvSpPr/>
          <p:nvPr/>
        </p:nvSpPr>
        <p:spPr>
          <a:xfrm>
            <a:off x="2573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7" name="02"/>
          <p:cNvSpPr txBox="1"/>
          <p:nvPr/>
        </p:nvSpPr>
        <p:spPr>
          <a:xfrm>
            <a:off x="2356464" y="85152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2</a:t>
            </a:r>
          </a:p>
        </p:txBody>
      </p:sp>
      <p:sp>
        <p:nvSpPr>
          <p:cNvPr id="88" name="Lorem ipsum dolor sit amet, consectetur adipiscing elit, sed do eiusmod tempor incididunt ut labore et quis nostrud exercitation ullamco laboris nisi ut"/>
          <p:cNvSpPr txBox="1"/>
          <p:nvPr/>
        </p:nvSpPr>
        <p:spPr>
          <a:xfrm>
            <a:off x="3518169" y="9639300"/>
            <a:ext cx="8129806" cy="957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На сайте отображается краткое описание проекта и интерактивный график акции на её странице. </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89" name="Кружок"/>
          <p:cNvSpPr/>
          <p:nvPr/>
        </p:nvSpPr>
        <p:spPr>
          <a:xfrm>
            <a:off x="13114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0" name="03"/>
          <p:cNvSpPr txBox="1"/>
          <p:nvPr/>
        </p:nvSpPr>
        <p:spPr>
          <a:xfrm>
            <a:off x="12897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lang="ru-RU" dirty="0"/>
              <a:t>1</a:t>
            </a:r>
            <a:endParaRPr kumimoji="0" sz="8000" b="0" i="0" u="none" strike="noStrike" kern="0" cap="none" spc="0" normalizeH="0" baseline="0" noProof="0" dirty="0">
              <a:ln>
                <a:noFill/>
              </a:ln>
              <a:solidFill>
                <a:srgbClr val="FFFFFF"/>
              </a:solidFill>
              <a:effectLst/>
              <a:uLnTx/>
              <a:uFillTx/>
              <a:latin typeface="Maven Pro Medium"/>
              <a:sym typeface="Maven Pro Medium"/>
            </a:endParaRPr>
          </a:p>
        </p:txBody>
      </p:sp>
      <p:sp>
        <p:nvSpPr>
          <p:cNvPr id="91" name="Lorem ipsum dolor sit amet, consectetur adipiscing elit, sed do eiusmod tempor incididunt ut labore et quis nostrud exercitation ullamco laboris nisi ut"/>
          <p:cNvSpPr txBox="1"/>
          <p:nvPr/>
        </p:nvSpPr>
        <p:spPr>
          <a:xfrm>
            <a:off x="14059169" y="5549900"/>
            <a:ext cx="8129806" cy="14008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Является необходимым модулем, дополняющим веб-приложение, т.к. отвечает за доступ к нему через интернет.</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2" name="Numbered List">
            <a:extLst>
              <a:ext uri="{FF2B5EF4-FFF2-40B4-BE49-F238E27FC236}">
                <a16:creationId xmlns:a16="http://schemas.microsoft.com/office/drawing/2014/main" id="{D5016F2C-7ED5-465A-7943-73CEB4251956}"/>
              </a:ext>
            </a:extLst>
          </p:cNvPr>
          <p:cNvSpPr txBox="1"/>
          <p:nvPr/>
        </p:nvSpPr>
        <p:spPr>
          <a:xfrm>
            <a:off x="12897464" y="1763930"/>
            <a:ext cx="4303608"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ru-RU" dirty="0">
                <a:latin typeface="Verdana" panose="020B0604030504040204" pitchFamily="34" charset="0"/>
                <a:ea typeface="Verdana" panose="020B0604030504040204" pitchFamily="34" charset="0"/>
              </a:rPr>
              <a:t>Х</a:t>
            </a:r>
            <a:r>
              <a:rPr kumimoji="0" lang="ru-RU" sz="8000" b="0" i="0" u="none" strike="noStrike" kern="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sym typeface="Maven Pro Medium"/>
              </a:rPr>
              <a:t>остинг</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3" name="Фигура">
            <a:extLst>
              <a:ext uri="{FF2B5EF4-FFF2-40B4-BE49-F238E27FC236}">
                <a16:creationId xmlns:a16="http://schemas.microsoft.com/office/drawing/2014/main" id="{23B809E8-BC15-1FDD-A524-53900479FDFD}"/>
              </a:ext>
            </a:extLst>
          </p:cNvPr>
          <p:cNvSpPr/>
          <p:nvPr/>
        </p:nvSpPr>
        <p:spPr>
          <a:xfrm>
            <a:off x="12897464" y="3200543"/>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356464" y="1863880"/>
            <a:ext cx="1089371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ru-RU" dirty="0">
                <a:latin typeface="Verdana" panose="020B0604030504040204" pitchFamily="34" charset="0"/>
                <a:ea typeface="Verdana" panose="020B0604030504040204" pitchFamily="34" charset="0"/>
              </a:rPr>
              <a:t>Файл конфигурации</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19898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4" name="01"/>
          <p:cNvSpPr txBox="1"/>
          <p:nvPr/>
        </p:nvSpPr>
        <p:spPr>
          <a:xfrm>
            <a:off x="2356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18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Файл настройки проекта. В нём находятся переменные с путями до файлов, глобальные переменные, включение и отключение модуля хостинг.</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356464" y="1863880"/>
            <a:ext cx="680478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ru-RU" dirty="0">
                <a:latin typeface="Verdana" panose="020B0604030504040204" pitchFamily="34" charset="0"/>
                <a:ea typeface="Verdana" panose="020B0604030504040204" pitchFamily="34" charset="0"/>
              </a:rPr>
              <a:t>Приложение</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19898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 name="Lorem ipsum dolor sit amet, consectetur adipiscing elit, sed do eiusmod tempor incididunt ut labore et quis nostrud exercitation ullamco laboris nisi ut">
            <a:extLst>
              <a:ext uri="{FF2B5EF4-FFF2-40B4-BE49-F238E27FC236}">
                <a16:creationId xmlns:a16="http://schemas.microsoft.com/office/drawing/2014/main" id="{6B4D3BBC-9FEB-0B04-0EB1-9A5E9944C161}"/>
              </a:ext>
            </a:extLst>
          </p:cNvPr>
          <p:cNvSpPr txBox="1"/>
          <p:nvPr/>
        </p:nvSpPr>
        <p:spPr>
          <a:xfrm>
            <a:off x="2356464" y="4186926"/>
            <a:ext cx="8129806" cy="498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Меню работы с интерфейсом бота</a:t>
            </a:r>
          </a:p>
        </p:txBody>
      </p:sp>
      <p:pic>
        <p:nvPicPr>
          <p:cNvPr id="11" name="Рисунок 10">
            <a:extLst>
              <a:ext uri="{FF2B5EF4-FFF2-40B4-BE49-F238E27FC236}">
                <a16:creationId xmlns:a16="http://schemas.microsoft.com/office/drawing/2014/main" id="{E1003FBB-7327-4705-485A-F04837982B78}"/>
              </a:ext>
            </a:extLst>
          </p:cNvPr>
          <p:cNvPicPr>
            <a:picLocks noChangeAspect="1"/>
          </p:cNvPicPr>
          <p:nvPr/>
        </p:nvPicPr>
        <p:blipFill rotWithShape="1">
          <a:blip r:embed="rId2"/>
          <a:srcRect r="8702" b="8325"/>
          <a:stretch/>
        </p:blipFill>
        <p:spPr>
          <a:xfrm>
            <a:off x="2356464" y="4735667"/>
            <a:ext cx="6166434" cy="7979670"/>
          </a:xfrm>
          <a:prstGeom prst="rect">
            <a:avLst/>
          </a:prstGeom>
        </p:spPr>
      </p:pic>
      <p:pic>
        <p:nvPicPr>
          <p:cNvPr id="13" name="Рисунок 12">
            <a:extLst>
              <a:ext uri="{FF2B5EF4-FFF2-40B4-BE49-F238E27FC236}">
                <a16:creationId xmlns:a16="http://schemas.microsoft.com/office/drawing/2014/main" id="{EF27F15C-0328-5F44-DBA0-6255B4EF224D}"/>
              </a:ext>
            </a:extLst>
          </p:cNvPr>
          <p:cNvPicPr>
            <a:picLocks noChangeAspect="1"/>
          </p:cNvPicPr>
          <p:nvPr/>
        </p:nvPicPr>
        <p:blipFill rotWithShape="1">
          <a:blip r:embed="rId3"/>
          <a:srcRect b="8853"/>
          <a:stretch/>
        </p:blipFill>
        <p:spPr>
          <a:xfrm>
            <a:off x="8994225" y="4735668"/>
            <a:ext cx="6154009" cy="7979670"/>
          </a:xfrm>
          <a:prstGeom prst="rect">
            <a:avLst/>
          </a:prstGeom>
        </p:spPr>
      </p:pic>
      <p:pic>
        <p:nvPicPr>
          <p:cNvPr id="15" name="Рисунок 14">
            <a:extLst>
              <a:ext uri="{FF2B5EF4-FFF2-40B4-BE49-F238E27FC236}">
                <a16:creationId xmlns:a16="http://schemas.microsoft.com/office/drawing/2014/main" id="{6C3A9699-8E36-81AD-7C90-57CC770267FD}"/>
              </a:ext>
            </a:extLst>
          </p:cNvPr>
          <p:cNvPicPr>
            <a:picLocks noChangeAspect="1"/>
          </p:cNvPicPr>
          <p:nvPr/>
        </p:nvPicPr>
        <p:blipFill rotWithShape="1">
          <a:blip r:embed="rId4"/>
          <a:srcRect b="8852"/>
          <a:stretch/>
        </p:blipFill>
        <p:spPr>
          <a:xfrm>
            <a:off x="15619561" y="4735667"/>
            <a:ext cx="6182588" cy="7979672"/>
          </a:xfrm>
          <a:prstGeom prst="rect">
            <a:avLst/>
          </a:prstGeom>
        </p:spPr>
      </p:pic>
    </p:spTree>
    <p:extLst>
      <p:ext uri="{BB962C8B-B14F-4D97-AF65-F5344CB8AC3E}">
        <p14:creationId xmlns:p14="http://schemas.microsoft.com/office/powerpoint/2010/main" val="39966887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356464" y="1863880"/>
            <a:ext cx="685654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ru-RU" dirty="0">
                <a:latin typeface="Verdana" panose="020B0604030504040204" pitchFamily="34" charset="0"/>
                <a:ea typeface="Verdana" panose="020B0604030504040204" pitchFamily="34" charset="0"/>
              </a:rPr>
              <a:t>Приложение</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19898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 name="Lorem ipsum dolor sit amet, consectetur adipiscing elit, sed do eiusmod tempor incididunt ut labore et quis nostrud exercitation ullamco laboris nisi ut">
            <a:extLst>
              <a:ext uri="{FF2B5EF4-FFF2-40B4-BE49-F238E27FC236}">
                <a16:creationId xmlns:a16="http://schemas.microsoft.com/office/drawing/2014/main" id="{6B4D3BBC-9FEB-0B04-0EB1-9A5E9944C161}"/>
              </a:ext>
            </a:extLst>
          </p:cNvPr>
          <p:cNvSpPr txBox="1"/>
          <p:nvPr/>
        </p:nvSpPr>
        <p:spPr>
          <a:xfrm>
            <a:off x="2356464" y="4186926"/>
            <a:ext cx="8129806" cy="498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Сайт</a:t>
            </a:r>
            <a:endParaRPr kumimoji="0" lang="ru-RU" sz="26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pic>
        <p:nvPicPr>
          <p:cNvPr id="3" name="Рисунок 2">
            <a:extLst>
              <a:ext uri="{FF2B5EF4-FFF2-40B4-BE49-F238E27FC236}">
                <a16:creationId xmlns:a16="http://schemas.microsoft.com/office/drawing/2014/main" id="{633F423E-1DA6-6429-C138-1FBCB80AFF71}"/>
              </a:ext>
            </a:extLst>
          </p:cNvPr>
          <p:cNvPicPr>
            <a:picLocks noChangeAspect="1"/>
          </p:cNvPicPr>
          <p:nvPr/>
        </p:nvPicPr>
        <p:blipFill rotWithShape="1">
          <a:blip r:embed="rId2"/>
          <a:srcRect b="9622"/>
          <a:stretch/>
        </p:blipFill>
        <p:spPr>
          <a:xfrm>
            <a:off x="2402472" y="4749010"/>
            <a:ext cx="9192908" cy="8087097"/>
          </a:xfrm>
          <a:prstGeom prst="rect">
            <a:avLst/>
          </a:prstGeom>
        </p:spPr>
      </p:pic>
      <p:pic>
        <p:nvPicPr>
          <p:cNvPr id="7" name="Рисунок 6">
            <a:extLst>
              <a:ext uri="{FF2B5EF4-FFF2-40B4-BE49-F238E27FC236}">
                <a16:creationId xmlns:a16="http://schemas.microsoft.com/office/drawing/2014/main" id="{D7763F8F-D866-EB6E-D830-51D34BACD603}"/>
              </a:ext>
            </a:extLst>
          </p:cNvPr>
          <p:cNvPicPr>
            <a:picLocks noChangeAspect="1"/>
          </p:cNvPicPr>
          <p:nvPr/>
        </p:nvPicPr>
        <p:blipFill rotWithShape="1">
          <a:blip r:embed="rId3"/>
          <a:srcRect t="5842" b="7125"/>
          <a:stretch/>
        </p:blipFill>
        <p:spPr>
          <a:xfrm>
            <a:off x="12788622" y="4735666"/>
            <a:ext cx="9440592" cy="8100441"/>
          </a:xfrm>
          <a:prstGeom prst="rect">
            <a:avLst/>
          </a:prstGeom>
        </p:spPr>
      </p:pic>
    </p:spTree>
    <p:extLst>
      <p:ext uri="{BB962C8B-B14F-4D97-AF65-F5344CB8AC3E}">
        <p14:creationId xmlns:p14="http://schemas.microsoft.com/office/powerpoint/2010/main" val="2172091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356464" y="1863880"/>
            <a:ext cx="6839294"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ru-RU" dirty="0">
                <a:latin typeface="Verdana" panose="020B0604030504040204" pitchFamily="34" charset="0"/>
                <a:ea typeface="Verdana" panose="020B0604030504040204" pitchFamily="34" charset="0"/>
              </a:rPr>
              <a:t>Приложение</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19898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 name="Lorem ipsum dolor sit amet, consectetur adipiscing elit, sed do eiusmod tempor incididunt ut labore et quis nostrud exercitation ullamco laboris nisi ut">
            <a:extLst>
              <a:ext uri="{FF2B5EF4-FFF2-40B4-BE49-F238E27FC236}">
                <a16:creationId xmlns:a16="http://schemas.microsoft.com/office/drawing/2014/main" id="{6B4D3BBC-9FEB-0B04-0EB1-9A5E9944C161}"/>
              </a:ext>
            </a:extLst>
          </p:cNvPr>
          <p:cNvSpPr txBox="1"/>
          <p:nvPr/>
        </p:nvSpPr>
        <p:spPr>
          <a:xfrm>
            <a:off x="2356464" y="4186926"/>
            <a:ext cx="9192908" cy="498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Проверка точности предсказания цен акций в таблице</a:t>
            </a:r>
          </a:p>
        </p:txBody>
      </p:sp>
      <p:pic>
        <p:nvPicPr>
          <p:cNvPr id="2" name="Рисунок 1">
            <a:extLst>
              <a:ext uri="{FF2B5EF4-FFF2-40B4-BE49-F238E27FC236}">
                <a16:creationId xmlns:a16="http://schemas.microsoft.com/office/drawing/2014/main" id="{40D02090-0659-A6E5-E8B5-D81E2A57DA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6464" y="4784725"/>
            <a:ext cx="19667418" cy="7551049"/>
          </a:xfrm>
          <a:prstGeom prst="rect">
            <a:avLst/>
          </a:prstGeom>
          <a:noFill/>
          <a:ln>
            <a:noFill/>
          </a:ln>
        </p:spPr>
      </p:pic>
    </p:spTree>
    <p:extLst>
      <p:ext uri="{BB962C8B-B14F-4D97-AF65-F5344CB8AC3E}">
        <p14:creationId xmlns:p14="http://schemas.microsoft.com/office/powerpoint/2010/main" val="87897621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9B052CFF-A9CA-6A42-AA07-C6D4FDD5A62F}"/>
              </a:ext>
            </a:extLst>
          </p:cNvPr>
          <p:cNvGrpSpPr/>
          <p:nvPr/>
        </p:nvGrpSpPr>
        <p:grpSpPr>
          <a:xfrm>
            <a:off x="2394564" y="2392538"/>
            <a:ext cx="19765142" cy="7937700"/>
            <a:chOff x="2394564" y="2392538"/>
            <a:chExt cx="19765142" cy="7937700"/>
          </a:xfrm>
        </p:grpSpPr>
        <p:sp>
          <p:nvSpPr>
            <p:cNvPr id="313" name="Check list"/>
            <p:cNvSpPr txBox="1"/>
            <p:nvPr/>
          </p:nvSpPr>
          <p:spPr>
            <a:xfrm>
              <a:off x="2394564" y="2392538"/>
              <a:ext cx="14806508"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Обобщение и заключение</a:t>
              </a:r>
              <a:endParaRPr dirty="0">
                <a:latin typeface="Verdana" panose="020B0604030504040204" pitchFamily="34" charset="0"/>
                <a:ea typeface="Verdana" panose="020B0604030504040204" pitchFamily="34" charset="0"/>
              </a:endParaRPr>
            </a:p>
          </p:txBody>
        </p:sp>
        <p:sp>
          <p:nvSpPr>
            <p:cNvPr id="314" name="Фигура"/>
            <p:cNvSpPr/>
            <p:nvPr/>
          </p:nvSpPr>
          <p:spPr>
            <a:xfrm>
              <a:off x="2476368"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5" name="Lorem ipsum dolor sit amet, consectetur adipiscing elit, sed do eiusmod tempor incididunt ut labore et dolore magna aliqua. Ut enim ad minim veniam, quis nostrud"/>
            <p:cNvSpPr txBox="1"/>
            <p:nvPr/>
          </p:nvSpPr>
          <p:spPr>
            <a:xfrm>
              <a:off x="3314969" y="5643050"/>
              <a:ext cx="8659336" cy="138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В теоретической части были рассмотрены моменты, которые помогли найти реализацию решения проблемы.</a:t>
              </a:r>
              <a:endParaRPr sz="2400" dirty="0">
                <a:latin typeface="Verdana" panose="020B0604030504040204" pitchFamily="34" charset="0"/>
                <a:ea typeface="Verdana" panose="020B0604030504040204" pitchFamily="34" charset="0"/>
              </a:endParaRPr>
            </a:p>
          </p:txBody>
        </p:sp>
        <p:sp>
          <p:nvSpPr>
            <p:cNvPr id="317" name="Lorem ipsum dolor sit amet, consectetur adipiscing elit, sed do eiusmod tempor incididunt ut labore et dolore magna aliqua. Ut enim ad minim veniam, quis nostrud"/>
            <p:cNvSpPr txBox="1"/>
            <p:nvPr/>
          </p:nvSpPr>
          <p:spPr>
            <a:xfrm>
              <a:off x="3314969" y="8945051"/>
              <a:ext cx="8659336" cy="138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В практической части мы создали и успешно обучили искусственную нейронную сеть, предсказывающую дальнейшие цены на акции.</a:t>
              </a:r>
              <a:endParaRPr sz="2400" dirty="0">
                <a:latin typeface="Verdana" panose="020B0604030504040204" pitchFamily="34" charset="0"/>
                <a:ea typeface="Verdana" panose="020B0604030504040204" pitchFamily="34" charset="0"/>
              </a:endParaRPr>
            </a:p>
          </p:txBody>
        </p:sp>
        <p:sp>
          <p:nvSpPr>
            <p:cNvPr id="319" name="Lorem ipsum dolor sit amet, consectetur adipiscing elit, sed do eiusmod tempor incididunt ut labore et dolore magna aliqua. Ut enim ad minim veniam, quis nostrud"/>
            <p:cNvSpPr txBox="1"/>
            <p:nvPr/>
          </p:nvSpPr>
          <p:spPr>
            <a:xfrm>
              <a:off x="13500370" y="5643050"/>
              <a:ext cx="8659336" cy="138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Смогли найти способ успешного предсказания цен акций и добились возможности получения систематической прибыли от торговли.</a:t>
              </a:r>
              <a:endParaRPr sz="2400" dirty="0">
                <a:latin typeface="Verdana" panose="020B0604030504040204" pitchFamily="34" charset="0"/>
                <a:ea typeface="Verdana" panose="020B0604030504040204" pitchFamily="34" charset="0"/>
              </a:endParaRPr>
            </a:p>
          </p:txBody>
        </p:sp>
        <p:sp>
          <p:nvSpPr>
            <p:cNvPr id="321" name="Lorem ipsum dolor sit amet, consectetur adipiscing elit, sed do eiusmod tempor incididunt ut labore et dolore magna aliqua. Ut enim ad minim veniam, quis nostrud"/>
            <p:cNvSpPr txBox="1"/>
            <p:nvPr/>
          </p:nvSpPr>
          <p:spPr>
            <a:xfrm>
              <a:off x="13500370" y="8945051"/>
              <a:ext cx="8659336" cy="138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Наша разработка может найти применение у многих инвесторов и людей, работающих с биржевым рынком.</a:t>
              </a:r>
              <a:endParaRPr lang="en-US" sz="2400" dirty="0">
                <a:latin typeface="Verdana" panose="020B0604030504040204" pitchFamily="34" charset="0"/>
                <a:ea typeface="Verdana" panose="020B0604030504040204" pitchFamily="34" charset="0"/>
              </a:endParaRPr>
            </a:p>
          </p:txBody>
        </p:sp>
        <p:sp>
          <p:nvSpPr>
            <p:cNvPr id="323" name="Freeform 5"/>
            <p:cNvSpPr/>
            <p:nvPr/>
          </p:nvSpPr>
          <p:spPr>
            <a:xfrm>
              <a:off x="2447345"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4" name="Freeform 5"/>
            <p:cNvSpPr/>
            <p:nvPr/>
          </p:nvSpPr>
          <p:spPr>
            <a:xfrm>
              <a:off x="12632746"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5" name="Freeform 5"/>
            <p:cNvSpPr/>
            <p:nvPr/>
          </p:nvSpPr>
          <p:spPr>
            <a:xfrm>
              <a:off x="2447345"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6" name="Freeform 5"/>
            <p:cNvSpPr/>
            <p:nvPr/>
          </p:nvSpPr>
          <p:spPr>
            <a:xfrm>
              <a:off x="12632746"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F5FF493E-2B79-744A-B242-304FCFCBD748}"/>
              </a:ext>
            </a:extLst>
          </p:cNvPr>
          <p:cNvGrpSpPr/>
          <p:nvPr/>
        </p:nvGrpSpPr>
        <p:grpSpPr>
          <a:xfrm>
            <a:off x="2363639" y="1549175"/>
            <a:ext cx="18998758" cy="11354823"/>
            <a:chOff x="4076843" y="184561"/>
            <a:chExt cx="14720084" cy="11354823"/>
          </a:xfrm>
        </p:grpSpPr>
        <p:sp>
          <p:nvSpPr>
            <p:cNvPr id="330" name="Фигура"/>
            <p:cNvSpPr/>
            <p:nvPr/>
          </p:nvSpPr>
          <p:spPr>
            <a:xfrm>
              <a:off x="4076843" y="1518259"/>
              <a:ext cx="1214472"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337" name="Lorem ipsum dolor sit amet, consectetur adipiscing elit, sed do eiusmod tempor incididunt ut labore et dolore magna aliqua. Ut enim ad minim veniam, quis nostrud"/>
            <p:cNvSpPr txBox="1"/>
            <p:nvPr/>
          </p:nvSpPr>
          <p:spPr>
            <a:xfrm>
              <a:off x="4076843" y="2457731"/>
              <a:ext cx="13714905" cy="90816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514350" indent="-514350">
                <a:buFont typeface="+mj-lt"/>
                <a:buAutoNum type="arabicPeriod"/>
              </a:pPr>
              <a:r>
                <a:rPr lang="ru-RU" sz="2400" dirty="0">
                  <a:latin typeface="Verdana" panose="020B0604030504040204" pitchFamily="34" charset="0"/>
                  <a:ea typeface="Verdana" panose="020B0604030504040204" pitchFamily="34" charset="0"/>
                  <a:hlinkClick r:id="rId2"/>
                </a:rPr>
                <a:t>https://www.tensorflow.org/api_docs</a:t>
              </a:r>
              <a:r>
                <a:rPr lang="ru-RU" sz="2400" dirty="0">
                  <a:latin typeface="Verdana" panose="020B0604030504040204" pitchFamily="34" charset="0"/>
                  <a:ea typeface="Verdana" panose="020B0604030504040204" pitchFamily="34" charset="0"/>
                </a:rPr>
                <a:t> (дата обращения 19.06.2023)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3"/>
                </a:rPr>
                <a:t>https://pandas.pydata.org/docs/</a:t>
              </a:r>
              <a:r>
                <a:rPr lang="ru-RU" sz="2400" dirty="0">
                  <a:latin typeface="Verdana" panose="020B0604030504040204" pitchFamily="34" charset="0"/>
                  <a:ea typeface="Verdana" panose="020B0604030504040204" pitchFamily="34" charset="0"/>
                </a:rPr>
                <a:t> (дата обращения 08.06.2023)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4"/>
                </a:rPr>
                <a:t>https://numpy.org/doc/</a:t>
              </a:r>
              <a:r>
                <a:rPr lang="ru-RU" sz="2400" dirty="0">
                  <a:latin typeface="Verdana" panose="020B0604030504040204" pitchFamily="34" charset="0"/>
                  <a:ea typeface="Verdana" panose="020B0604030504040204" pitchFamily="34" charset="0"/>
                </a:rPr>
                <a:t> (дата обращения 12.06.2023)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5"/>
                </a:rPr>
                <a:t>https://api.modx.com/revolution/2.2/</a:t>
              </a:r>
              <a:r>
                <a:rPr lang="ru-RU" sz="2400" dirty="0">
                  <a:latin typeface="Verdana" panose="020B0604030504040204" pitchFamily="34" charset="0"/>
                  <a:ea typeface="Verdana" panose="020B0604030504040204" pitchFamily="34" charset="0"/>
                </a:rPr>
                <a:t> (дата обращения 10.06.2023)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6"/>
                </a:rPr>
                <a:t>https://docs.python.org/3/library/math.html</a:t>
              </a:r>
              <a:r>
                <a:rPr lang="ru-RU" sz="2400" dirty="0">
                  <a:latin typeface="Verdana" panose="020B0604030504040204" pitchFamily="34" charset="0"/>
                  <a:ea typeface="Verdana" panose="020B0604030504040204" pitchFamily="34" charset="0"/>
                </a:rPr>
                <a:t> (дата обращения 06.06.2023) </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7"/>
                </a:rPr>
                <a:t>https://habr.com/ru/companies/ruvds/articles/508660/</a:t>
              </a:r>
              <a:r>
                <a:rPr lang="ru-RU" sz="2400" dirty="0">
                  <a:latin typeface="Verdana" panose="020B0604030504040204" pitchFamily="34" charset="0"/>
                  <a:ea typeface="Verdana" panose="020B0604030504040204" pitchFamily="34" charset="0"/>
                </a:rPr>
                <a:t> (дата обращения 29.05.2023)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8"/>
                </a:rPr>
                <a:t>https://habr.com/ru/companies/iticapital/articles/391979/</a:t>
              </a:r>
              <a:r>
                <a:rPr lang="ru-RU" sz="2400" dirty="0">
                  <a:latin typeface="Verdana" panose="020B0604030504040204" pitchFamily="34" charset="0"/>
                  <a:ea typeface="Verdana" panose="020B0604030504040204" pitchFamily="34" charset="0"/>
                </a:rPr>
                <a:t> (дата обращения 29.05.2023)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9"/>
                </a:rPr>
                <a:t>https://journal.open-broker.ru/investments/chto-vliyaet-na-stoimost-akcij/</a:t>
              </a:r>
              <a:r>
                <a:rPr lang="ru-RU" sz="2400" dirty="0">
                  <a:latin typeface="Verdana" panose="020B0604030504040204" pitchFamily="34" charset="0"/>
                  <a:ea typeface="Verdana" panose="020B0604030504040204" pitchFamily="34" charset="0"/>
                </a:rPr>
                <a:t> (дата обращения 29.05.2023)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10"/>
                </a:rPr>
                <a:t>https://habr.com/ru/companies/netologyru/articles/428227</a:t>
              </a:r>
              <a:r>
                <a:rPr lang="en-US" sz="2400" dirty="0">
                  <a:latin typeface="Verdana" panose="020B0604030504040204" pitchFamily="34" charset="0"/>
                  <a:ea typeface="Verdana" panose="020B0604030504040204" pitchFamily="34" charset="0"/>
                  <a:hlinkClick r:id="rId10"/>
                </a:rPr>
                <a:t>/</a:t>
              </a:r>
              <a:r>
                <a:rPr lang="en-US" sz="2400" dirty="0">
                  <a:latin typeface="Verdana" panose="020B0604030504040204" pitchFamily="34" charset="0"/>
                  <a:ea typeface="Verdana" panose="020B0604030504040204" pitchFamily="34" charset="0"/>
                </a:rPr>
                <a:t> </a:t>
              </a:r>
              <a:r>
                <a:rPr lang="ru-RU" sz="2400" dirty="0">
                  <a:latin typeface="Verdana" panose="020B0604030504040204" pitchFamily="34" charset="0"/>
                  <a:ea typeface="Verdana" panose="020B0604030504040204" pitchFamily="34" charset="0"/>
                </a:rPr>
                <a:t>(дата обращения 29.05.2023)</a:t>
              </a:r>
            </a:p>
            <a:p>
              <a:pPr marL="514350" indent="-514350">
                <a:buFont typeface="+mj-lt"/>
                <a:buAutoNum type="arabicPeriod"/>
              </a:pPr>
              <a:r>
                <a:rPr lang="en-US" sz="2400" dirty="0">
                  <a:latin typeface="Verdana" panose="020B0604030504040204" pitchFamily="34" charset="0"/>
                  <a:ea typeface="Verdana" panose="020B0604030504040204" pitchFamily="34" charset="0"/>
                  <a:hlinkClick r:id="rId11"/>
                </a:rPr>
                <a:t>https://www.geeksforgeeks.org/stock-price-prediction-project-using-tensorflow/ </a:t>
              </a:r>
              <a:r>
                <a:rPr lang="ru-RU" sz="2400" dirty="0">
                  <a:latin typeface="Verdana" panose="020B0604030504040204" pitchFamily="34" charset="0"/>
                  <a:ea typeface="Verdana" panose="020B0604030504040204" pitchFamily="34" charset="0"/>
                </a:rPr>
                <a:t>(дата обращения 29.05.2023)</a:t>
              </a:r>
              <a:endParaRPr lang="en-US" sz="2400" dirty="0">
                <a:latin typeface="Verdana" panose="020B0604030504040204" pitchFamily="34" charset="0"/>
                <a:ea typeface="Verdana" panose="020B0604030504040204" pitchFamily="34" charset="0"/>
              </a:endParaRP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12"/>
                </a:rPr>
                <a:t>https://habr.com/ru/companies/oleg-bunin/articles/340184/</a:t>
              </a:r>
              <a:r>
                <a:rPr lang="en-US" sz="2400" dirty="0">
                  <a:latin typeface="Verdana" panose="020B0604030504040204" pitchFamily="34" charset="0"/>
                  <a:ea typeface="Verdana" panose="020B0604030504040204" pitchFamily="34" charset="0"/>
                </a:rPr>
                <a:t> </a:t>
              </a:r>
              <a:r>
                <a:rPr lang="ru-RU" sz="2400" dirty="0">
                  <a:latin typeface="Verdana" panose="020B0604030504040204" pitchFamily="34" charset="0"/>
                  <a:ea typeface="Verdana" panose="020B0604030504040204" pitchFamily="34" charset="0"/>
                </a:rPr>
                <a:t>(дата обращения 29.05.2023)</a:t>
              </a:r>
            </a:p>
            <a:p>
              <a:pPr marL="514350" indent="-514350">
                <a:buFont typeface="+mj-lt"/>
                <a:buAutoNum type="arabicPeriod"/>
              </a:pPr>
              <a:r>
                <a:rPr lang="ru-RU" sz="2400" dirty="0">
                  <a:latin typeface="Verdana" panose="020B0604030504040204" pitchFamily="34" charset="0"/>
                  <a:ea typeface="Verdana" panose="020B0604030504040204" pitchFamily="34" charset="0"/>
                  <a:hlinkClick r:id="rId13"/>
                </a:rPr>
                <a:t>https://vc.ru/s/1560497-neyronochka/629168-kakie-sushchestvuyut-tipy-neyrosetey-i-kak-oni-ispolzuyutsya</a:t>
              </a:r>
              <a:r>
                <a:rPr lang="en-US" sz="2400" dirty="0">
                  <a:latin typeface="Verdana" panose="020B0604030504040204" pitchFamily="34" charset="0"/>
                  <a:ea typeface="Verdana" panose="020B0604030504040204" pitchFamily="34" charset="0"/>
                </a:rPr>
                <a:t> </a:t>
              </a:r>
              <a:br>
                <a:rPr lang="ru-RU" sz="2400" dirty="0">
                  <a:latin typeface="Verdana" panose="020B0604030504040204" pitchFamily="34" charset="0"/>
                  <a:ea typeface="Verdana" panose="020B0604030504040204" pitchFamily="34" charset="0"/>
                </a:rPr>
              </a:br>
              <a:r>
                <a:rPr lang="ru-RU" sz="2400" dirty="0">
                  <a:latin typeface="Verdana" panose="020B0604030504040204" pitchFamily="34" charset="0"/>
                  <a:ea typeface="Verdana" panose="020B0604030504040204" pitchFamily="34" charset="0"/>
                </a:rPr>
                <a:t>(дата обращения 29.05.2023)</a:t>
              </a:r>
            </a:p>
          </p:txBody>
        </p:sp>
        <p:sp>
          <p:nvSpPr>
            <p:cNvPr id="338" name="Subtitle text about project"/>
            <p:cNvSpPr txBox="1"/>
            <p:nvPr/>
          </p:nvSpPr>
          <p:spPr>
            <a:xfrm>
              <a:off x="4076843" y="184561"/>
              <a:ext cx="14720084"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sz="8000" dirty="0">
                  <a:latin typeface="Verdana" panose="020B0604030504040204" pitchFamily="34" charset="0"/>
                  <a:ea typeface="Verdana" panose="020B0604030504040204" pitchFamily="34" charset="0"/>
                </a:rPr>
                <a:t>Использованные интернет-ресурсы</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text slide"/>
          <p:cNvSpPr txBox="1"/>
          <p:nvPr/>
        </p:nvSpPr>
        <p:spPr>
          <a:xfrm>
            <a:off x="2394563" y="2066134"/>
            <a:ext cx="99239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План презентации</a:t>
            </a:r>
            <a:endParaRPr dirty="0">
              <a:latin typeface="Verdana" panose="020B0604030504040204" pitchFamily="34" charset="0"/>
              <a:ea typeface="Verdana" panose="020B0604030504040204" pitchFamily="34" charset="0"/>
            </a:endParaRPr>
          </a:p>
        </p:txBody>
      </p:sp>
      <p:sp>
        <p:nvSpPr>
          <p:cNvPr id="112"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3"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2451369" y="4991100"/>
            <a:ext cx="8998565" cy="8319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514350" indent="-514350">
              <a:buFont typeface="+mj-lt"/>
              <a:buAutoNum type="arabicPeriod"/>
            </a:pPr>
            <a:r>
              <a:rPr lang="ru-RU" sz="2400" dirty="0">
                <a:latin typeface="Verdana" panose="020B0604030504040204" pitchFamily="34" charset="0"/>
                <a:ea typeface="Verdana" panose="020B0604030504040204" pitchFamily="34" charset="0"/>
              </a:rPr>
              <a:t>Введение</a:t>
            </a:r>
          </a:p>
          <a:p>
            <a:pPr marL="514350" indent="-514350">
              <a:buFont typeface="+mj-lt"/>
              <a:buAutoNum type="arabicPeriod"/>
            </a:pPr>
            <a:r>
              <a:rPr lang="ru-RU" sz="2400" dirty="0">
                <a:latin typeface="Verdana" panose="020B0604030504040204" pitchFamily="34" charset="0"/>
                <a:ea typeface="Verdana" panose="020B0604030504040204" pitchFamily="34" charset="0"/>
              </a:rPr>
              <a:t>Задачи</a:t>
            </a:r>
          </a:p>
          <a:p>
            <a:pPr marL="514350" indent="-514350">
              <a:buFont typeface="+mj-lt"/>
              <a:buAutoNum type="arabicPeriod"/>
            </a:pPr>
            <a:r>
              <a:rPr lang="ru-RU" sz="2400" dirty="0">
                <a:latin typeface="Verdana" panose="020B0604030504040204" pitchFamily="34" charset="0"/>
                <a:ea typeface="Verdana" panose="020B0604030504040204" pitchFamily="34" charset="0"/>
              </a:rPr>
              <a:t>Встречные проблемы и решение</a:t>
            </a:r>
          </a:p>
          <a:p>
            <a:pPr marL="514350" indent="-514350">
              <a:buFont typeface="+mj-lt"/>
              <a:buAutoNum type="arabicPeriod"/>
            </a:pPr>
            <a:r>
              <a:rPr lang="ru-RU" sz="2400" dirty="0">
                <a:latin typeface="Verdana" panose="020B0604030504040204" pitchFamily="34" charset="0"/>
                <a:ea typeface="Verdana" panose="020B0604030504040204" pitchFamily="34" charset="0"/>
              </a:rPr>
              <a:t>Основные понятия и положения</a:t>
            </a:r>
          </a:p>
          <a:p>
            <a:pPr marL="514350" indent="-514350">
              <a:buFont typeface="+mj-lt"/>
              <a:buAutoNum type="arabicPeriod"/>
            </a:pPr>
            <a:r>
              <a:rPr lang="ru-RU" sz="2400" dirty="0">
                <a:latin typeface="Verdana" panose="020B0604030504040204" pitchFamily="34" charset="0"/>
                <a:ea typeface="Verdana" panose="020B0604030504040204" pitchFamily="34" charset="0"/>
              </a:rPr>
              <a:t>Структура и работа приложения</a:t>
            </a:r>
          </a:p>
          <a:p>
            <a:pPr marL="514350" indent="-514350">
              <a:buFont typeface="+mj-lt"/>
              <a:buAutoNum type="arabicPeriod"/>
            </a:pPr>
            <a:r>
              <a:rPr lang="ru-RU" sz="2400" dirty="0">
                <a:latin typeface="Verdana" panose="020B0604030504040204" pitchFamily="34" charset="0"/>
                <a:ea typeface="Verdana" panose="020B0604030504040204" pitchFamily="34" charset="0"/>
              </a:rPr>
              <a:t>Описание модулей</a:t>
            </a:r>
          </a:p>
          <a:p>
            <a:pPr marL="514350" indent="-514350">
              <a:buFont typeface="+mj-lt"/>
              <a:buAutoNum type="arabicPeriod"/>
            </a:pPr>
            <a:r>
              <a:rPr lang="ru-RU" sz="2400" dirty="0">
                <a:latin typeface="Verdana" panose="020B0604030504040204" pitchFamily="34" charset="0"/>
                <a:ea typeface="Verdana" panose="020B0604030504040204" pitchFamily="34" charset="0"/>
              </a:rPr>
              <a:t>Приложение</a:t>
            </a:r>
          </a:p>
          <a:p>
            <a:pPr marL="514350" indent="-514350">
              <a:buFont typeface="+mj-lt"/>
              <a:buAutoNum type="arabicPeriod"/>
            </a:pPr>
            <a:r>
              <a:rPr lang="ru-RU" sz="2400" dirty="0">
                <a:latin typeface="Verdana" panose="020B0604030504040204" pitchFamily="34" charset="0"/>
                <a:ea typeface="Verdana" panose="020B0604030504040204" pitchFamily="34" charset="0"/>
              </a:rPr>
              <a:t>Обобщение и заключение</a:t>
            </a:r>
          </a:p>
          <a:p>
            <a:pPr marL="514350" indent="-514350">
              <a:buFont typeface="+mj-lt"/>
              <a:buAutoNum type="arabicPeriod"/>
            </a:pPr>
            <a:r>
              <a:rPr lang="ru-RU" sz="2400" dirty="0">
                <a:latin typeface="Verdana" panose="020B0604030504040204" pitchFamily="34" charset="0"/>
                <a:ea typeface="Verdana" panose="020B0604030504040204" pitchFamily="34" charset="0"/>
              </a:rPr>
              <a:t>Список использованных интернет-ресурсов</a:t>
            </a:r>
          </a:p>
          <a:p>
            <a:pPr marL="514350" indent="-514350">
              <a:buFont typeface="+mj-lt"/>
              <a:buAutoNum type="arabicPeriod"/>
            </a:pPr>
            <a:endParaRPr lang="ru-RU" dirty="0"/>
          </a:p>
          <a:p>
            <a:pPr marL="514350" indent="-514350">
              <a:buFont typeface="+mj-lt"/>
              <a:buAutoNum type="arabicPeriod"/>
            </a:pPr>
            <a:endParaRPr lang="ru-RU" dirty="0"/>
          </a:p>
          <a:p>
            <a:pPr marL="514350" indent="-514350">
              <a:buFont typeface="+mj-lt"/>
              <a:buAutoNum type="arabicPeriod"/>
            </a:pP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grpSp>
        <p:nvGrpSpPr>
          <p:cNvPr id="741" name="Группа"/>
          <p:cNvGrpSpPr/>
          <p:nvPr/>
        </p:nvGrpSpPr>
        <p:grpSpPr>
          <a:xfrm>
            <a:off x="1296441" y="1017041"/>
            <a:ext cx="11681919" cy="11681919"/>
            <a:chOff x="0" y="0"/>
            <a:chExt cx="11681917" cy="11681917"/>
          </a:xfrm>
        </p:grpSpPr>
        <p:sp>
          <p:nvSpPr>
            <p:cNvPr id="733"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4" name="Thank you!"/>
            <p:cNvSpPr txBox="1"/>
            <p:nvPr/>
          </p:nvSpPr>
          <p:spPr>
            <a:xfrm>
              <a:off x="434041" y="7407188"/>
              <a:ext cx="10813856"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0" b="0">
                  <a:solidFill>
                    <a:srgbClr val="31333F"/>
                  </a:solidFill>
                  <a:latin typeface="Maven Pro Bold"/>
                  <a:ea typeface="Maven Pro Bold"/>
                  <a:cs typeface="Maven Pro Bold"/>
                  <a:sym typeface="Maven Pro Bold"/>
                </a:defRPr>
              </a:lvl1pPr>
            </a:lstStyle>
            <a:p>
              <a:r>
                <a:rPr lang="ru-RU" sz="7200" dirty="0">
                  <a:solidFill>
                    <a:schemeClr val="bg1"/>
                  </a:solidFill>
                  <a:latin typeface="Verdana" panose="020B0604030504040204" pitchFamily="34" charset="0"/>
                  <a:ea typeface="Verdana" panose="020B0604030504040204" pitchFamily="34" charset="0"/>
                </a:rPr>
                <a:t>Спасибо за внимание!</a:t>
              </a:r>
              <a:endParaRPr sz="7200" dirty="0">
                <a:solidFill>
                  <a:schemeClr val="bg1"/>
                </a:solidFill>
                <a:latin typeface="Verdana" panose="020B0604030504040204" pitchFamily="34" charset="0"/>
                <a:ea typeface="Verdana" panose="020B0604030504040204" pitchFamily="34" charset="0"/>
              </a:endParaRPr>
            </a:p>
          </p:txBody>
        </p:sp>
      </p:grpSp>
      <p:sp>
        <p:nvSpPr>
          <p:cNvPr id="742" name="Закругленный прямоугольник"/>
          <p:cNvSpPr/>
          <p:nvPr/>
        </p:nvSpPr>
        <p:spPr>
          <a:xfrm>
            <a:off x="14732000" y="1016000"/>
            <a:ext cx="18115658" cy="11684000"/>
          </a:xfrm>
          <a:prstGeom prst="roundRect">
            <a:avLst>
              <a:gd name="adj" fmla="val 50000"/>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5" name="Кружок"/>
          <p:cNvSpPr/>
          <p:nvPr/>
        </p:nvSpPr>
        <p:spPr>
          <a:xfrm>
            <a:off x="18576818" y="10906167"/>
            <a:ext cx="1031833" cy="1031834"/>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Рисунок 1">
            <a:extLst>
              <a:ext uri="{FF2B5EF4-FFF2-40B4-BE49-F238E27FC236}">
                <a16:creationId xmlns:a16="http://schemas.microsoft.com/office/drawing/2014/main" id="{8E5A648D-BFB8-BA8E-67B2-849F64F11943}"/>
              </a:ext>
            </a:extLst>
          </p:cNvPr>
          <p:cNvPicPr>
            <a:picLocks noChangeAspect="1"/>
          </p:cNvPicPr>
          <p:nvPr/>
        </p:nvPicPr>
        <p:blipFill>
          <a:blip r:embed="rId2"/>
          <a:stretch>
            <a:fillRect/>
          </a:stretch>
        </p:blipFill>
        <p:spPr>
          <a:xfrm>
            <a:off x="4959543" y="4680144"/>
            <a:ext cx="4355712" cy="4355712"/>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F8B7D1EF-F374-1D4A-80D1-17D961107EE7}"/>
              </a:ext>
            </a:extLst>
          </p:cNvPr>
          <p:cNvGrpSpPr/>
          <p:nvPr/>
        </p:nvGrpSpPr>
        <p:grpSpPr>
          <a:xfrm>
            <a:off x="2394564" y="2066134"/>
            <a:ext cx="19765142" cy="8639386"/>
            <a:chOff x="2394564" y="2066134"/>
            <a:chExt cx="19765142" cy="8639386"/>
          </a:xfrm>
        </p:grpSpPr>
        <p:sp>
          <p:nvSpPr>
            <p:cNvPr id="268" name="Numbered list"/>
            <p:cNvSpPr txBox="1"/>
            <p:nvPr/>
          </p:nvSpPr>
          <p:spPr>
            <a:xfrm>
              <a:off x="2394564" y="2066134"/>
              <a:ext cx="1204835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Введение</a:t>
              </a:r>
              <a:endParaRPr dirty="0">
                <a:latin typeface="Verdana" panose="020B0604030504040204" pitchFamily="34" charset="0"/>
                <a:ea typeface="Verdana" panose="020B0604030504040204" pitchFamily="34" charset="0"/>
              </a:endParaRPr>
            </a:p>
          </p:txBody>
        </p:sp>
        <p:sp>
          <p:nvSpPr>
            <p:cNvPr id="269" name="Фигура"/>
            <p:cNvSpPr/>
            <p:nvPr/>
          </p:nvSpPr>
          <p:spPr>
            <a:xfrm>
              <a:off x="2476368"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0" name="Lorem ipsum dolor sit amet, consectetur adipiscing elit, sed do eiusmod tempor incididunt ut labore et dolore magna aliqua. Ut enim ad minim veniam, quis nostrud"/>
            <p:cNvSpPr txBox="1"/>
            <p:nvPr/>
          </p:nvSpPr>
          <p:spPr>
            <a:xfrm>
              <a:off x="3314969" y="6445885"/>
              <a:ext cx="8659336" cy="1400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Разработка программного продукта, прогнозирующего цену акций и динамику изменения цены на прогнозный период. </a:t>
              </a:r>
              <a:endParaRPr lang="en-US" sz="2400" dirty="0">
                <a:latin typeface="Verdana" panose="020B0604030504040204" pitchFamily="34" charset="0"/>
                <a:ea typeface="Verdana" panose="020B0604030504040204" pitchFamily="34" charset="0"/>
              </a:endParaRPr>
            </a:p>
          </p:txBody>
        </p:sp>
        <p:sp>
          <p:nvSpPr>
            <p:cNvPr id="271" name="Кружок"/>
            <p:cNvSpPr/>
            <p:nvPr/>
          </p:nvSpPr>
          <p:spPr>
            <a:xfrm>
              <a:off x="2430164" y="5662949"/>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2" name="1"/>
            <p:cNvSpPr txBox="1"/>
            <p:nvPr/>
          </p:nvSpPr>
          <p:spPr>
            <a:xfrm>
              <a:off x="2421786" y="5709284"/>
              <a:ext cx="642827"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1</a:t>
              </a:r>
            </a:p>
          </p:txBody>
        </p:sp>
        <p:sp>
          <p:nvSpPr>
            <p:cNvPr id="273" name="Subtitle text about project"/>
            <p:cNvSpPr txBox="1"/>
            <p:nvPr/>
          </p:nvSpPr>
          <p:spPr>
            <a:xfrm>
              <a:off x="3303705" y="5634989"/>
              <a:ext cx="6879178"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sz="3600" dirty="0">
                  <a:latin typeface="Verdana" panose="020B0604030504040204" pitchFamily="34" charset="0"/>
                  <a:ea typeface="Verdana" panose="020B0604030504040204" pitchFamily="34" charset="0"/>
                </a:rPr>
                <a:t>Цель проектной работы </a:t>
              </a:r>
              <a:endParaRPr lang="en-US" sz="3600" dirty="0">
                <a:latin typeface="Verdana" panose="020B0604030504040204" pitchFamily="34" charset="0"/>
                <a:ea typeface="Verdana" panose="020B0604030504040204" pitchFamily="34" charset="0"/>
              </a:endParaRPr>
            </a:p>
          </p:txBody>
        </p:sp>
        <p:sp>
          <p:nvSpPr>
            <p:cNvPr id="274" name="Lorem ipsum dolor sit amet, consectetur adipiscing elit, sed do eiusmod tempor incididunt ut labore et dolore magna aliqua. Ut enim ad minim veniam, quis nostrud"/>
            <p:cNvSpPr txBox="1"/>
            <p:nvPr/>
          </p:nvSpPr>
          <p:spPr>
            <a:xfrm>
              <a:off x="3314969" y="9747886"/>
              <a:ext cx="8659336" cy="498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Информационные технологии в торговле акциями.</a:t>
              </a:r>
              <a:endParaRPr lang="en-US" sz="2400" dirty="0">
                <a:latin typeface="Verdana" panose="020B0604030504040204" pitchFamily="34" charset="0"/>
                <a:ea typeface="Verdana" panose="020B0604030504040204" pitchFamily="34" charset="0"/>
              </a:endParaRPr>
            </a:p>
          </p:txBody>
        </p:sp>
        <p:sp>
          <p:nvSpPr>
            <p:cNvPr id="275" name="Кружок"/>
            <p:cNvSpPr/>
            <p:nvPr/>
          </p:nvSpPr>
          <p:spPr>
            <a:xfrm>
              <a:off x="2430164" y="8964950"/>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6" name="2"/>
            <p:cNvSpPr txBox="1"/>
            <p:nvPr/>
          </p:nvSpPr>
          <p:spPr>
            <a:xfrm>
              <a:off x="2421786" y="9011285"/>
              <a:ext cx="642827"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2</a:t>
              </a:r>
            </a:p>
          </p:txBody>
        </p:sp>
        <p:sp>
          <p:nvSpPr>
            <p:cNvPr id="277" name="Subtitle text about project"/>
            <p:cNvSpPr txBox="1"/>
            <p:nvPr/>
          </p:nvSpPr>
          <p:spPr>
            <a:xfrm>
              <a:off x="3303705" y="8936990"/>
              <a:ext cx="6879178"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sz="3600" dirty="0">
                  <a:latin typeface="Verdana" panose="020B0604030504040204" pitchFamily="34" charset="0"/>
                  <a:ea typeface="Verdana" panose="020B0604030504040204" pitchFamily="34" charset="0"/>
                </a:rPr>
                <a:t>Объект исследования</a:t>
              </a:r>
              <a:endParaRPr lang="en-US" sz="3600" dirty="0">
                <a:latin typeface="Verdana" panose="020B0604030504040204" pitchFamily="34" charset="0"/>
                <a:ea typeface="Verdana" panose="020B0604030504040204" pitchFamily="34" charset="0"/>
              </a:endParaRPr>
            </a:p>
          </p:txBody>
        </p:sp>
        <p:sp>
          <p:nvSpPr>
            <p:cNvPr id="278" name="Lorem ipsum dolor sit amet, consectetur adipiscing elit, sed do eiusmod tempor incididunt ut labore et dolore magna aliqua. Ut enim ad minim veniam, quis nostrud"/>
            <p:cNvSpPr txBox="1"/>
            <p:nvPr/>
          </p:nvSpPr>
          <p:spPr>
            <a:xfrm>
              <a:off x="13500370" y="6445885"/>
              <a:ext cx="8659336" cy="498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Прогноз цен на акции.</a:t>
              </a:r>
              <a:endParaRPr lang="en-US" sz="2400" dirty="0">
                <a:latin typeface="Verdana" panose="020B0604030504040204" pitchFamily="34" charset="0"/>
                <a:ea typeface="Verdana" panose="020B0604030504040204" pitchFamily="34" charset="0"/>
              </a:endParaRPr>
            </a:p>
          </p:txBody>
        </p:sp>
        <p:sp>
          <p:nvSpPr>
            <p:cNvPr id="279" name="Кружок"/>
            <p:cNvSpPr/>
            <p:nvPr/>
          </p:nvSpPr>
          <p:spPr>
            <a:xfrm>
              <a:off x="12615565" y="5662949"/>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0" name="3"/>
            <p:cNvSpPr txBox="1"/>
            <p:nvPr/>
          </p:nvSpPr>
          <p:spPr>
            <a:xfrm>
              <a:off x="12607187" y="5709284"/>
              <a:ext cx="642826"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3</a:t>
              </a:r>
            </a:p>
          </p:txBody>
        </p:sp>
        <p:sp>
          <p:nvSpPr>
            <p:cNvPr id="281" name="Subtitle text about project"/>
            <p:cNvSpPr txBox="1"/>
            <p:nvPr/>
          </p:nvSpPr>
          <p:spPr>
            <a:xfrm>
              <a:off x="13489105" y="5634989"/>
              <a:ext cx="6879178"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sz="3600" dirty="0">
                  <a:latin typeface="Verdana" panose="020B0604030504040204" pitchFamily="34" charset="0"/>
                  <a:ea typeface="Verdana" panose="020B0604030504040204" pitchFamily="34" charset="0"/>
                </a:rPr>
                <a:t>Предмет исследования</a:t>
              </a:r>
              <a:endParaRPr lang="en-US" sz="3600" dirty="0">
                <a:latin typeface="Verdana" panose="020B0604030504040204" pitchFamily="34" charset="0"/>
                <a:ea typeface="Verdana" panose="020B0604030504040204" pitchFamily="34" charset="0"/>
              </a:endParaRPr>
            </a:p>
          </p:txBody>
        </p:sp>
        <p:sp>
          <p:nvSpPr>
            <p:cNvPr id="282" name="Lorem ipsum dolor sit amet, consectetur adipiscing elit, sed do eiusmod tempor incididunt ut labore et dolore magna aliqua. Ut enim ad minim veniam, quis nostrud"/>
            <p:cNvSpPr txBox="1"/>
            <p:nvPr/>
          </p:nvSpPr>
          <p:spPr>
            <a:xfrm>
              <a:off x="13500370" y="9747886"/>
              <a:ext cx="8659336" cy="95763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Прошлые данные о колебаниях цены акции могут помочь предсказать её будущее движение.</a:t>
              </a:r>
              <a:endParaRPr lang="en-US" sz="2400" dirty="0">
                <a:latin typeface="Verdana" panose="020B0604030504040204" pitchFamily="34" charset="0"/>
                <a:ea typeface="Verdana" panose="020B0604030504040204" pitchFamily="34" charset="0"/>
              </a:endParaRPr>
            </a:p>
          </p:txBody>
        </p:sp>
        <p:sp>
          <p:nvSpPr>
            <p:cNvPr id="283" name="Кружок"/>
            <p:cNvSpPr/>
            <p:nvPr/>
          </p:nvSpPr>
          <p:spPr>
            <a:xfrm>
              <a:off x="12615565" y="8964950"/>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4" name="4"/>
            <p:cNvSpPr txBox="1"/>
            <p:nvPr/>
          </p:nvSpPr>
          <p:spPr>
            <a:xfrm>
              <a:off x="12607187" y="9011285"/>
              <a:ext cx="642826"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4</a:t>
              </a:r>
            </a:p>
          </p:txBody>
        </p:sp>
        <p:sp>
          <p:nvSpPr>
            <p:cNvPr id="285" name="Subtitle text about project"/>
            <p:cNvSpPr txBox="1"/>
            <p:nvPr/>
          </p:nvSpPr>
          <p:spPr>
            <a:xfrm>
              <a:off x="13489105" y="8936990"/>
              <a:ext cx="6879178"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sz="3600" dirty="0">
                  <a:latin typeface="Verdana" panose="020B0604030504040204" pitchFamily="34" charset="0"/>
                  <a:ea typeface="Verdana" panose="020B0604030504040204" pitchFamily="34" charset="0"/>
                </a:rPr>
                <a:t>Гипотеза</a:t>
              </a:r>
              <a:endParaRPr lang="en-US" sz="3600" dirty="0">
                <a:latin typeface="Verdana" panose="020B0604030504040204" pitchFamily="34" charset="0"/>
                <a:ea typeface="Verdana" panose="020B0604030504040204" pitchFamily="34" charset="0"/>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573614" y="1827558"/>
            <a:ext cx="385300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Задачи</a:t>
            </a:r>
            <a:endParaRPr dirty="0">
              <a:latin typeface="Verdana" panose="020B0604030504040204" pitchFamily="34" charset="0"/>
              <a:ea typeface="Verdana" panose="020B0604030504040204" pitchFamily="34" charset="0"/>
            </a:endParaRPr>
          </a:p>
        </p:txBody>
      </p:sp>
      <p:sp>
        <p:nvSpPr>
          <p:cNvPr id="82" name="Фигура"/>
          <p:cNvSpPr/>
          <p:nvPr/>
        </p:nvSpPr>
        <p:spPr>
          <a:xfrm>
            <a:off x="2573614" y="3407597"/>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83" name="Кружок"/>
          <p:cNvSpPr/>
          <p:nvPr/>
        </p:nvSpPr>
        <p:spPr>
          <a:xfrm>
            <a:off x="2573616" y="4620423"/>
            <a:ext cx="944553" cy="944553"/>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dirty="0"/>
              <a:t>1</a:t>
            </a:r>
            <a:endParaRPr dirty="0"/>
          </a:p>
        </p:txBody>
      </p:sp>
      <p:sp>
        <p:nvSpPr>
          <p:cNvPr id="85" name="Lorem ipsum dolor sit amet, consectetur adipiscing elit, sed do eiusmod tempor incididunt ut labore et quis nostrud exercitation ullamco laboris nisi ut"/>
          <p:cNvSpPr txBox="1"/>
          <p:nvPr/>
        </p:nvSpPr>
        <p:spPr>
          <a:xfrm>
            <a:off x="3739764" y="4625363"/>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Изучить источники, посвященные изучаемой проблематике, а именно, поведение цен акций.</a:t>
            </a:r>
            <a:endParaRPr lang="en-US" sz="2400" dirty="0">
              <a:latin typeface="Verdana" panose="020B0604030504040204" pitchFamily="34" charset="0"/>
              <a:ea typeface="Verdana" panose="020B0604030504040204" pitchFamily="34" charset="0"/>
            </a:endParaRPr>
          </a:p>
        </p:txBody>
      </p:sp>
      <p:sp>
        <p:nvSpPr>
          <p:cNvPr id="4" name="Кружок">
            <a:extLst>
              <a:ext uri="{FF2B5EF4-FFF2-40B4-BE49-F238E27FC236}">
                <a16:creationId xmlns:a16="http://schemas.microsoft.com/office/drawing/2014/main" id="{809A9ED8-D352-F9E5-317D-EF4309EDD026}"/>
              </a:ext>
            </a:extLst>
          </p:cNvPr>
          <p:cNvSpPr/>
          <p:nvPr/>
        </p:nvSpPr>
        <p:spPr>
          <a:xfrm>
            <a:off x="2573615" y="6385723"/>
            <a:ext cx="944553" cy="944553"/>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en-US" dirty="0"/>
              <a:t>2</a:t>
            </a:r>
            <a:endParaRPr dirty="0"/>
          </a:p>
        </p:txBody>
      </p:sp>
      <p:sp>
        <p:nvSpPr>
          <p:cNvPr id="6" name="Lorem ipsum dolor sit amet, consectetur adipiscing elit, sed do eiusmod tempor incididunt ut labore et quis nostrud exercitation ullamco laboris nisi ut">
            <a:extLst>
              <a:ext uri="{FF2B5EF4-FFF2-40B4-BE49-F238E27FC236}">
                <a16:creationId xmlns:a16="http://schemas.microsoft.com/office/drawing/2014/main" id="{787887C8-305C-B392-63C8-3FDF60693807}"/>
              </a:ext>
            </a:extLst>
          </p:cNvPr>
          <p:cNvSpPr txBox="1"/>
          <p:nvPr/>
        </p:nvSpPr>
        <p:spPr>
          <a:xfrm>
            <a:off x="3739764" y="6228452"/>
            <a:ext cx="8129806" cy="18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Изучить методы информатики, используемые в задачах прогноза цен при покупке акций, а также возможность применения нейронных сетей.</a:t>
            </a:r>
            <a:endParaRPr lang="en-US" sz="2400" dirty="0">
              <a:latin typeface="Verdana" panose="020B0604030504040204" pitchFamily="34" charset="0"/>
              <a:ea typeface="Verdana" panose="020B0604030504040204" pitchFamily="34" charset="0"/>
            </a:endParaRPr>
          </a:p>
        </p:txBody>
      </p:sp>
      <p:sp>
        <p:nvSpPr>
          <p:cNvPr id="7" name="Кружок">
            <a:extLst>
              <a:ext uri="{FF2B5EF4-FFF2-40B4-BE49-F238E27FC236}">
                <a16:creationId xmlns:a16="http://schemas.microsoft.com/office/drawing/2014/main" id="{B402830F-EF5A-E5ED-D3F4-29B25365CA7C}"/>
              </a:ext>
            </a:extLst>
          </p:cNvPr>
          <p:cNvSpPr/>
          <p:nvPr/>
        </p:nvSpPr>
        <p:spPr>
          <a:xfrm>
            <a:off x="2573616" y="8151025"/>
            <a:ext cx="944553" cy="944553"/>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ru-RU" dirty="0"/>
              <a:t>3</a:t>
            </a:r>
            <a:endParaRPr dirty="0"/>
          </a:p>
        </p:txBody>
      </p:sp>
      <p:sp>
        <p:nvSpPr>
          <p:cNvPr id="9" name="Lorem ipsum dolor sit amet, consectetur adipiscing elit, sed do eiusmod tempor incididunt ut labore et quis nostrud exercitation ullamco laboris nisi ut">
            <a:extLst>
              <a:ext uri="{FF2B5EF4-FFF2-40B4-BE49-F238E27FC236}">
                <a16:creationId xmlns:a16="http://schemas.microsoft.com/office/drawing/2014/main" id="{757D58C3-1F3A-ACCD-7C82-A50A80EFC59C}"/>
              </a:ext>
            </a:extLst>
          </p:cNvPr>
          <p:cNvSpPr txBox="1"/>
          <p:nvPr/>
        </p:nvSpPr>
        <p:spPr>
          <a:xfrm>
            <a:off x="3739764" y="8148649"/>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Изучить работу нейронных сетей, способы визуального взаимодействия с нейронной сетью. </a:t>
            </a:r>
            <a:endParaRPr lang="en-US" sz="2400" dirty="0">
              <a:latin typeface="Verdana" panose="020B0604030504040204" pitchFamily="34" charset="0"/>
              <a:ea typeface="Verdana" panose="020B0604030504040204" pitchFamily="34" charset="0"/>
            </a:endParaRPr>
          </a:p>
        </p:txBody>
      </p:sp>
      <p:sp>
        <p:nvSpPr>
          <p:cNvPr id="10" name="Кружок">
            <a:extLst>
              <a:ext uri="{FF2B5EF4-FFF2-40B4-BE49-F238E27FC236}">
                <a16:creationId xmlns:a16="http://schemas.microsoft.com/office/drawing/2014/main" id="{6944DE16-A55C-A296-E6C8-73CD0DE2B9C9}"/>
              </a:ext>
            </a:extLst>
          </p:cNvPr>
          <p:cNvSpPr/>
          <p:nvPr/>
        </p:nvSpPr>
        <p:spPr>
          <a:xfrm>
            <a:off x="12980459" y="4620422"/>
            <a:ext cx="944553" cy="944553"/>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ru-RU" dirty="0"/>
              <a:t>5</a:t>
            </a:r>
            <a:endParaRPr dirty="0"/>
          </a:p>
        </p:txBody>
      </p:sp>
      <p:sp>
        <p:nvSpPr>
          <p:cNvPr id="11" name="Lorem ipsum dolor sit amet, consectetur adipiscing elit, sed do eiusmod tempor incididunt ut labore et quis nostrud exercitation ullamco laboris nisi ut">
            <a:extLst>
              <a:ext uri="{FF2B5EF4-FFF2-40B4-BE49-F238E27FC236}">
                <a16:creationId xmlns:a16="http://schemas.microsoft.com/office/drawing/2014/main" id="{16F945CA-30C2-7FE5-BF6F-61C028164515}"/>
              </a:ext>
            </a:extLst>
          </p:cNvPr>
          <p:cNvSpPr txBox="1"/>
          <p:nvPr/>
        </p:nvSpPr>
        <p:spPr>
          <a:xfrm>
            <a:off x="3739764" y="9916325"/>
            <a:ext cx="8129806" cy="1385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Разработать схему обучения нейронной сети, организацию автоматического сбора данных для обучения нейросети.</a:t>
            </a:r>
            <a:endParaRPr lang="en-US" sz="2400" dirty="0">
              <a:latin typeface="Verdana" panose="020B0604030504040204" pitchFamily="34" charset="0"/>
              <a:ea typeface="Verdana" panose="020B0604030504040204" pitchFamily="34" charset="0"/>
            </a:endParaRPr>
          </a:p>
        </p:txBody>
      </p:sp>
      <p:sp>
        <p:nvSpPr>
          <p:cNvPr id="12" name="Кружок">
            <a:extLst>
              <a:ext uri="{FF2B5EF4-FFF2-40B4-BE49-F238E27FC236}">
                <a16:creationId xmlns:a16="http://schemas.microsoft.com/office/drawing/2014/main" id="{42A5F221-F109-49CA-47F6-26715196DB0E}"/>
              </a:ext>
            </a:extLst>
          </p:cNvPr>
          <p:cNvSpPr/>
          <p:nvPr/>
        </p:nvSpPr>
        <p:spPr>
          <a:xfrm>
            <a:off x="12980458" y="6385723"/>
            <a:ext cx="944553" cy="944553"/>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ru-RU" dirty="0"/>
              <a:t>6</a:t>
            </a:r>
            <a:endParaRPr dirty="0"/>
          </a:p>
        </p:txBody>
      </p:sp>
      <p:sp>
        <p:nvSpPr>
          <p:cNvPr id="13" name="Кружок">
            <a:extLst>
              <a:ext uri="{FF2B5EF4-FFF2-40B4-BE49-F238E27FC236}">
                <a16:creationId xmlns:a16="http://schemas.microsoft.com/office/drawing/2014/main" id="{3537F7CC-C1DB-0574-FAED-015A95247791}"/>
              </a:ext>
            </a:extLst>
          </p:cNvPr>
          <p:cNvSpPr/>
          <p:nvPr/>
        </p:nvSpPr>
        <p:spPr>
          <a:xfrm>
            <a:off x="12980459" y="8151025"/>
            <a:ext cx="944553" cy="944553"/>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ru-RU" dirty="0"/>
              <a:t>7</a:t>
            </a:r>
          </a:p>
        </p:txBody>
      </p:sp>
      <p:sp>
        <p:nvSpPr>
          <p:cNvPr id="14" name="Кружок">
            <a:extLst>
              <a:ext uri="{FF2B5EF4-FFF2-40B4-BE49-F238E27FC236}">
                <a16:creationId xmlns:a16="http://schemas.microsoft.com/office/drawing/2014/main" id="{A5CE0F0B-40DD-D3AD-0874-7765F159734E}"/>
              </a:ext>
            </a:extLst>
          </p:cNvPr>
          <p:cNvSpPr/>
          <p:nvPr/>
        </p:nvSpPr>
        <p:spPr>
          <a:xfrm>
            <a:off x="2573614" y="9916325"/>
            <a:ext cx="944553" cy="944553"/>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r>
              <a:rPr lang="ru-RU" dirty="0"/>
              <a:t>4</a:t>
            </a:r>
            <a:endParaRPr dirty="0"/>
          </a:p>
        </p:txBody>
      </p:sp>
      <p:sp>
        <p:nvSpPr>
          <p:cNvPr id="15" name="Lorem ipsum dolor sit amet, consectetur adipiscing elit, sed do eiusmod tempor incididunt ut labore et quis nostrud exercitation ullamco laboris nisi ut">
            <a:extLst>
              <a:ext uri="{FF2B5EF4-FFF2-40B4-BE49-F238E27FC236}">
                <a16:creationId xmlns:a16="http://schemas.microsoft.com/office/drawing/2014/main" id="{331AC157-D6D4-C1AF-33B2-5DF60B25AAC9}"/>
              </a:ext>
            </a:extLst>
          </p:cNvPr>
          <p:cNvSpPr txBox="1"/>
          <p:nvPr/>
        </p:nvSpPr>
        <p:spPr>
          <a:xfrm>
            <a:off x="14141064" y="4625363"/>
            <a:ext cx="8129806" cy="511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Разработать и обучить нейросеть.</a:t>
            </a:r>
            <a:endParaRPr lang="en-US" sz="2400" dirty="0">
              <a:latin typeface="Verdana" panose="020B0604030504040204" pitchFamily="34" charset="0"/>
              <a:ea typeface="Verdana" panose="020B0604030504040204" pitchFamily="34" charset="0"/>
            </a:endParaRPr>
          </a:p>
        </p:txBody>
      </p:sp>
      <p:sp>
        <p:nvSpPr>
          <p:cNvPr id="16" name="Lorem ipsum dolor sit amet, consectetur adipiscing elit, sed do eiusmod tempor incididunt ut labore et quis nostrud exercitation ullamco laboris nisi ut">
            <a:extLst>
              <a:ext uri="{FF2B5EF4-FFF2-40B4-BE49-F238E27FC236}">
                <a16:creationId xmlns:a16="http://schemas.microsoft.com/office/drawing/2014/main" id="{933AE701-885A-FE59-B5E6-194F47054D1E}"/>
              </a:ext>
            </a:extLst>
          </p:cNvPr>
          <p:cNvSpPr txBox="1"/>
          <p:nvPr/>
        </p:nvSpPr>
        <p:spPr>
          <a:xfrm>
            <a:off x="14141064" y="6385723"/>
            <a:ext cx="8129806" cy="511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Оценить точность предсказания цен акций.</a:t>
            </a:r>
            <a:endParaRPr lang="en-US" sz="2400" dirty="0">
              <a:latin typeface="Verdana" panose="020B0604030504040204" pitchFamily="34" charset="0"/>
              <a:ea typeface="Verdana" panose="020B0604030504040204" pitchFamily="34" charset="0"/>
            </a:endParaRPr>
          </a:p>
        </p:txBody>
      </p:sp>
      <p:sp>
        <p:nvSpPr>
          <p:cNvPr id="19" name="Lorem ipsum dolor sit amet, consectetur adipiscing elit, sed do eiusmod tempor incididunt ut labore et quis nostrud exercitation ullamco laboris nisi ut">
            <a:extLst>
              <a:ext uri="{FF2B5EF4-FFF2-40B4-BE49-F238E27FC236}">
                <a16:creationId xmlns:a16="http://schemas.microsoft.com/office/drawing/2014/main" id="{D6BE3DA8-6DF8-3AD1-21AE-3671313001ED}"/>
              </a:ext>
            </a:extLst>
          </p:cNvPr>
          <p:cNvSpPr txBox="1"/>
          <p:nvPr/>
        </p:nvSpPr>
        <p:spPr>
          <a:xfrm>
            <a:off x="14141064" y="8056838"/>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Разработать интерфейс взаимодействия с нейронной сетью.</a:t>
            </a:r>
            <a:endParaRPr lang="en-US" sz="2400" dirty="0">
              <a:latin typeface="Verdana" panose="020B0604030504040204" pitchFamily="34" charset="0"/>
              <a:ea typeface="Verdana" panose="020B060403050404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Фигура"/>
          <p:cNvSpPr/>
          <p:nvPr/>
        </p:nvSpPr>
        <p:spPr>
          <a:xfrm>
            <a:off x="1930270" y="2408648"/>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71" name="Группа"/>
          <p:cNvGrpSpPr/>
          <p:nvPr/>
        </p:nvGrpSpPr>
        <p:grpSpPr>
          <a:xfrm>
            <a:off x="3481486" y="5453274"/>
            <a:ext cx="2576936" cy="1688124"/>
            <a:chOff x="51210" y="-1"/>
            <a:chExt cx="2576934" cy="1688122"/>
          </a:xfrm>
        </p:grpSpPr>
        <p:sp>
          <p:nvSpPr>
            <p:cNvPr id="68" name="Закругленный прямоугольник"/>
            <p:cNvSpPr/>
            <p:nvPr/>
          </p:nvSpPr>
          <p:spPr>
            <a:xfrm>
              <a:off x="51210" y="0"/>
              <a:ext cx="2574400" cy="1688121"/>
            </a:xfrm>
            <a:prstGeom prst="roundRect">
              <a:avLst>
                <a:gd name="adj" fmla="val 14396"/>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 name="-157"/>
            <p:cNvSpPr txBox="1"/>
            <p:nvPr/>
          </p:nvSpPr>
          <p:spPr>
            <a:xfrm>
              <a:off x="51210" y="-1"/>
              <a:ext cx="2576934" cy="15799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5000" b="0">
                  <a:solidFill>
                    <a:srgbClr val="FFFFFF"/>
                  </a:solidFill>
                  <a:latin typeface="Maven Pro Medium"/>
                  <a:ea typeface="Maven Pro Medium"/>
                  <a:cs typeface="Maven Pro Medium"/>
                  <a:sym typeface="Maven Pro Medium"/>
                </a:defRPr>
              </a:lvl1pPr>
            </a:lstStyle>
            <a:p>
              <a:r>
                <a:rPr lang="ru-RU" sz="9600" dirty="0">
                  <a:latin typeface="Verdana" panose="020B0604030504040204" pitchFamily="34" charset="0"/>
                  <a:ea typeface="Verdana" panose="020B0604030504040204" pitchFamily="34" charset="0"/>
                </a:rPr>
                <a:t>?</a:t>
              </a:r>
              <a:endParaRPr sz="9600" dirty="0">
                <a:latin typeface="Verdana" panose="020B0604030504040204" pitchFamily="34" charset="0"/>
                <a:ea typeface="Verdana" panose="020B0604030504040204" pitchFamily="34" charset="0"/>
              </a:endParaRPr>
            </a:p>
          </p:txBody>
        </p:sp>
      </p:grpSp>
      <p:sp>
        <p:nvSpPr>
          <p:cNvPr id="72" name="Фигура"/>
          <p:cNvSpPr/>
          <p:nvPr/>
        </p:nvSpPr>
        <p:spPr>
          <a:xfrm rot="10800000">
            <a:off x="7137269" y="2408648"/>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75" name="Группа"/>
          <p:cNvGrpSpPr/>
          <p:nvPr/>
        </p:nvGrpSpPr>
        <p:grpSpPr>
          <a:xfrm>
            <a:off x="14323231" y="3265245"/>
            <a:ext cx="7812869" cy="2696349"/>
            <a:chOff x="0" y="-80703"/>
            <a:chExt cx="7668191" cy="2696349"/>
          </a:xfrm>
        </p:grpSpPr>
        <p:sp>
          <p:nvSpPr>
            <p:cNvPr id="73" name="Title text slide"/>
            <p:cNvSpPr txBox="1"/>
            <p:nvPr/>
          </p:nvSpPr>
          <p:spPr>
            <a:xfrm>
              <a:off x="0" y="-80703"/>
              <a:ext cx="7611387" cy="14568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4400" dirty="0">
                  <a:latin typeface="Verdana" panose="020B0604030504040204" pitchFamily="34" charset="0"/>
                  <a:ea typeface="Verdana" panose="020B0604030504040204" pitchFamily="34" charset="0"/>
                </a:rPr>
                <a:t>Сложность предсказания цены акции</a:t>
              </a:r>
              <a:endParaRPr sz="4400" dirty="0">
                <a:latin typeface="Verdana" panose="020B0604030504040204" pitchFamily="34" charset="0"/>
                <a:ea typeface="Verdana" panose="020B0604030504040204" pitchFamily="34" charset="0"/>
              </a:endParaRPr>
            </a:p>
          </p:txBody>
        </p:sp>
        <p:sp>
          <p:nvSpPr>
            <p:cNvPr id="74"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9544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Слишком много переменных, за которыми нужен постоянный контроль.</a:t>
              </a:r>
              <a:endParaRPr dirty="0"/>
            </a:p>
          </p:txBody>
        </p:sp>
      </p:grpSp>
      <p:grpSp>
        <p:nvGrpSpPr>
          <p:cNvPr id="79" name="Группа"/>
          <p:cNvGrpSpPr/>
          <p:nvPr/>
        </p:nvGrpSpPr>
        <p:grpSpPr>
          <a:xfrm>
            <a:off x="8685950" y="6584718"/>
            <a:ext cx="2577347" cy="1688122"/>
            <a:chOff x="48265" y="0"/>
            <a:chExt cx="2577345" cy="1688121"/>
          </a:xfrm>
        </p:grpSpPr>
        <p:sp>
          <p:nvSpPr>
            <p:cNvPr id="76" name="Закругленный прямоугольник"/>
            <p:cNvSpPr/>
            <p:nvPr/>
          </p:nvSpPr>
          <p:spPr>
            <a:xfrm>
              <a:off x="51210" y="0"/>
              <a:ext cx="2574400" cy="1688121"/>
            </a:xfrm>
            <a:prstGeom prst="roundRect">
              <a:avLst>
                <a:gd name="adj" fmla="val 14396"/>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 name="+2,101"/>
            <p:cNvSpPr txBox="1"/>
            <p:nvPr/>
          </p:nvSpPr>
          <p:spPr>
            <a:xfrm>
              <a:off x="48265" y="0"/>
              <a:ext cx="2576934" cy="15799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5000" b="0">
                  <a:solidFill>
                    <a:srgbClr val="FFFFFF"/>
                  </a:solidFill>
                  <a:latin typeface="Maven Pro Medium"/>
                  <a:ea typeface="Maven Pro Medium"/>
                  <a:cs typeface="Maven Pro Medium"/>
                  <a:sym typeface="Maven Pro Medium"/>
                </a:defRPr>
              </a:lvl1pPr>
            </a:lstStyle>
            <a:p>
              <a:r>
                <a:rPr lang="ru-RU" sz="9600" dirty="0">
                  <a:latin typeface="Verdana" panose="020B0604030504040204" pitchFamily="34" charset="0"/>
                  <a:ea typeface="Verdana" panose="020B0604030504040204" pitchFamily="34" charset="0"/>
                </a:rPr>
                <a:t>?</a:t>
              </a:r>
              <a:endParaRPr sz="9600" dirty="0">
                <a:latin typeface="Verdana" panose="020B0604030504040204" pitchFamily="34" charset="0"/>
                <a:ea typeface="Verdana" panose="020B0604030504040204" pitchFamily="34" charset="0"/>
              </a:endParaRPr>
            </a:p>
          </p:txBody>
        </p:sp>
      </p:grpSp>
      <p:grpSp>
        <p:nvGrpSpPr>
          <p:cNvPr id="2" name="Группа">
            <a:extLst>
              <a:ext uri="{FF2B5EF4-FFF2-40B4-BE49-F238E27FC236}">
                <a16:creationId xmlns:a16="http://schemas.microsoft.com/office/drawing/2014/main" id="{A0A9FA59-5384-C229-38B8-2D1A2ED299F6}"/>
              </a:ext>
            </a:extLst>
          </p:cNvPr>
          <p:cNvGrpSpPr/>
          <p:nvPr/>
        </p:nvGrpSpPr>
        <p:grpSpPr>
          <a:xfrm>
            <a:off x="14380035" y="7576298"/>
            <a:ext cx="7756065" cy="3139548"/>
            <a:chOff x="0" y="-80703"/>
            <a:chExt cx="7668191" cy="3139548"/>
          </a:xfrm>
        </p:grpSpPr>
        <p:sp>
          <p:nvSpPr>
            <p:cNvPr id="3" name="Title text slide">
              <a:extLst>
                <a:ext uri="{FF2B5EF4-FFF2-40B4-BE49-F238E27FC236}">
                  <a16:creationId xmlns:a16="http://schemas.microsoft.com/office/drawing/2014/main" id="{69AC4459-0874-7406-BDE3-A4A7FA1BA85C}"/>
                </a:ext>
              </a:extLst>
            </p:cNvPr>
            <p:cNvSpPr txBox="1"/>
            <p:nvPr/>
          </p:nvSpPr>
          <p:spPr>
            <a:xfrm>
              <a:off x="0" y="-80703"/>
              <a:ext cx="7668191" cy="14568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4400" dirty="0">
                  <a:latin typeface="Verdana" panose="020B0604030504040204" pitchFamily="34" charset="0"/>
                  <a:ea typeface="Verdana" panose="020B0604030504040204" pitchFamily="34" charset="0"/>
                </a:rPr>
                <a:t>Есть ли решение? Всегда!</a:t>
              </a:r>
              <a:endParaRPr sz="4400" dirty="0">
                <a:latin typeface="Verdana" panose="020B0604030504040204" pitchFamily="34" charset="0"/>
                <a:ea typeface="Verdana" panose="020B0604030504040204" pitchFamily="34" charset="0"/>
              </a:endParaRPr>
            </a:p>
          </p:txBody>
        </p:sp>
        <p:sp>
          <p:nvSpPr>
            <p:cNvPr id="4"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a:extLst>
                <a:ext uri="{FF2B5EF4-FFF2-40B4-BE49-F238E27FC236}">
                  <a16:creationId xmlns:a16="http://schemas.microsoft.com/office/drawing/2014/main" id="{A2508331-CA7C-045D-C914-4E1FA3B8E4B1}"/>
                </a:ext>
              </a:extLst>
            </p:cNvPr>
            <p:cNvSpPr txBox="1"/>
            <p:nvPr/>
          </p:nvSpPr>
          <p:spPr>
            <a:xfrm>
              <a:off x="56804" y="1661218"/>
              <a:ext cx="7611387" cy="139762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Нейронные сети невероятно эффективны в нахождении зависимостей в данных, и мы должны это использовать.</a:t>
              </a:r>
              <a:endParaRPr dirty="0"/>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Icon list slides"/>
          <p:cNvSpPr txBox="1"/>
          <p:nvPr/>
        </p:nvSpPr>
        <p:spPr>
          <a:xfrm>
            <a:off x="2394564" y="2066134"/>
            <a:ext cx="1875093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Основные понятия и положения </a:t>
            </a:r>
          </a:p>
        </p:txBody>
      </p:sp>
      <p:sp>
        <p:nvSpPr>
          <p:cNvPr id="170"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1" name="Lorem ipsum dolor sit amet, consectetur adipiscing elit, sed do eiusmod tempor incididunt ut labore et dolore magna aliqua. Ut enim ad minim veniam, quis nostrud"/>
          <p:cNvSpPr txBox="1"/>
          <p:nvPr/>
        </p:nvSpPr>
        <p:spPr>
          <a:xfrm>
            <a:off x="3416569" y="6445885"/>
            <a:ext cx="8659336" cy="1509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latin typeface="Verdana" panose="020B0604030504040204" pitchFamily="34" charset="0"/>
                <a:ea typeface="Verdana" panose="020B0604030504040204" pitchFamily="34" charset="0"/>
              </a:rPr>
              <a:t>Потеря </a:t>
            </a:r>
            <a:r>
              <a:rPr lang="ru-RU" sz="2400" dirty="0">
                <a:latin typeface="Verdana" panose="020B0604030504040204" pitchFamily="34" charset="0"/>
                <a:ea typeface="Verdana" panose="020B0604030504040204" pitchFamily="34" charset="0"/>
              </a:rPr>
              <a:t>денег</a:t>
            </a:r>
            <a:r>
              <a:rPr lang="ru-RU" dirty="0">
                <a:latin typeface="Verdana" panose="020B0604030504040204" pitchFamily="34" charset="0"/>
                <a:ea typeface="Verdana" panose="020B0604030504040204" pitchFamily="34" charset="0"/>
              </a:rPr>
              <a:t> от неудачных вложений в акции на бирже и отсутствие систематической прибыли от торговли. </a:t>
            </a:r>
            <a:endParaRPr lang="en-US" dirty="0">
              <a:latin typeface="Verdana" panose="020B0604030504040204" pitchFamily="34" charset="0"/>
              <a:ea typeface="Verdana" panose="020B0604030504040204" pitchFamily="34" charset="0"/>
            </a:endParaRPr>
          </a:p>
        </p:txBody>
      </p:sp>
      <p:sp>
        <p:nvSpPr>
          <p:cNvPr id="172" name="Subtitle text about project"/>
          <p:cNvSpPr txBox="1"/>
          <p:nvPr/>
        </p:nvSpPr>
        <p:spPr>
          <a:xfrm>
            <a:off x="3405306" y="5604212"/>
            <a:ext cx="687917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Проблема</a:t>
            </a:r>
            <a:endParaRPr dirty="0">
              <a:latin typeface="Verdana" panose="020B0604030504040204" pitchFamily="34" charset="0"/>
              <a:ea typeface="Verdana" panose="020B0604030504040204" pitchFamily="34" charset="0"/>
            </a:endParaRPr>
          </a:p>
        </p:txBody>
      </p:sp>
      <p:sp>
        <p:nvSpPr>
          <p:cNvPr id="173" name="Lorem ipsum dolor sit amet, consectetur adipiscing elit, sed do eiusmod tempor incididunt ut labore et dolore magna aliqua. Ut enim ad minim veniam, quis nostrud"/>
          <p:cNvSpPr txBox="1"/>
          <p:nvPr/>
        </p:nvSpPr>
        <p:spPr>
          <a:xfrm>
            <a:off x="3405306" y="8821562"/>
            <a:ext cx="865933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Предсказание цен и движения акций на бирже с использованием искусственной нейронной сети.</a:t>
            </a:r>
            <a:endParaRPr lang="en-US" sz="2400" dirty="0">
              <a:latin typeface="Verdana" panose="020B0604030504040204" pitchFamily="34" charset="0"/>
              <a:ea typeface="Verdana" panose="020B0604030504040204" pitchFamily="34" charset="0"/>
            </a:endParaRPr>
          </a:p>
        </p:txBody>
      </p:sp>
      <p:sp>
        <p:nvSpPr>
          <p:cNvPr id="174" name="Subtitle text about project"/>
          <p:cNvSpPr txBox="1"/>
          <p:nvPr/>
        </p:nvSpPr>
        <p:spPr>
          <a:xfrm>
            <a:off x="3416569" y="7977878"/>
            <a:ext cx="687917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Цель</a:t>
            </a:r>
            <a:endParaRPr dirty="0">
              <a:latin typeface="Verdana" panose="020B0604030504040204" pitchFamily="34" charset="0"/>
              <a:ea typeface="Verdana" panose="020B0604030504040204" pitchFamily="34" charset="0"/>
            </a:endParaRPr>
          </a:p>
        </p:txBody>
      </p:sp>
      <p:sp>
        <p:nvSpPr>
          <p:cNvPr id="175" name="Lorem ipsum dolor sit amet, consectetur adipiscing elit, sed do eiusmod tempor incididunt ut labore et dolore magna aliqua. Ut enim ad minim veniam, quis nostrud"/>
          <p:cNvSpPr txBox="1"/>
          <p:nvPr/>
        </p:nvSpPr>
        <p:spPr>
          <a:xfrm>
            <a:off x="13601969" y="6445885"/>
            <a:ext cx="8659336" cy="978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Стоимость, по которой акции продаются и покупаются на рынке.</a:t>
            </a:r>
            <a:endParaRPr lang="en-US" dirty="0">
              <a:latin typeface="Verdana" panose="020B0604030504040204" pitchFamily="34" charset="0"/>
              <a:ea typeface="Verdana" panose="020B0604030504040204" pitchFamily="34" charset="0"/>
            </a:endParaRPr>
          </a:p>
        </p:txBody>
      </p:sp>
      <p:sp>
        <p:nvSpPr>
          <p:cNvPr id="176" name="Subtitle text about project"/>
          <p:cNvSpPr txBox="1"/>
          <p:nvPr/>
        </p:nvSpPr>
        <p:spPr>
          <a:xfrm>
            <a:off x="13590705" y="5604212"/>
            <a:ext cx="687917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Цена акции</a:t>
            </a:r>
            <a:endParaRPr dirty="0">
              <a:latin typeface="Verdana" panose="020B0604030504040204" pitchFamily="34" charset="0"/>
              <a:ea typeface="Verdana" panose="020B0604030504040204" pitchFamily="34" charset="0"/>
            </a:endParaRPr>
          </a:p>
        </p:txBody>
      </p:sp>
      <p:sp>
        <p:nvSpPr>
          <p:cNvPr id="177" name="Lorem ipsum dolor sit amet, consectetur adipiscing elit, sed do eiusmod tempor incididunt ut labore et dolore magna aliqua. Ut enim ad minim veniam, quis nostrud"/>
          <p:cNvSpPr txBox="1"/>
          <p:nvPr/>
        </p:nvSpPr>
        <p:spPr>
          <a:xfrm>
            <a:off x="13601969" y="8868640"/>
            <a:ext cx="8826710" cy="18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Метод машинного обучения, который представляет собой вычислительную архитектуру для обработки сложных данных с помощью множеством связанных между собой процессоров и вычислительных путей.</a:t>
            </a:r>
            <a:endParaRPr lang="en-US" sz="2400" dirty="0">
              <a:latin typeface="Verdana" panose="020B0604030504040204" pitchFamily="34" charset="0"/>
              <a:ea typeface="Verdana" panose="020B0604030504040204" pitchFamily="34" charset="0"/>
            </a:endParaRPr>
          </a:p>
        </p:txBody>
      </p:sp>
      <p:sp>
        <p:nvSpPr>
          <p:cNvPr id="178" name="Subtitle text about project"/>
          <p:cNvSpPr txBox="1"/>
          <p:nvPr/>
        </p:nvSpPr>
        <p:spPr>
          <a:xfrm>
            <a:off x="13590705" y="8005967"/>
            <a:ext cx="8488245"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Искусственная нейронная сеть</a:t>
            </a:r>
            <a:endParaRPr lang="en-US" dirty="0">
              <a:latin typeface="Verdana" panose="020B0604030504040204" pitchFamily="34" charset="0"/>
              <a:ea typeface="Verdana" panose="020B0604030504040204" pitchFamily="34" charset="0"/>
            </a:endParaRPr>
          </a:p>
        </p:txBody>
      </p:sp>
      <p:pic>
        <p:nvPicPr>
          <p:cNvPr id="3" name="Рисунок 2">
            <a:extLst>
              <a:ext uri="{FF2B5EF4-FFF2-40B4-BE49-F238E27FC236}">
                <a16:creationId xmlns:a16="http://schemas.microsoft.com/office/drawing/2014/main" id="{61F464F9-5F5E-D240-82FD-CAF3C5958D1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4564" y="5549215"/>
            <a:ext cx="831774" cy="828138"/>
          </a:xfrm>
          <a:prstGeom prst="rect">
            <a:avLst/>
          </a:prstGeom>
        </p:spPr>
      </p:pic>
      <p:pic>
        <p:nvPicPr>
          <p:cNvPr id="5" name="Рисунок 4">
            <a:extLst>
              <a:ext uri="{FF2B5EF4-FFF2-40B4-BE49-F238E27FC236}">
                <a16:creationId xmlns:a16="http://schemas.microsoft.com/office/drawing/2014/main" id="{271C19FA-A4DA-FE4C-D49B-F2001B9D7C2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4564" y="7896711"/>
            <a:ext cx="831774" cy="827401"/>
          </a:xfrm>
          <a:prstGeom prst="rect">
            <a:avLst/>
          </a:prstGeom>
        </p:spPr>
      </p:pic>
      <p:pic>
        <p:nvPicPr>
          <p:cNvPr id="7" name="Рисунок 6">
            <a:extLst>
              <a:ext uri="{FF2B5EF4-FFF2-40B4-BE49-F238E27FC236}">
                <a16:creationId xmlns:a16="http://schemas.microsoft.com/office/drawing/2014/main" id="{71667863-B2AA-F4D2-B71F-F566B5CD918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25195" y="5604212"/>
            <a:ext cx="1011244" cy="828138"/>
          </a:xfrm>
          <a:prstGeom prst="rect">
            <a:avLst/>
          </a:prstGeom>
        </p:spPr>
      </p:pic>
      <p:pic>
        <p:nvPicPr>
          <p:cNvPr id="9" name="Рисунок 8">
            <a:extLst>
              <a:ext uri="{FF2B5EF4-FFF2-40B4-BE49-F238E27FC236}">
                <a16:creationId xmlns:a16="http://schemas.microsoft.com/office/drawing/2014/main" id="{86B9C982-10BE-18BF-4D06-E89BB752D50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59094" y="10243470"/>
            <a:ext cx="1102714" cy="959350"/>
          </a:xfrm>
          <a:prstGeom prst="rect">
            <a:avLst/>
          </a:prstGeom>
        </p:spPr>
      </p:pic>
      <p:pic>
        <p:nvPicPr>
          <p:cNvPr id="11" name="Рисунок 10">
            <a:extLst>
              <a:ext uri="{FF2B5EF4-FFF2-40B4-BE49-F238E27FC236}">
                <a16:creationId xmlns:a16="http://schemas.microsoft.com/office/drawing/2014/main" id="{87E9E24A-BF41-CB85-4659-BCC9122E430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13932" y="7859888"/>
            <a:ext cx="1574323" cy="1333698"/>
          </a:xfrm>
          <a:prstGeom prst="rect">
            <a:avLst/>
          </a:prstGeom>
        </p:spPr>
      </p:pic>
      <p:sp>
        <p:nvSpPr>
          <p:cNvPr id="12" name="Subtitle text about project">
            <a:extLst>
              <a:ext uri="{FF2B5EF4-FFF2-40B4-BE49-F238E27FC236}">
                <a16:creationId xmlns:a16="http://schemas.microsoft.com/office/drawing/2014/main" id="{CDAB1F4F-AA08-6C01-F03C-D09B3FAC8A35}"/>
              </a:ext>
            </a:extLst>
          </p:cNvPr>
          <p:cNvSpPr txBox="1"/>
          <p:nvPr/>
        </p:nvSpPr>
        <p:spPr>
          <a:xfrm>
            <a:off x="3405306" y="10359136"/>
            <a:ext cx="687917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Акция</a:t>
            </a:r>
            <a:endParaRPr dirty="0">
              <a:latin typeface="Verdana" panose="020B0604030504040204" pitchFamily="34" charset="0"/>
              <a:ea typeface="Verdana" panose="020B0604030504040204" pitchFamily="34" charset="0"/>
            </a:endParaRPr>
          </a:p>
        </p:txBody>
      </p:sp>
      <p:sp>
        <p:nvSpPr>
          <p:cNvPr id="13" name="Lorem ipsum dolor sit amet, consectetur adipiscing elit, sed do eiusmod tempor incididunt ut labore et dolore magna aliqua. Ut enim ad minim veniam, quis nostrud">
            <a:extLst>
              <a:ext uri="{FF2B5EF4-FFF2-40B4-BE49-F238E27FC236}">
                <a16:creationId xmlns:a16="http://schemas.microsoft.com/office/drawing/2014/main" id="{2A0F0E69-75EA-F27D-FDC5-9C050D7CCB59}"/>
              </a:ext>
            </a:extLst>
          </p:cNvPr>
          <p:cNvSpPr txBox="1"/>
          <p:nvPr/>
        </p:nvSpPr>
        <p:spPr>
          <a:xfrm>
            <a:off x="3405306" y="11202820"/>
            <a:ext cx="8659336" cy="1385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Эмиссионная ценная бумага, доля владения компанией, закрепляющая права её владельца на получение части прибыли</a:t>
            </a:r>
            <a:endParaRPr lang="en-US" sz="2400" dirty="0">
              <a:latin typeface="Verdana" panose="020B0604030504040204" pitchFamily="34" charset="0"/>
              <a:ea typeface="Verdana" panose="020B060403050404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135" name="Кружок"/>
          <p:cNvSpPr/>
          <p:nvPr/>
        </p:nvSpPr>
        <p:spPr>
          <a:xfrm>
            <a:off x="3346324" y="-1511590"/>
            <a:ext cx="17477880" cy="17477880"/>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ru-RU" dirty="0"/>
          </a:p>
        </p:txBody>
      </p:sp>
      <p:grpSp>
        <p:nvGrpSpPr>
          <p:cNvPr id="146" name="Группа"/>
          <p:cNvGrpSpPr/>
          <p:nvPr/>
        </p:nvGrpSpPr>
        <p:grpSpPr>
          <a:xfrm>
            <a:off x="7318136" y="2456256"/>
            <a:ext cx="9544690" cy="9542188"/>
            <a:chOff x="0" y="-1"/>
            <a:chExt cx="9544688" cy="9542186"/>
          </a:xfrm>
        </p:grpSpPr>
        <p:sp>
          <p:nvSpPr>
            <p:cNvPr id="136" name="Фигура"/>
            <p:cNvSpPr/>
            <p:nvPr/>
          </p:nvSpPr>
          <p:spPr>
            <a:xfrm>
              <a:off x="394524" y="6412114"/>
              <a:ext cx="8745207" cy="3130071"/>
            </a:xfrm>
            <a:custGeom>
              <a:avLst/>
              <a:gdLst/>
              <a:ahLst/>
              <a:cxnLst>
                <a:cxn ang="0">
                  <a:pos x="wd2" y="hd2"/>
                </a:cxn>
                <a:cxn ang="5400000">
                  <a:pos x="wd2" y="hd2"/>
                </a:cxn>
                <a:cxn ang="10800000">
                  <a:pos x="wd2" y="hd2"/>
                </a:cxn>
                <a:cxn ang="16200000">
                  <a:pos x="wd2" y="hd2"/>
                </a:cxn>
              </a:cxnLst>
              <a:rect l="0" t="0" r="r" b="b"/>
              <a:pathLst>
                <a:path w="21600" h="21507" extrusionOk="0">
                  <a:moveTo>
                    <a:pt x="1615" y="0"/>
                  </a:moveTo>
                  <a:lnTo>
                    <a:pt x="0" y="1886"/>
                  </a:lnTo>
                  <a:cubicBezTo>
                    <a:pt x="1863" y="13728"/>
                    <a:pt x="6055" y="21414"/>
                    <a:pt x="10701" y="21506"/>
                  </a:cubicBezTo>
                  <a:cubicBezTo>
                    <a:pt x="15427" y="21600"/>
                    <a:pt x="19716" y="13838"/>
                    <a:pt x="21600" y="1783"/>
                  </a:cubicBezTo>
                  <a:lnTo>
                    <a:pt x="20007" y="8"/>
                  </a:lnTo>
                  <a:cubicBezTo>
                    <a:pt x="18422" y="9989"/>
                    <a:pt x="14893" y="16490"/>
                    <a:pt x="10970" y="16652"/>
                  </a:cubicBezTo>
                  <a:cubicBezTo>
                    <a:pt x="6934" y="16819"/>
                    <a:pt x="3252" y="10265"/>
                    <a:pt x="1615" y="0"/>
                  </a:cubicBezTo>
                  <a:close/>
                </a:path>
              </a:pathLst>
            </a:cu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 name="Фигура"/>
            <p:cNvSpPr/>
            <p:nvPr/>
          </p:nvSpPr>
          <p:spPr>
            <a:xfrm>
              <a:off x="0" y="-1"/>
              <a:ext cx="9544688" cy="6533360"/>
            </a:xfrm>
            <a:custGeom>
              <a:avLst/>
              <a:gdLst/>
              <a:ahLst/>
              <a:cxnLst>
                <a:cxn ang="0">
                  <a:pos x="wd2" y="hd2"/>
                </a:cxn>
                <a:cxn ang="5400000">
                  <a:pos x="wd2" y="hd2"/>
                </a:cxn>
                <a:cxn ang="10800000">
                  <a:pos x="wd2" y="hd2"/>
                </a:cxn>
                <a:cxn ang="16200000">
                  <a:pos x="wd2" y="hd2"/>
                </a:cxn>
              </a:cxnLst>
              <a:rect l="0" t="0" r="r" b="b"/>
              <a:pathLst>
                <a:path w="21585" h="21598" extrusionOk="0">
                  <a:moveTo>
                    <a:pt x="10820" y="0"/>
                  </a:moveTo>
                  <a:cubicBezTo>
                    <a:pt x="9445" y="-2"/>
                    <a:pt x="8082" y="377"/>
                    <a:pt x="6804" y="1119"/>
                  </a:cubicBezTo>
                  <a:lnTo>
                    <a:pt x="7449" y="3251"/>
                  </a:lnTo>
                  <a:cubicBezTo>
                    <a:pt x="7565" y="3182"/>
                    <a:pt x="7682" y="3119"/>
                    <a:pt x="7800" y="3059"/>
                  </a:cubicBezTo>
                  <a:cubicBezTo>
                    <a:pt x="7928" y="2995"/>
                    <a:pt x="8058" y="2937"/>
                    <a:pt x="8188" y="2885"/>
                  </a:cubicBezTo>
                  <a:cubicBezTo>
                    <a:pt x="7534" y="5606"/>
                    <a:pt x="8944" y="8444"/>
                    <a:pt x="10917" y="8373"/>
                  </a:cubicBezTo>
                  <a:cubicBezTo>
                    <a:pt x="12816" y="8305"/>
                    <a:pt x="14117" y="5547"/>
                    <a:pt x="13485" y="2927"/>
                  </a:cubicBezTo>
                  <a:cubicBezTo>
                    <a:pt x="13603" y="2981"/>
                    <a:pt x="13721" y="3038"/>
                    <a:pt x="13837" y="3098"/>
                  </a:cubicBezTo>
                  <a:cubicBezTo>
                    <a:pt x="13941" y="3150"/>
                    <a:pt x="14043" y="3205"/>
                    <a:pt x="14146" y="3262"/>
                  </a:cubicBezTo>
                  <a:lnTo>
                    <a:pt x="14745" y="1080"/>
                  </a:lnTo>
                  <a:cubicBezTo>
                    <a:pt x="13494" y="368"/>
                    <a:pt x="12163" y="2"/>
                    <a:pt x="10820" y="0"/>
                  </a:cubicBezTo>
                  <a:close/>
                  <a:moveTo>
                    <a:pt x="10836" y="908"/>
                  </a:moveTo>
                  <a:cubicBezTo>
                    <a:pt x="11423" y="908"/>
                    <a:pt x="12010" y="1237"/>
                    <a:pt x="12458" y="1892"/>
                  </a:cubicBezTo>
                  <a:cubicBezTo>
                    <a:pt x="13354" y="3202"/>
                    <a:pt x="13354" y="5325"/>
                    <a:pt x="12458" y="6635"/>
                  </a:cubicBezTo>
                  <a:cubicBezTo>
                    <a:pt x="11561" y="7945"/>
                    <a:pt x="10109" y="7945"/>
                    <a:pt x="9213" y="6635"/>
                  </a:cubicBezTo>
                  <a:cubicBezTo>
                    <a:pt x="8317" y="5325"/>
                    <a:pt x="8317" y="3202"/>
                    <a:pt x="9213" y="1892"/>
                  </a:cubicBezTo>
                  <a:cubicBezTo>
                    <a:pt x="9661" y="1237"/>
                    <a:pt x="10249" y="908"/>
                    <a:pt x="10836" y="908"/>
                  </a:cubicBezTo>
                  <a:close/>
                  <a:moveTo>
                    <a:pt x="15096" y="1303"/>
                  </a:moveTo>
                  <a:lnTo>
                    <a:pt x="14502" y="3483"/>
                  </a:lnTo>
                  <a:cubicBezTo>
                    <a:pt x="14628" y="3565"/>
                    <a:pt x="14752" y="3650"/>
                    <a:pt x="14876" y="3739"/>
                  </a:cubicBezTo>
                  <a:cubicBezTo>
                    <a:pt x="14984" y="3817"/>
                    <a:pt x="15091" y="3899"/>
                    <a:pt x="15197" y="3983"/>
                  </a:cubicBezTo>
                  <a:cubicBezTo>
                    <a:pt x="14364" y="4558"/>
                    <a:pt x="13830" y="5627"/>
                    <a:pt x="13650" y="6812"/>
                  </a:cubicBezTo>
                  <a:cubicBezTo>
                    <a:pt x="13469" y="8006"/>
                    <a:pt x="13648" y="9319"/>
                    <a:pt x="14251" y="10350"/>
                  </a:cubicBezTo>
                  <a:cubicBezTo>
                    <a:pt x="15566" y="12598"/>
                    <a:pt x="18024" y="12157"/>
                    <a:pt x="18928" y="9511"/>
                  </a:cubicBezTo>
                  <a:lnTo>
                    <a:pt x="19227" y="10421"/>
                  </a:lnTo>
                  <a:lnTo>
                    <a:pt x="20700" y="9512"/>
                  </a:lnTo>
                  <a:cubicBezTo>
                    <a:pt x="20184" y="7777"/>
                    <a:pt x="19460" y="6191"/>
                    <a:pt x="18562" y="4829"/>
                  </a:cubicBezTo>
                  <a:cubicBezTo>
                    <a:pt x="17576" y="3334"/>
                    <a:pt x="16398" y="2136"/>
                    <a:pt x="15096" y="1303"/>
                  </a:cubicBezTo>
                  <a:close/>
                  <a:moveTo>
                    <a:pt x="6451" y="1317"/>
                  </a:moveTo>
                  <a:cubicBezTo>
                    <a:pt x="5145" y="2159"/>
                    <a:pt x="3965" y="3370"/>
                    <a:pt x="2980" y="4881"/>
                  </a:cubicBezTo>
                  <a:cubicBezTo>
                    <a:pt x="2095" y="6238"/>
                    <a:pt x="1383" y="7814"/>
                    <a:pt x="875" y="9536"/>
                  </a:cubicBezTo>
                  <a:lnTo>
                    <a:pt x="2347" y="10415"/>
                  </a:lnTo>
                  <a:cubicBezTo>
                    <a:pt x="2407" y="10224"/>
                    <a:pt x="2469" y="10033"/>
                    <a:pt x="2533" y="9845"/>
                  </a:cubicBezTo>
                  <a:cubicBezTo>
                    <a:pt x="2595" y="9661"/>
                    <a:pt x="2660" y="9479"/>
                    <a:pt x="2727" y="9298"/>
                  </a:cubicBezTo>
                  <a:cubicBezTo>
                    <a:pt x="3124" y="10655"/>
                    <a:pt x="3934" y="11492"/>
                    <a:pt x="4818" y="11719"/>
                  </a:cubicBezTo>
                  <a:cubicBezTo>
                    <a:pt x="5730" y="11952"/>
                    <a:pt x="6715" y="11535"/>
                    <a:pt x="7407" y="10396"/>
                  </a:cubicBezTo>
                  <a:cubicBezTo>
                    <a:pt x="8040" y="9356"/>
                    <a:pt x="8230" y="8016"/>
                    <a:pt x="8048" y="6796"/>
                  </a:cubicBezTo>
                  <a:cubicBezTo>
                    <a:pt x="7867" y="5580"/>
                    <a:pt x="7316" y="4481"/>
                    <a:pt x="6453" y="3906"/>
                  </a:cubicBezTo>
                  <a:lnTo>
                    <a:pt x="7084" y="3470"/>
                  </a:lnTo>
                  <a:lnTo>
                    <a:pt x="6451" y="1317"/>
                  </a:lnTo>
                  <a:close/>
                  <a:moveTo>
                    <a:pt x="5304" y="4320"/>
                  </a:moveTo>
                  <a:cubicBezTo>
                    <a:pt x="5892" y="4320"/>
                    <a:pt x="6479" y="4648"/>
                    <a:pt x="6927" y="5303"/>
                  </a:cubicBezTo>
                  <a:cubicBezTo>
                    <a:pt x="7823" y="6613"/>
                    <a:pt x="7823" y="8737"/>
                    <a:pt x="6927" y="10047"/>
                  </a:cubicBezTo>
                  <a:cubicBezTo>
                    <a:pt x="6031" y="11357"/>
                    <a:pt x="4578" y="11357"/>
                    <a:pt x="3682" y="10047"/>
                  </a:cubicBezTo>
                  <a:cubicBezTo>
                    <a:pt x="2785" y="8737"/>
                    <a:pt x="2785" y="6613"/>
                    <a:pt x="3682" y="5303"/>
                  </a:cubicBezTo>
                  <a:cubicBezTo>
                    <a:pt x="4130" y="4648"/>
                    <a:pt x="4717" y="4320"/>
                    <a:pt x="5304" y="4320"/>
                  </a:cubicBezTo>
                  <a:close/>
                  <a:moveTo>
                    <a:pt x="16401" y="4336"/>
                  </a:moveTo>
                  <a:cubicBezTo>
                    <a:pt x="16988" y="4336"/>
                    <a:pt x="17575" y="4662"/>
                    <a:pt x="18023" y="5317"/>
                  </a:cubicBezTo>
                  <a:cubicBezTo>
                    <a:pt x="18919" y="6628"/>
                    <a:pt x="18919" y="8753"/>
                    <a:pt x="18023" y="10063"/>
                  </a:cubicBezTo>
                  <a:cubicBezTo>
                    <a:pt x="17127" y="11373"/>
                    <a:pt x="15674" y="11373"/>
                    <a:pt x="14778" y="10063"/>
                  </a:cubicBezTo>
                  <a:cubicBezTo>
                    <a:pt x="13882" y="8753"/>
                    <a:pt x="13882" y="6628"/>
                    <a:pt x="14778" y="5317"/>
                  </a:cubicBezTo>
                  <a:cubicBezTo>
                    <a:pt x="15226" y="4662"/>
                    <a:pt x="15813" y="4336"/>
                    <a:pt x="16401" y="4336"/>
                  </a:cubicBezTo>
                  <a:close/>
                  <a:moveTo>
                    <a:pt x="20848" y="10026"/>
                  </a:moveTo>
                  <a:lnTo>
                    <a:pt x="19368" y="10926"/>
                  </a:lnTo>
                  <a:lnTo>
                    <a:pt x="19604" y="11934"/>
                  </a:lnTo>
                  <a:cubicBezTo>
                    <a:pt x="17787" y="10994"/>
                    <a:pt x="15878" y="12949"/>
                    <a:pt x="15862" y="15766"/>
                  </a:cubicBezTo>
                  <a:cubicBezTo>
                    <a:pt x="15854" y="17178"/>
                    <a:pt x="16323" y="18385"/>
                    <a:pt x="17022" y="19130"/>
                  </a:cubicBezTo>
                  <a:cubicBezTo>
                    <a:pt x="17720" y="19875"/>
                    <a:pt x="18648" y="20159"/>
                    <a:pt x="19566" y="19724"/>
                  </a:cubicBezTo>
                  <a:cubicBezTo>
                    <a:pt x="19535" y="19885"/>
                    <a:pt x="19501" y="20044"/>
                    <a:pt x="19465" y="20202"/>
                  </a:cubicBezTo>
                  <a:cubicBezTo>
                    <a:pt x="19429" y="20357"/>
                    <a:pt x="19390" y="20511"/>
                    <a:pt x="19348" y="20663"/>
                  </a:cubicBezTo>
                  <a:lnTo>
                    <a:pt x="20842" y="21548"/>
                  </a:lnTo>
                  <a:cubicBezTo>
                    <a:pt x="21335" y="19703"/>
                    <a:pt x="21587" y="17739"/>
                    <a:pt x="21586" y="15758"/>
                  </a:cubicBezTo>
                  <a:cubicBezTo>
                    <a:pt x="21584" y="13797"/>
                    <a:pt x="21334" y="11854"/>
                    <a:pt x="20848" y="10026"/>
                  </a:cubicBezTo>
                  <a:close/>
                  <a:moveTo>
                    <a:pt x="722" y="10064"/>
                  </a:moveTo>
                  <a:cubicBezTo>
                    <a:pt x="258" y="11837"/>
                    <a:pt x="14" y="13718"/>
                    <a:pt x="1" y="15617"/>
                  </a:cubicBezTo>
                  <a:cubicBezTo>
                    <a:pt x="-13" y="17662"/>
                    <a:pt x="242" y="19693"/>
                    <a:pt x="752" y="21598"/>
                  </a:cubicBezTo>
                  <a:lnTo>
                    <a:pt x="2232" y="20687"/>
                  </a:lnTo>
                  <a:cubicBezTo>
                    <a:pt x="2187" y="20528"/>
                    <a:pt x="2146" y="20365"/>
                    <a:pt x="2107" y="20202"/>
                  </a:cubicBezTo>
                  <a:cubicBezTo>
                    <a:pt x="2068" y="20035"/>
                    <a:pt x="2032" y="19867"/>
                    <a:pt x="2000" y="19697"/>
                  </a:cubicBezTo>
                  <a:cubicBezTo>
                    <a:pt x="3885" y="20642"/>
                    <a:pt x="5828" y="18507"/>
                    <a:pt x="5732" y="15597"/>
                  </a:cubicBezTo>
                  <a:cubicBezTo>
                    <a:pt x="5686" y="14224"/>
                    <a:pt x="5194" y="13081"/>
                    <a:pt x="4492" y="12394"/>
                  </a:cubicBezTo>
                  <a:cubicBezTo>
                    <a:pt x="3786" y="11702"/>
                    <a:pt x="2866" y="11472"/>
                    <a:pt x="1975" y="11938"/>
                  </a:cubicBezTo>
                  <a:cubicBezTo>
                    <a:pt x="2008" y="11775"/>
                    <a:pt x="2045" y="11613"/>
                    <a:pt x="2083" y="11452"/>
                  </a:cubicBezTo>
                  <a:cubicBezTo>
                    <a:pt x="2125" y="11279"/>
                    <a:pt x="2169" y="11108"/>
                    <a:pt x="2216" y="10938"/>
                  </a:cubicBezTo>
                  <a:lnTo>
                    <a:pt x="722" y="10064"/>
                  </a:lnTo>
                  <a:close/>
                  <a:moveTo>
                    <a:pt x="2924" y="12455"/>
                  </a:moveTo>
                  <a:cubicBezTo>
                    <a:pt x="3511" y="12455"/>
                    <a:pt x="4099" y="12782"/>
                    <a:pt x="4547" y="13437"/>
                  </a:cubicBezTo>
                  <a:cubicBezTo>
                    <a:pt x="5443" y="14747"/>
                    <a:pt x="5443" y="16871"/>
                    <a:pt x="4547" y="18182"/>
                  </a:cubicBezTo>
                  <a:cubicBezTo>
                    <a:pt x="3651" y="19492"/>
                    <a:pt x="2198" y="19492"/>
                    <a:pt x="1301" y="18182"/>
                  </a:cubicBezTo>
                  <a:cubicBezTo>
                    <a:pt x="405" y="16871"/>
                    <a:pt x="405" y="14747"/>
                    <a:pt x="1301" y="13437"/>
                  </a:cubicBezTo>
                  <a:cubicBezTo>
                    <a:pt x="1750" y="12782"/>
                    <a:pt x="2337" y="12455"/>
                    <a:pt x="2924" y="12455"/>
                  </a:cubicBezTo>
                  <a:close/>
                  <a:moveTo>
                    <a:pt x="18675" y="12455"/>
                  </a:moveTo>
                  <a:cubicBezTo>
                    <a:pt x="19262" y="12455"/>
                    <a:pt x="19850" y="12782"/>
                    <a:pt x="20298" y="13437"/>
                  </a:cubicBezTo>
                  <a:cubicBezTo>
                    <a:pt x="21195" y="14747"/>
                    <a:pt x="21195" y="16871"/>
                    <a:pt x="20298" y="18182"/>
                  </a:cubicBezTo>
                  <a:cubicBezTo>
                    <a:pt x="19402" y="19492"/>
                    <a:pt x="17949" y="19492"/>
                    <a:pt x="17053" y="18182"/>
                  </a:cubicBezTo>
                  <a:cubicBezTo>
                    <a:pt x="16157" y="16871"/>
                    <a:pt x="16157" y="14747"/>
                    <a:pt x="17053" y="13437"/>
                  </a:cubicBezTo>
                  <a:cubicBezTo>
                    <a:pt x="17501" y="12782"/>
                    <a:pt x="18088" y="12455"/>
                    <a:pt x="18675" y="12455"/>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 name="A"/>
            <p:cNvSpPr txBox="1"/>
            <p:nvPr/>
          </p:nvSpPr>
          <p:spPr>
            <a:xfrm>
              <a:off x="900552" y="4313277"/>
              <a:ext cx="865687" cy="762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t>A</a:t>
              </a:r>
            </a:p>
          </p:txBody>
        </p:sp>
        <p:sp>
          <p:nvSpPr>
            <p:cNvPr id="139" name="E"/>
            <p:cNvSpPr txBox="1"/>
            <p:nvPr/>
          </p:nvSpPr>
          <p:spPr>
            <a:xfrm>
              <a:off x="7885552" y="4313277"/>
              <a:ext cx="865687" cy="762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rPr dirty="0"/>
                <a:t>E</a:t>
              </a:r>
            </a:p>
          </p:txBody>
        </p:sp>
        <p:sp>
          <p:nvSpPr>
            <p:cNvPr id="140" name="B"/>
            <p:cNvSpPr txBox="1"/>
            <p:nvPr/>
          </p:nvSpPr>
          <p:spPr>
            <a:xfrm>
              <a:off x="1941952" y="1874877"/>
              <a:ext cx="865687" cy="762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rPr dirty="0"/>
                <a:t>B</a:t>
              </a:r>
            </a:p>
          </p:txBody>
        </p:sp>
        <p:sp>
          <p:nvSpPr>
            <p:cNvPr id="141" name="C"/>
            <p:cNvSpPr txBox="1"/>
            <p:nvPr/>
          </p:nvSpPr>
          <p:spPr>
            <a:xfrm>
              <a:off x="4390219" y="833477"/>
              <a:ext cx="865687" cy="762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rPr dirty="0"/>
                <a:t>C</a:t>
              </a:r>
            </a:p>
          </p:txBody>
        </p:sp>
        <p:sp>
          <p:nvSpPr>
            <p:cNvPr id="142" name="D"/>
            <p:cNvSpPr txBox="1"/>
            <p:nvPr/>
          </p:nvSpPr>
          <p:spPr>
            <a:xfrm>
              <a:off x="6869552" y="1874877"/>
              <a:ext cx="865687" cy="762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rPr dirty="0"/>
                <a:t>D</a:t>
              </a:r>
            </a:p>
          </p:txBody>
        </p:sp>
        <p:sp>
          <p:nvSpPr>
            <p:cNvPr id="143" name="PROCESS"/>
            <p:cNvSpPr txBox="1"/>
            <p:nvPr/>
          </p:nvSpPr>
          <p:spPr>
            <a:xfrm>
              <a:off x="2552886" y="7169252"/>
              <a:ext cx="4641953" cy="5950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5000" b="0">
                  <a:solidFill>
                    <a:srgbClr val="FFFFFF"/>
                  </a:solidFill>
                  <a:latin typeface="Maven Pro Medium"/>
                  <a:ea typeface="Maven Pro Medium"/>
                  <a:cs typeface="Maven Pro Medium"/>
                  <a:sym typeface="Maven Pro Medium"/>
                </a:defRPr>
              </a:lvl1pPr>
            </a:lstStyle>
            <a:p>
              <a:r>
                <a:rPr lang="ru-RU" sz="3200" dirty="0">
                  <a:latin typeface="Verdana" panose="020B0604030504040204" pitchFamily="34" charset="0"/>
                  <a:ea typeface="Verdana" panose="020B0604030504040204" pitchFamily="34" charset="0"/>
                </a:rPr>
                <a:t>Посредник</a:t>
              </a:r>
              <a:endParaRPr sz="3200" dirty="0">
                <a:latin typeface="Verdana" panose="020B0604030504040204" pitchFamily="34" charset="0"/>
                <a:ea typeface="Verdana" panose="020B0604030504040204" pitchFamily="34" charset="0"/>
              </a:endParaRPr>
            </a:p>
          </p:txBody>
        </p:sp>
        <p:sp>
          <p:nvSpPr>
            <p:cNvPr id="144" name="Фигура"/>
            <p:cNvSpPr/>
            <p:nvPr/>
          </p:nvSpPr>
          <p:spPr>
            <a:xfrm>
              <a:off x="3978668" y="449075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47" name="D."/>
          <p:cNvSpPr txBox="1"/>
          <p:nvPr/>
        </p:nvSpPr>
        <p:spPr>
          <a:xfrm>
            <a:off x="17115526" y="6370890"/>
            <a:ext cx="632936"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3200" b="0">
                <a:solidFill>
                  <a:srgbClr val="6362CD"/>
                </a:solidFill>
                <a:latin typeface="Maven Pro Medium"/>
                <a:ea typeface="Maven Pro Medium"/>
                <a:cs typeface="Maven Pro Medium"/>
                <a:sym typeface="Maven Pro Medium"/>
              </a:defRPr>
            </a:lvl1pPr>
          </a:lstStyle>
          <a:p>
            <a:endParaRPr dirty="0">
              <a:solidFill>
                <a:schemeClr val="accent1"/>
              </a:solidFill>
            </a:endParaRPr>
          </a:p>
        </p:txBody>
      </p:sp>
      <p:sp>
        <p:nvSpPr>
          <p:cNvPr id="149" name="Subtitle text"/>
          <p:cNvSpPr txBox="1"/>
          <p:nvPr/>
        </p:nvSpPr>
        <p:spPr>
          <a:xfrm>
            <a:off x="16457869" y="2694699"/>
            <a:ext cx="5402550"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rPr lang="en-US" dirty="0">
                <a:solidFill>
                  <a:schemeClr val="accent1"/>
                </a:solidFill>
              </a:rPr>
              <a:t>D.</a:t>
            </a:r>
            <a:r>
              <a:rPr lang="ru-RU" dirty="0">
                <a:solidFill>
                  <a:schemeClr val="accent1"/>
                </a:solidFill>
              </a:rPr>
              <a:t> </a:t>
            </a:r>
            <a:r>
              <a:rPr lang="ru-RU" dirty="0">
                <a:latin typeface="Verdana" panose="020B0604030504040204" pitchFamily="34" charset="0"/>
                <a:ea typeface="Verdana" panose="020B0604030504040204" pitchFamily="34" charset="0"/>
              </a:rPr>
              <a:t>Визуализатор</a:t>
            </a:r>
            <a:endParaRPr lang="en-US" dirty="0">
              <a:latin typeface="Verdana" panose="020B0604030504040204" pitchFamily="34" charset="0"/>
              <a:ea typeface="Verdana" panose="020B0604030504040204" pitchFamily="34" charset="0"/>
            </a:endParaRPr>
          </a:p>
        </p:txBody>
      </p:sp>
      <p:sp>
        <p:nvSpPr>
          <p:cNvPr id="150" name="E."/>
          <p:cNvSpPr txBox="1"/>
          <p:nvPr/>
        </p:nvSpPr>
        <p:spPr>
          <a:xfrm>
            <a:off x="17049118" y="9333271"/>
            <a:ext cx="632936"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3200" b="0">
                <a:solidFill>
                  <a:srgbClr val="6362CD"/>
                </a:solidFill>
                <a:latin typeface="Maven Pro Medium"/>
                <a:ea typeface="Maven Pro Medium"/>
                <a:cs typeface="Maven Pro Medium"/>
                <a:sym typeface="Maven Pro Medium"/>
              </a:defRPr>
            </a:lvl1pPr>
          </a:lstStyle>
          <a:p>
            <a:endParaRPr dirty="0">
              <a:solidFill>
                <a:schemeClr val="accent1"/>
              </a:solidFill>
            </a:endParaRPr>
          </a:p>
        </p:txBody>
      </p:sp>
      <p:sp>
        <p:nvSpPr>
          <p:cNvPr id="152" name="Subtitle text"/>
          <p:cNvSpPr txBox="1"/>
          <p:nvPr/>
        </p:nvSpPr>
        <p:spPr>
          <a:xfrm>
            <a:off x="16946464" y="6832262"/>
            <a:ext cx="5858429"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rPr lang="en-US" dirty="0">
                <a:solidFill>
                  <a:schemeClr val="accent1"/>
                </a:solidFill>
              </a:rPr>
              <a:t>E.</a:t>
            </a:r>
            <a:r>
              <a:rPr lang="ru-RU" dirty="0">
                <a:solidFill>
                  <a:schemeClr val="accent1"/>
                </a:solidFill>
              </a:rPr>
              <a:t>1. </a:t>
            </a:r>
            <a:r>
              <a:rPr lang="ru-RU" dirty="0">
                <a:latin typeface="Verdana" panose="020B0604030504040204" pitchFamily="34" charset="0"/>
                <a:ea typeface="Verdana" panose="020B0604030504040204" pitchFamily="34" charset="0"/>
              </a:rPr>
              <a:t>Веб приложение</a:t>
            </a:r>
            <a:endParaRPr lang="en-US" dirty="0">
              <a:latin typeface="Verdana" panose="020B0604030504040204" pitchFamily="34" charset="0"/>
              <a:ea typeface="Verdana" panose="020B0604030504040204" pitchFamily="34" charset="0"/>
            </a:endParaRPr>
          </a:p>
        </p:txBody>
      </p:sp>
      <p:sp>
        <p:nvSpPr>
          <p:cNvPr id="155" name="Subtitle text"/>
          <p:cNvSpPr txBox="1"/>
          <p:nvPr/>
        </p:nvSpPr>
        <p:spPr>
          <a:xfrm>
            <a:off x="3290390" y="6851581"/>
            <a:ext cx="3938472"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rPr lang="en-US" dirty="0">
                <a:solidFill>
                  <a:schemeClr val="accent1"/>
                </a:solidFill>
              </a:rPr>
              <a:t>B.</a:t>
            </a:r>
            <a:r>
              <a:rPr lang="ru-RU" dirty="0">
                <a:solidFill>
                  <a:schemeClr val="accent1"/>
                </a:solidFill>
              </a:rPr>
              <a:t> </a:t>
            </a:r>
            <a:r>
              <a:rPr lang="ru-RU" dirty="0">
                <a:latin typeface="Verdana" panose="020B0604030504040204" pitchFamily="34" charset="0"/>
                <a:ea typeface="Verdana" panose="020B0604030504040204" pitchFamily="34" charset="0"/>
              </a:rPr>
              <a:t>Нейронная сеть</a:t>
            </a:r>
          </a:p>
        </p:txBody>
      </p:sp>
      <p:sp>
        <p:nvSpPr>
          <p:cNvPr id="158" name="Subtitle text"/>
          <p:cNvSpPr txBox="1"/>
          <p:nvPr/>
        </p:nvSpPr>
        <p:spPr>
          <a:xfrm>
            <a:off x="4329962" y="2747199"/>
            <a:ext cx="3377978"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rPr lang="en-US" dirty="0">
                <a:solidFill>
                  <a:schemeClr val="accent1"/>
                </a:solidFill>
              </a:rPr>
              <a:t>A.</a:t>
            </a:r>
            <a:r>
              <a:rPr lang="ru-RU" dirty="0">
                <a:solidFill>
                  <a:schemeClr val="accent1"/>
                </a:solidFill>
              </a:rPr>
              <a:t> </a:t>
            </a:r>
            <a:r>
              <a:rPr lang="ru-RU" dirty="0">
                <a:latin typeface="Verdana" panose="020B0604030504040204" pitchFamily="34" charset="0"/>
                <a:ea typeface="Verdana" panose="020B0604030504040204" pitchFamily="34" charset="0"/>
              </a:rPr>
              <a:t>Телеграм бот</a:t>
            </a:r>
          </a:p>
        </p:txBody>
      </p:sp>
      <p:sp>
        <p:nvSpPr>
          <p:cNvPr id="3" name="Icon list slides">
            <a:extLst>
              <a:ext uri="{FF2B5EF4-FFF2-40B4-BE49-F238E27FC236}">
                <a16:creationId xmlns:a16="http://schemas.microsoft.com/office/drawing/2014/main" id="{BE156B07-9873-E749-805C-314F106A1C2D}"/>
              </a:ext>
            </a:extLst>
          </p:cNvPr>
          <p:cNvSpPr txBox="1"/>
          <p:nvPr/>
        </p:nvSpPr>
        <p:spPr>
          <a:xfrm>
            <a:off x="3402259" y="428603"/>
            <a:ext cx="174778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a:latin typeface="Verdana" panose="020B0604030504040204" pitchFamily="34" charset="0"/>
                <a:ea typeface="Verdana" panose="020B0604030504040204" pitchFamily="34" charset="0"/>
              </a:rPr>
              <a:t>Структура и работа приложения</a:t>
            </a:r>
          </a:p>
        </p:txBody>
      </p:sp>
      <p:sp>
        <p:nvSpPr>
          <p:cNvPr id="5" name="Subtitle text">
            <a:extLst>
              <a:ext uri="{FF2B5EF4-FFF2-40B4-BE49-F238E27FC236}">
                <a16:creationId xmlns:a16="http://schemas.microsoft.com/office/drawing/2014/main" id="{C6B5B40D-3EE0-AAE0-1D02-991F5A4AEB48}"/>
              </a:ext>
            </a:extLst>
          </p:cNvPr>
          <p:cNvSpPr txBox="1"/>
          <p:nvPr/>
        </p:nvSpPr>
        <p:spPr>
          <a:xfrm>
            <a:off x="5279608" y="11408935"/>
            <a:ext cx="2433052"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rPr lang="en-US" dirty="0">
                <a:solidFill>
                  <a:schemeClr val="accent1"/>
                </a:solidFill>
              </a:rPr>
              <a:t>C.</a:t>
            </a:r>
            <a:r>
              <a:rPr lang="ru-RU" dirty="0">
                <a:solidFill>
                  <a:schemeClr val="accent1"/>
                </a:solidFill>
              </a:rPr>
              <a:t> </a:t>
            </a:r>
            <a:r>
              <a:rPr lang="ru-RU" dirty="0">
                <a:latin typeface="Verdana" panose="020B0604030504040204" pitchFamily="34" charset="0"/>
                <a:ea typeface="Verdana" panose="020B0604030504040204" pitchFamily="34" charset="0"/>
              </a:rPr>
              <a:t>Парсер</a:t>
            </a:r>
          </a:p>
        </p:txBody>
      </p:sp>
      <p:sp>
        <p:nvSpPr>
          <p:cNvPr id="12" name="Subtitle text">
            <a:extLst>
              <a:ext uri="{FF2B5EF4-FFF2-40B4-BE49-F238E27FC236}">
                <a16:creationId xmlns:a16="http://schemas.microsoft.com/office/drawing/2014/main" id="{D9A17F02-51AF-D45D-916F-1FED84FE4758}"/>
              </a:ext>
            </a:extLst>
          </p:cNvPr>
          <p:cNvSpPr txBox="1"/>
          <p:nvPr/>
        </p:nvSpPr>
        <p:spPr>
          <a:xfrm>
            <a:off x="16457869" y="11239245"/>
            <a:ext cx="5858429"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rPr lang="en-US" dirty="0">
                <a:solidFill>
                  <a:schemeClr val="accent1"/>
                </a:solidFill>
              </a:rPr>
              <a:t>E.</a:t>
            </a:r>
            <a:r>
              <a:rPr lang="ru-RU" dirty="0">
                <a:solidFill>
                  <a:schemeClr val="accent1"/>
                </a:solidFill>
              </a:rPr>
              <a:t>2. </a:t>
            </a:r>
            <a:r>
              <a:rPr lang="ru-RU" dirty="0">
                <a:latin typeface="Verdana" panose="020B0604030504040204" pitchFamily="34" charset="0"/>
                <a:ea typeface="Verdana" panose="020B0604030504040204" pitchFamily="34" charset="0"/>
              </a:rPr>
              <a:t>Хостинг</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573616" y="1721639"/>
            <a:ext cx="5846483"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ru-RU"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rPr>
              <a:t>Посредник</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21475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4" name="01"/>
          <p:cNvSpPr txBox="1"/>
          <p:nvPr/>
        </p:nvSpPr>
        <p:spPr>
          <a:xfrm>
            <a:off x="2356464" y="4425852"/>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941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Главное связующее звено между всеми частями приложения.</a:t>
            </a:r>
          </a:p>
        </p:txBody>
      </p:sp>
      <p:sp>
        <p:nvSpPr>
          <p:cNvPr id="86" name="Кружок"/>
          <p:cNvSpPr/>
          <p:nvPr/>
        </p:nvSpPr>
        <p:spPr>
          <a:xfrm>
            <a:off x="2573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7" name="02"/>
          <p:cNvSpPr txBox="1"/>
          <p:nvPr/>
        </p:nvSpPr>
        <p:spPr>
          <a:xfrm>
            <a:off x="2356464" y="8515252"/>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2</a:t>
            </a:r>
          </a:p>
        </p:txBody>
      </p:sp>
      <p:sp>
        <p:nvSpPr>
          <p:cNvPr id="88" name="Lorem ipsum dolor sit amet, consectetur adipiscing elit, sed do eiusmod tempor incididunt ut labore et quis nostrud exercitation ullamco laboris nisi ut"/>
          <p:cNvSpPr txBox="1"/>
          <p:nvPr/>
        </p:nvSpPr>
        <p:spPr>
          <a:xfrm>
            <a:off x="3518169" y="9639300"/>
            <a:ext cx="8129806" cy="941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Был создан для упрощения общения между модулями программы</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89" name="Кружок"/>
          <p:cNvSpPr/>
          <p:nvPr/>
        </p:nvSpPr>
        <p:spPr>
          <a:xfrm>
            <a:off x="13114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0" name="03"/>
          <p:cNvSpPr txBox="1"/>
          <p:nvPr/>
        </p:nvSpPr>
        <p:spPr>
          <a:xfrm>
            <a:off x="12897464" y="4425852"/>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3</a:t>
            </a:r>
          </a:p>
        </p:txBody>
      </p:sp>
      <p:sp>
        <p:nvSpPr>
          <p:cNvPr id="91" name="Lorem ipsum dolor sit amet, consectetur adipiscing elit, sed do eiusmod tempor incididunt ut labore et quis nostrud exercitation ullamco laboris nisi ut"/>
          <p:cNvSpPr txBox="1"/>
          <p:nvPr/>
        </p:nvSpPr>
        <p:spPr>
          <a:xfrm>
            <a:off x="14059169" y="5549900"/>
            <a:ext cx="8129806" cy="941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lang="ru-RU" sz="2400" dirty="0">
                <a:latin typeface="Verdana" panose="020B0604030504040204" pitchFamily="34" charset="0"/>
                <a:ea typeface="Verdana" panose="020B0604030504040204" pitchFamily="34" charset="0"/>
              </a:rPr>
              <a:t>Посредник отвечает за все процессы проходящие в программе</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Tree>
    <p:extLst>
      <p:ext uri="{BB962C8B-B14F-4D97-AF65-F5344CB8AC3E}">
        <p14:creationId xmlns:p14="http://schemas.microsoft.com/office/powerpoint/2010/main" val="37160936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2573616" y="1721639"/>
            <a:ext cx="788483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ru-RU"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rPr>
              <a:t>Телеграмм бот</a:t>
            </a:r>
            <a:endParaRPr kumimoji="0" sz="80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Medium"/>
            </a:endParaRPr>
          </a:p>
        </p:txBody>
      </p:sp>
      <p:sp>
        <p:nvSpPr>
          <p:cNvPr id="82" name="Фигура"/>
          <p:cNvSpPr/>
          <p:nvPr/>
        </p:nvSpPr>
        <p:spPr>
          <a:xfrm>
            <a:off x="2573616" y="321475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4" name="01"/>
          <p:cNvSpPr txBox="1"/>
          <p:nvPr/>
        </p:nvSpPr>
        <p:spPr>
          <a:xfrm>
            <a:off x="2356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1385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a:latin typeface="Verdana" panose="020B0604030504040204" pitchFamily="34" charset="0"/>
                <a:ea typeface="Verdana" panose="020B0604030504040204" pitchFamily="34" charset="0"/>
              </a:rPr>
              <a:t>Связующее звено между пользователем и инфраструктурой проекта. Его код находится в файле bot.py в корне папки проекта.</a:t>
            </a:r>
          </a:p>
        </p:txBody>
      </p:sp>
      <p:sp>
        <p:nvSpPr>
          <p:cNvPr id="86" name="Кружок"/>
          <p:cNvSpPr/>
          <p:nvPr/>
        </p:nvSpPr>
        <p:spPr>
          <a:xfrm>
            <a:off x="2573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87" name="02"/>
          <p:cNvSpPr txBox="1"/>
          <p:nvPr/>
        </p:nvSpPr>
        <p:spPr>
          <a:xfrm>
            <a:off x="2356464" y="85152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2</a:t>
            </a:r>
          </a:p>
        </p:txBody>
      </p:sp>
      <p:sp>
        <p:nvSpPr>
          <p:cNvPr id="88" name="Lorem ipsum dolor sit amet, consectetur adipiscing elit, sed do eiusmod tempor incididunt ut labore et quis nostrud exercitation ullamco laboris nisi ut"/>
          <p:cNvSpPr txBox="1"/>
          <p:nvPr/>
        </p:nvSpPr>
        <p:spPr>
          <a:xfrm>
            <a:off x="3518169" y="96393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lang="ru-RU" sz="2400" dirty="0">
                <a:latin typeface="Verdana" panose="020B0604030504040204" pitchFamily="34" charset="0"/>
                <a:ea typeface="Verdana" panose="020B0604030504040204" pitchFamily="34" charset="0"/>
              </a:rPr>
              <a:t>После запуска бота, он предложит вывести список акций для получения информации о них.</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89" name="Кружок"/>
          <p:cNvSpPr/>
          <p:nvPr/>
        </p:nvSpPr>
        <p:spPr>
          <a:xfrm>
            <a:off x="13114616" y="48864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0" name="03"/>
          <p:cNvSpPr txBox="1"/>
          <p:nvPr/>
        </p:nvSpPr>
        <p:spPr>
          <a:xfrm>
            <a:off x="12897464" y="44258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3</a:t>
            </a:r>
          </a:p>
        </p:txBody>
      </p:sp>
      <p:sp>
        <p:nvSpPr>
          <p:cNvPr id="91" name="Lorem ipsum dolor sit amet, consectetur adipiscing elit, sed do eiusmod tempor incididunt ut labore et quis nostrud exercitation ullamco laboris nisi ut"/>
          <p:cNvSpPr txBox="1"/>
          <p:nvPr/>
        </p:nvSpPr>
        <p:spPr>
          <a:xfrm>
            <a:off x="14059169" y="5549900"/>
            <a:ext cx="8129806" cy="18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Выбрав акцию, вы получаете график в виде изображения, прогноз, возможность скачать график в высоком разрешении и открыть интерактивный график на сайте. </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
        <p:nvSpPr>
          <p:cNvPr id="92" name="Кружок"/>
          <p:cNvSpPr/>
          <p:nvPr/>
        </p:nvSpPr>
        <p:spPr>
          <a:xfrm>
            <a:off x="13114616" y="8975824"/>
            <a:ext cx="2978399" cy="2978399"/>
          </a:xfrm>
          <a:prstGeom prst="ellipse">
            <a:avLst/>
          </a:prstGeom>
          <a:solidFill>
            <a:srgbClr val="31333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3" name="04"/>
          <p:cNvSpPr txBox="1"/>
          <p:nvPr/>
        </p:nvSpPr>
        <p:spPr>
          <a:xfrm>
            <a:off x="12897464" y="851525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8000" b="0" i="0" u="none" strike="noStrike" kern="0" cap="none" spc="0" normalizeH="0" baseline="0" noProof="0" dirty="0">
                <a:ln>
                  <a:noFill/>
                </a:ln>
                <a:solidFill>
                  <a:srgbClr val="FFFFFF"/>
                </a:solidFill>
                <a:effectLst/>
                <a:uLnTx/>
                <a:uFillTx/>
                <a:latin typeface="Maven Pro Medium"/>
                <a:sym typeface="Maven Pro Medium"/>
              </a:rPr>
              <a:t>4</a:t>
            </a:r>
          </a:p>
        </p:txBody>
      </p:sp>
      <p:sp>
        <p:nvSpPr>
          <p:cNvPr id="94" name="Lorem ipsum dolor sit amet, consectetur adipiscing elit, sed do eiusmod tempor incididunt ut labore et quis nostrud exercitation ullamco laboris nisi ut"/>
          <p:cNvSpPr txBox="1"/>
          <p:nvPr/>
        </p:nvSpPr>
        <p:spPr>
          <a:xfrm>
            <a:off x="14059169" y="9639300"/>
            <a:ext cx="8129806" cy="941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0" marR="0" lvl="0" indent="0" algn="l" defTabSz="825500" rtl="0" eaLnBrk="1" fontAlgn="auto" latinLnBrk="0" hangingPunct="0">
              <a:lnSpc>
                <a:spcPct val="120000"/>
              </a:lnSpc>
              <a:spcBef>
                <a:spcPts val="2000"/>
              </a:spcBef>
              <a:spcAft>
                <a:spcPts val="0"/>
              </a:spcAft>
              <a:buClrTx/>
              <a:buSzTx/>
              <a:buFontTx/>
              <a:buNone/>
              <a:tabLst/>
              <a:defRPr/>
            </a:pPr>
            <a:r>
              <a:rPr kumimoji="0" lang="ru-RU"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rPr>
              <a:t>Также в начальном меню можно попросить бота обновить данные</a:t>
            </a:r>
            <a:endParaRPr kumimoji="0" sz="2400" b="0" i="0" u="none" strike="noStrike" kern="0" cap="none" spc="0" normalizeH="0" baseline="0" noProof="0" dirty="0">
              <a:ln>
                <a:noFill/>
              </a:ln>
              <a:solidFill>
                <a:srgbClr val="D2DBE4"/>
              </a:solidFill>
              <a:effectLst/>
              <a:uLnTx/>
              <a:uFillTx/>
              <a:latin typeface="Verdana" panose="020B0604030504040204" pitchFamily="34" charset="0"/>
              <a:ea typeface="Verdana" panose="020B0604030504040204" pitchFamily="34" charset="0"/>
              <a:sym typeface="Open Sans"/>
            </a:endParaRPr>
          </a:p>
        </p:txBody>
      </p:sp>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775</TotalTime>
  <Words>1036</Words>
  <Application>Microsoft Office PowerPoint</Application>
  <PresentationFormat>Произвольный</PresentationFormat>
  <Paragraphs>156</Paragraphs>
  <Slides>20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20</vt:i4>
      </vt:variant>
    </vt:vector>
  </HeadingPairs>
  <TitlesOfParts>
    <vt:vector size="28" baseType="lpstr">
      <vt:lpstr>Helvetica Neue</vt:lpstr>
      <vt:lpstr>Helvetica Neue Light</vt:lpstr>
      <vt:lpstr>Helvetica Neue Medium</vt:lpstr>
      <vt:lpstr>Maven Pro Medium</vt:lpstr>
      <vt:lpstr>Open Sans</vt:lpstr>
      <vt:lpstr>Roboto</vt:lpstr>
      <vt:lpstr>Verdana</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Дмитрий Лукашев</cp:lastModifiedBy>
  <cp:revision>20</cp:revision>
  <dcterms:modified xsi:type="dcterms:W3CDTF">2023-06-22T09:17:01Z</dcterms:modified>
</cp:coreProperties>
</file>