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60" r:id="rId5"/>
    <p:sldId id="261" r:id="rId6"/>
    <p:sldId id="259" r:id="rId7"/>
    <p:sldId id="262" r:id="rId8"/>
  </p:sldIdLst>
  <p:sldSz cx="18288000" cy="10287000"/>
  <p:notesSz cx="6858000" cy="9144000"/>
  <p:embeddedFontLst>
    <p:embeddedFont>
      <p:font typeface="Helvetica World" panose="020B0604020202020204" charset="-128"/>
      <p:regular r:id="rId9"/>
    </p:embeddedFont>
    <p:embeddedFont>
      <p:font typeface="Bahnschrift" panose="020B0502040204020203" pitchFamily="34" charset="0"/>
      <p:regular r:id="rId10"/>
      <p:bold r:id="rId11"/>
    </p:embeddedFont>
    <p:embeddedFont>
      <p:font typeface="Calisto MT" panose="02040603050505030304" pitchFamily="18" charset="0"/>
      <p:regular r:id="rId12"/>
    </p:embeddedFont>
    <p:embeddedFont>
      <p:font typeface="DM Sans" pitchFamily="2" charset="0"/>
      <p:regular r:id="rId13"/>
    </p:embeddedFont>
    <p:embeddedFont>
      <p:font typeface="Montserrat" panose="00000500000000000000" pitchFamily="2" charset="0"/>
      <p:regular r:id="rId14"/>
    </p:embeddedFont>
    <p:embeddedFont>
      <p:font typeface="Wingdings 2" panose="05020102010507070707" pitchFamily="18" charset="2"/>
      <p:regular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6040" y="2654311"/>
            <a:ext cx="14160051" cy="2743202"/>
          </a:xfrm>
        </p:spPr>
        <p:txBody>
          <a:bodyPr anchor="b">
            <a:normAutofit/>
          </a:bodyPr>
          <a:lstStyle>
            <a:lvl1pPr algn="ctr">
              <a:defRPr sz="8100"/>
            </a:lvl1pPr>
          </a:lstStyle>
          <a:p>
            <a:r>
              <a:rPr lang="en-US"/>
              <a:t>Click to edit Master title style</a:t>
            </a:r>
            <a:endParaRPr lang="en-US" dirty="0"/>
          </a:p>
        </p:txBody>
      </p:sp>
      <p:sp>
        <p:nvSpPr>
          <p:cNvPr id="3" name="Subtitle 2"/>
          <p:cNvSpPr>
            <a:spLocks noGrp="1"/>
          </p:cNvSpPr>
          <p:nvPr>
            <p:ph type="subTitle" idx="1"/>
          </p:nvPr>
        </p:nvSpPr>
        <p:spPr>
          <a:xfrm>
            <a:off x="2056040" y="5397509"/>
            <a:ext cx="14160051" cy="1574801"/>
          </a:xfrm>
        </p:spPr>
        <p:txBody>
          <a:bodyPr anchor="t"/>
          <a:lstStyle>
            <a:lvl1pPr marL="0" indent="0" algn="ctr">
              <a:buNone/>
              <a:defRPr>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3429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825" y="821711"/>
            <a:ext cx="15212699" cy="5725209"/>
          </a:xfrm>
          <a:prstGeom prst="rect">
            <a:avLst/>
          </a:prstGeom>
        </p:spPr>
      </p:pic>
      <p:sp>
        <p:nvSpPr>
          <p:cNvPr id="2" name="Title 1"/>
          <p:cNvSpPr>
            <a:spLocks noGrp="1"/>
          </p:cNvSpPr>
          <p:nvPr>
            <p:ph type="title"/>
          </p:nvPr>
        </p:nvSpPr>
        <p:spPr>
          <a:xfrm>
            <a:off x="1370709" y="6847883"/>
            <a:ext cx="15532989" cy="815208"/>
          </a:xfrm>
        </p:spPr>
        <p:txBody>
          <a:bodyPr anchor="b">
            <a:normAutofit/>
          </a:bodyPr>
          <a:lstStyle>
            <a:lvl1pPr algn="ctr">
              <a:defRPr sz="4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54024" y="1042514"/>
            <a:ext cx="14768019" cy="5288507"/>
          </a:xfrm>
          <a:effectLst>
            <a:outerShdw blurRad="38100" dist="25400" dir="4440000">
              <a:srgbClr val="000000">
                <a:alpha val="36000"/>
              </a:srgbClr>
            </a:outerShdw>
          </a:effectLst>
        </p:spPr>
        <p:txBody>
          <a:bodyPr anchor="t">
            <a:normAutofit/>
          </a:bodyPr>
          <a:lstStyle>
            <a:lvl1pPr marL="0" indent="0" algn="ctr">
              <a:buNone/>
              <a:defRPr sz="3000"/>
            </a:lvl1pPr>
            <a:lvl2pPr marL="685800" indent="0">
              <a:buNone/>
              <a:defRPr sz="3000"/>
            </a:lvl2pPr>
            <a:lvl3pPr marL="1371600" indent="0">
              <a:buNone/>
              <a:defRPr sz="30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3" y="7663092"/>
            <a:ext cx="15530643" cy="1023708"/>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0857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2656"/>
            <a:ext cx="15530643" cy="5301516"/>
          </a:xfrm>
        </p:spPr>
        <p:txBody>
          <a:bodyPr anchor="ctr"/>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2" y="6442770"/>
            <a:ext cx="15530645" cy="2252739"/>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49682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9"/>
            <a:ext cx="13128449" cy="799124"/>
          </a:xfrm>
        </p:spPr>
        <p:txBody>
          <a:bodyPr anchor="t">
            <a:normAutofit/>
          </a:bodyPr>
          <a:lstStyle>
            <a:lvl1pPr marL="0" indent="0" algn="r">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92" y="6456530"/>
            <a:ext cx="15530645" cy="2234244"/>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1485900" y="1327194"/>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3" name="TextBox 12"/>
          <p:cNvSpPr txBox="1"/>
          <p:nvPr/>
        </p:nvSpPr>
        <p:spPr>
          <a:xfrm>
            <a:off x="15757074" y="4392387"/>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600924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70692" y="3190414"/>
            <a:ext cx="15530645" cy="3767753"/>
          </a:xfrm>
        </p:spPr>
        <p:txBody>
          <a:bodyPr anchor="b"/>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77" y="6975834"/>
            <a:ext cx="15528299"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6211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70693" y="914400"/>
            <a:ext cx="15530643" cy="1455675"/>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93"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93"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70067"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2153"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49858"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49858"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3239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943" y="2727322"/>
            <a:ext cx="5009958" cy="2771777"/>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5700" y="2727322"/>
            <a:ext cx="5009958" cy="2771777"/>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4077" y="2727322"/>
            <a:ext cx="5009958" cy="2771777"/>
          </a:xfrm>
          <a:prstGeom prst="rect">
            <a:avLst/>
          </a:prstGeom>
        </p:spPr>
      </p:pic>
      <p:sp>
        <p:nvSpPr>
          <p:cNvPr id="30" name="Title 1"/>
          <p:cNvSpPr>
            <a:spLocks noGrp="1"/>
          </p:cNvSpPr>
          <p:nvPr>
            <p:ph type="title"/>
          </p:nvPr>
        </p:nvSpPr>
        <p:spPr>
          <a:xfrm>
            <a:off x="1370692" y="914400"/>
            <a:ext cx="15530645" cy="1455675"/>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93"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527153" y="2908377"/>
            <a:ext cx="4638552" cy="240443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370693" y="6720553"/>
            <a:ext cx="4951476" cy="1966250"/>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182"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818615" y="2908641"/>
            <a:ext cx="4638552" cy="241224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662153" y="6720551"/>
            <a:ext cx="4951476" cy="1966250"/>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50046"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2113547" y="2901648"/>
            <a:ext cx="4638552" cy="241094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949858" y="6720548"/>
            <a:ext cx="4951476" cy="1966253"/>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5545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9395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74603" y="914399"/>
            <a:ext cx="3426731" cy="7772402"/>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70694" y="914399"/>
            <a:ext cx="11875308" cy="777240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552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2351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3102" y="2641601"/>
            <a:ext cx="14385825" cy="2743220"/>
          </a:xfrm>
        </p:spPr>
        <p:txBody>
          <a:bodyPr anchor="b"/>
          <a:lstStyle>
            <a:lvl1pPr algn="ctr">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943102" y="5384819"/>
            <a:ext cx="14385825" cy="2260581"/>
          </a:xfrm>
        </p:spPr>
        <p:txBody>
          <a:bodyPr anchor="t"/>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633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70693" y="2598674"/>
            <a:ext cx="7590746" cy="608812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04339" y="2598674"/>
            <a:ext cx="7596998" cy="608812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5958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693" y="2601760"/>
            <a:ext cx="7633608" cy="6223154"/>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7728" y="2601760"/>
            <a:ext cx="7633608" cy="6223154"/>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508808" y="2752881"/>
            <a:ext cx="7314516" cy="817326"/>
          </a:xfrm>
        </p:spPr>
        <p:txBody>
          <a:bodyPr anchor="b">
            <a:noAutofit/>
          </a:bodyPr>
          <a:lstStyle>
            <a:lvl1pPr marL="0" indent="0" algn="ctr">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508808" y="3570206"/>
            <a:ext cx="7314516" cy="5116595"/>
          </a:xfrm>
        </p:spPr>
        <p:txBody>
          <a:bodyPr anchor="t">
            <a:normAutofit/>
          </a:bodyPr>
          <a:lstStyle>
            <a:lvl1pPr>
              <a:defRPr sz="2700"/>
            </a:lvl1pPr>
            <a:lvl2pPr>
              <a:defRPr sz="2400"/>
            </a:lvl2pPr>
            <a:lvl3pPr>
              <a:defRPr sz="21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442451" y="2752882"/>
            <a:ext cx="7342995" cy="817325"/>
          </a:xfrm>
        </p:spPr>
        <p:txBody>
          <a:bodyPr anchor="b">
            <a:noAutofit/>
          </a:bodyPr>
          <a:lstStyle>
            <a:lvl1pPr marL="0" indent="0" algn="ctr">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442451" y="3570206"/>
            <a:ext cx="7342995" cy="5116595"/>
          </a:xfrm>
        </p:spPr>
        <p:txBody>
          <a:bodyPr anchor="t">
            <a:normAutofit/>
          </a:bodyPr>
          <a:lstStyle>
            <a:lvl1pPr>
              <a:defRPr sz="2700"/>
            </a:lvl1pPr>
            <a:lvl2pPr>
              <a:defRPr sz="2400"/>
            </a:lvl2pPr>
            <a:lvl3pPr>
              <a:defRPr sz="21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6944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473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077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0"/>
            <a:ext cx="5560334" cy="2732877"/>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7283450" y="914400"/>
            <a:ext cx="9617886" cy="7772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0693" y="3647277"/>
            <a:ext cx="5560334" cy="5039522"/>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678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0498" y="914400"/>
            <a:ext cx="5376249" cy="7807248"/>
          </a:xfrm>
          <a:prstGeom prst="rect">
            <a:avLst/>
          </a:prstGeom>
        </p:spPr>
      </p:pic>
      <p:sp>
        <p:nvSpPr>
          <p:cNvPr id="2" name="Title 1"/>
          <p:cNvSpPr>
            <a:spLocks noGrp="1"/>
          </p:cNvSpPr>
          <p:nvPr>
            <p:ph type="title"/>
          </p:nvPr>
        </p:nvSpPr>
        <p:spPr>
          <a:xfrm>
            <a:off x="1370693" y="914885"/>
            <a:ext cx="8902424" cy="2744007"/>
          </a:xfrm>
        </p:spPr>
        <p:txBody>
          <a:bodyPr anchor="b">
            <a:noAutofit/>
          </a:bodyPr>
          <a:lstStyle>
            <a:lvl1pPr algn="ctr">
              <a:defRPr sz="4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63827" y="1145553"/>
            <a:ext cx="4913627" cy="7369233"/>
          </a:xfr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70693" y="3658891"/>
            <a:ext cx="8902424" cy="5064201"/>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4598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0693" y="914400"/>
            <a:ext cx="15530643" cy="1455675"/>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93" y="2598674"/>
            <a:ext cx="15530643" cy="6088127"/>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4" y="8824913"/>
            <a:ext cx="4114800" cy="547688"/>
          </a:xfrm>
          <a:prstGeom prst="rect">
            <a:avLst/>
          </a:prstGeom>
        </p:spPr>
        <p:txBody>
          <a:bodyPr vert="horz" lIns="91440" tIns="45720" rIns="91440" bIns="45720" rtlCol="0" anchor="ctr"/>
          <a:lstStyle>
            <a:lvl1pPr algn="r">
              <a:defRPr sz="1500">
                <a:solidFill>
                  <a:schemeClr val="tx1">
                    <a:lumMod val="95000"/>
                  </a:schemeClr>
                </a:solidFill>
                <a:effectLst>
                  <a:outerShdw blurRad="50800" dist="38100" dir="2700000" algn="tl" rotWithShape="0">
                    <a:schemeClr val="bg1">
                      <a:alpha val="43000"/>
                    </a:schemeClr>
                  </a:outerShdw>
                </a:effectLst>
              </a:defRPr>
            </a:lvl1pPr>
          </a:lstStyle>
          <a:p>
            <a:fld id="{1D8BD707-D9CF-40AE-B4C6-C98DA3205C09}" type="datetimeFigureOut">
              <a:rPr lang="en-US" smtClean="0"/>
              <a:pPr/>
              <a:t>9/10/2023</a:t>
            </a:fld>
            <a:endParaRPr lang="en-US"/>
          </a:p>
        </p:txBody>
      </p:sp>
      <p:sp>
        <p:nvSpPr>
          <p:cNvPr id="5" name="Footer Placeholder 4"/>
          <p:cNvSpPr>
            <a:spLocks noGrp="1"/>
          </p:cNvSpPr>
          <p:nvPr>
            <p:ph type="ftr" sz="quarter" idx="3"/>
          </p:nvPr>
        </p:nvSpPr>
        <p:spPr>
          <a:xfrm>
            <a:off x="1370693" y="8824913"/>
            <a:ext cx="10009298" cy="547688"/>
          </a:xfrm>
          <a:prstGeom prst="rect">
            <a:avLst/>
          </a:prstGeom>
        </p:spPr>
        <p:txBody>
          <a:bodyPr vert="horz" lIns="91440" tIns="45720" rIns="91440" bIns="45720" rtlCol="0" anchor="ctr"/>
          <a:lstStyle>
            <a:lvl1pPr algn="l">
              <a:defRPr sz="15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5771017" y="8824913"/>
            <a:ext cx="1130318" cy="547688"/>
          </a:xfrm>
          <a:prstGeom prst="rect">
            <a:avLst/>
          </a:prstGeom>
        </p:spPr>
        <p:txBody>
          <a:bodyPr vert="horz" lIns="91440" tIns="45720" rIns="91440" bIns="45720" rtlCol="0" anchor="ctr"/>
          <a:lstStyle>
            <a:lvl1pPr algn="r">
              <a:defRPr sz="1500">
                <a:solidFill>
                  <a:schemeClr val="tx1">
                    <a:lumMod val="95000"/>
                  </a:schemeClr>
                </a:solidFill>
                <a:effectLst>
                  <a:outerShdw blurRad="50800" dist="38100" dir="2700000" algn="tl" rotWithShape="0">
                    <a:schemeClr val="bg1">
                      <a:alpha val="43000"/>
                    </a:schemeClr>
                  </a:outerShdw>
                </a:effectLs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0123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685800" rtl="0" eaLnBrk="1" latinLnBrk="0" hangingPunct="1">
        <a:spcBef>
          <a:spcPct val="0"/>
        </a:spcBef>
        <a:buNone/>
        <a:defRPr sz="6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459000" algn="l" defTabSz="685800" rtl="0" eaLnBrk="1" latinLnBrk="0" hangingPunct="1">
        <a:spcBef>
          <a:spcPct val="20000"/>
        </a:spcBef>
        <a:spcAft>
          <a:spcPts val="900"/>
        </a:spcAft>
        <a:buClr>
          <a:schemeClr val="tx2"/>
        </a:buClr>
        <a:buSzPct val="70000"/>
        <a:buFont typeface="Wingdings 2" charset="2"/>
        <a:buChar char=""/>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1080000" indent="-405000" algn="l" defTabSz="685800" rtl="0" eaLnBrk="1" latinLnBrk="0" hangingPunct="1">
        <a:spcBef>
          <a:spcPct val="20000"/>
        </a:spcBef>
        <a:spcAft>
          <a:spcPts val="900"/>
        </a:spcAft>
        <a:buClr>
          <a:schemeClr val="tx2"/>
        </a:buClr>
        <a:buSzPct val="70000"/>
        <a:buFont typeface="Wingdings 2" charset="2"/>
        <a:buChar char=""/>
        <a:defRPr sz="2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539000" indent="-324000" algn="l" defTabSz="685800" rtl="0" eaLnBrk="1" latinLnBrk="0" hangingPunct="1">
        <a:spcBef>
          <a:spcPct val="20000"/>
        </a:spcBef>
        <a:spcAft>
          <a:spcPts val="9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2079000" indent="-3240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511000" indent="-3240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30219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6027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41835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6593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333" b="-9333"/>
            </a:stretch>
          </a:blipFill>
        </p:spPr>
        <p:txBody>
          <a:bodyPr/>
          <a:lstStyle/>
          <a:p>
            <a:endParaRPr lang="en-IN"/>
          </a:p>
        </p:txBody>
      </p:sp>
      <p:grpSp>
        <p:nvGrpSpPr>
          <p:cNvPr id="3" name="Group 3"/>
          <p:cNvGrpSpPr/>
          <p:nvPr/>
        </p:nvGrpSpPr>
        <p:grpSpPr>
          <a:xfrm rot="-5400000">
            <a:off x="14974910" y="6944618"/>
            <a:ext cx="4085508" cy="483272"/>
            <a:chOff x="0" y="0"/>
            <a:chExt cx="3435644" cy="406400"/>
          </a:xfrm>
        </p:grpSpPr>
        <p:sp>
          <p:nvSpPr>
            <p:cNvPr id="4" name="Freeform 4"/>
            <p:cNvSpPr/>
            <p:nvPr/>
          </p:nvSpPr>
          <p:spPr>
            <a:xfrm>
              <a:off x="0" y="0"/>
              <a:ext cx="3435644" cy="406400"/>
            </a:xfrm>
            <a:custGeom>
              <a:avLst/>
              <a:gdLst/>
              <a:ahLst/>
              <a:cxnLst/>
              <a:rect l="l" t="t" r="r" b="b"/>
              <a:pathLst>
                <a:path w="3435644" h="406400">
                  <a:moveTo>
                    <a:pt x="3232444" y="0"/>
                  </a:moveTo>
                  <a:cubicBezTo>
                    <a:pt x="3344669" y="0"/>
                    <a:pt x="3435644" y="90976"/>
                    <a:pt x="3435644" y="203200"/>
                  </a:cubicBezTo>
                  <a:cubicBezTo>
                    <a:pt x="3435644" y="315424"/>
                    <a:pt x="3344669" y="406400"/>
                    <a:pt x="3232444"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FFFFFF"/>
              </a:solidFill>
              <a:miter/>
            </a:ln>
          </p:spPr>
          <p:txBody>
            <a:bodyPr/>
            <a:lstStyle/>
            <a:p>
              <a:endParaRPr lang="en-IN"/>
            </a:p>
          </p:txBody>
        </p:sp>
        <p:sp>
          <p:nvSpPr>
            <p:cNvPr id="5" name="TextBox 5"/>
            <p:cNvSpPr txBox="1"/>
            <p:nvPr/>
          </p:nvSpPr>
          <p:spPr>
            <a:xfrm>
              <a:off x="0" y="-9525"/>
              <a:ext cx="812800" cy="415925"/>
            </a:xfrm>
            <a:prstGeom prst="rect">
              <a:avLst/>
            </a:prstGeom>
          </p:spPr>
          <p:txBody>
            <a:bodyPr lIns="50800" tIns="50800" rIns="50800" bIns="50800" rtlCol="0" anchor="ctr"/>
            <a:lstStyle/>
            <a:p>
              <a:pPr algn="ctr">
                <a:lnSpc>
                  <a:spcPts val="2556"/>
                </a:lnSpc>
              </a:pPr>
              <a:endParaRPr/>
            </a:p>
          </p:txBody>
        </p:sp>
      </p:grpSp>
      <p:sp>
        <p:nvSpPr>
          <p:cNvPr id="6" name="TextBox 6"/>
          <p:cNvSpPr txBox="1"/>
          <p:nvPr/>
        </p:nvSpPr>
        <p:spPr>
          <a:xfrm>
            <a:off x="2839147" y="3543300"/>
            <a:ext cx="10664360" cy="2070452"/>
          </a:xfrm>
          <a:prstGeom prst="rect">
            <a:avLst/>
          </a:prstGeom>
        </p:spPr>
        <p:txBody>
          <a:bodyPr wrap="square" lIns="0" tIns="0" rIns="0" bIns="0" rtlCol="0" anchor="t">
            <a:spAutoFit/>
          </a:bodyPr>
          <a:lstStyle/>
          <a:p>
            <a:pPr marL="0" lvl="0" indent="0" algn="ctr">
              <a:lnSpc>
                <a:spcPts val="15780"/>
              </a:lnSpc>
            </a:pPr>
            <a:r>
              <a:rPr lang="en-US" sz="15173" dirty="0">
                <a:solidFill>
                  <a:srgbClr val="FFBD59"/>
                </a:solidFill>
                <a:latin typeface="DM Sans"/>
              </a:rPr>
              <a:t>ABROADLY</a:t>
            </a:r>
          </a:p>
        </p:txBody>
      </p:sp>
      <p:sp>
        <p:nvSpPr>
          <p:cNvPr id="7" name="TextBox 7"/>
          <p:cNvSpPr txBox="1"/>
          <p:nvPr/>
        </p:nvSpPr>
        <p:spPr>
          <a:xfrm>
            <a:off x="8611672" y="5044440"/>
            <a:ext cx="1064657" cy="202171"/>
          </a:xfrm>
          <a:prstGeom prst="rect">
            <a:avLst/>
          </a:prstGeom>
        </p:spPr>
        <p:txBody>
          <a:bodyPr lIns="0" tIns="0" rIns="0" bIns="0" rtlCol="0" anchor="t">
            <a:spAutoFit/>
          </a:bodyPr>
          <a:lstStyle/>
          <a:p>
            <a:pPr marL="0" lvl="0" indent="0" algn="ctr">
              <a:lnSpc>
                <a:spcPts val="1679"/>
              </a:lnSpc>
              <a:spcBef>
                <a:spcPct val="0"/>
              </a:spcBef>
            </a:pPr>
            <a:r>
              <a:rPr lang="en-US" sz="1200" u="none" strike="noStrike" dirty="0">
                <a:solidFill>
                  <a:srgbClr val="000000"/>
                </a:solidFill>
                <a:latin typeface="Helvetica World"/>
              </a:rPr>
              <a:t>Helvetica</a:t>
            </a:r>
          </a:p>
        </p:txBody>
      </p:sp>
      <p:sp>
        <p:nvSpPr>
          <p:cNvPr id="8" name="TextBox 8"/>
          <p:cNvSpPr txBox="1"/>
          <p:nvPr/>
        </p:nvSpPr>
        <p:spPr>
          <a:xfrm>
            <a:off x="3171724" y="5862773"/>
            <a:ext cx="14101863" cy="598049"/>
          </a:xfrm>
          <a:prstGeom prst="rect">
            <a:avLst/>
          </a:prstGeom>
        </p:spPr>
        <p:txBody>
          <a:bodyPr wrap="square" lIns="0" tIns="0" rIns="0" bIns="0" rtlCol="0" anchor="t">
            <a:spAutoFit/>
          </a:bodyPr>
          <a:lstStyle/>
          <a:p>
            <a:pPr algn="ctr">
              <a:lnSpc>
                <a:spcPts val="4855"/>
              </a:lnSpc>
              <a:spcBef>
                <a:spcPct val="0"/>
              </a:spcBef>
            </a:pPr>
            <a:r>
              <a:rPr lang="en-US" sz="3600" dirty="0">
                <a:solidFill>
                  <a:srgbClr val="FFFFFF"/>
                </a:solidFill>
                <a:latin typeface="Montserrat"/>
              </a:rPr>
              <a:t>CONNECTING INDIAN STUDENTS ABROAD...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sp>
        <p:nvSpPr>
          <p:cNvPr id="2" name="TextBox 2"/>
          <p:cNvSpPr txBox="1"/>
          <p:nvPr/>
        </p:nvSpPr>
        <p:spPr>
          <a:xfrm>
            <a:off x="-152400" y="342900"/>
            <a:ext cx="9879167" cy="1092158"/>
          </a:xfrm>
          <a:prstGeom prst="rect">
            <a:avLst/>
          </a:prstGeom>
        </p:spPr>
        <p:txBody>
          <a:bodyPr wrap="square" lIns="0" tIns="0" rIns="0" bIns="0" rtlCol="0" anchor="t">
            <a:spAutoFit/>
          </a:bodyPr>
          <a:lstStyle/>
          <a:p>
            <a:pPr algn="ctr">
              <a:lnSpc>
                <a:spcPts val="9459"/>
              </a:lnSpc>
            </a:pPr>
            <a:r>
              <a:rPr lang="en-US" sz="6756" dirty="0">
                <a:solidFill>
                  <a:srgbClr val="FFC000"/>
                </a:solidFill>
                <a:latin typeface="Bahnschrift" panose="020B0502040204020203" pitchFamily="34" charset="0"/>
              </a:rPr>
              <a:t>Problem Statement</a:t>
            </a:r>
          </a:p>
        </p:txBody>
      </p:sp>
      <p:sp>
        <p:nvSpPr>
          <p:cNvPr id="3" name="TextBox 3"/>
          <p:cNvSpPr txBox="1"/>
          <p:nvPr/>
        </p:nvSpPr>
        <p:spPr>
          <a:xfrm>
            <a:off x="1028700" y="1725999"/>
            <a:ext cx="16230600" cy="10601896"/>
          </a:xfrm>
          <a:prstGeom prst="rect">
            <a:avLst/>
          </a:prstGeom>
        </p:spPr>
        <p:txBody>
          <a:bodyPr lIns="0" tIns="0" rIns="0" bIns="0" rtlCol="0" anchor="t">
            <a:spAutoFit/>
          </a:bodyPr>
          <a:lstStyle/>
          <a:p>
            <a:pPr algn="just">
              <a:lnSpc>
                <a:spcPts val="4693"/>
              </a:lnSpc>
            </a:pPr>
            <a:r>
              <a:rPr lang="en-US" sz="3352">
                <a:solidFill>
                  <a:srgbClr val="FFFFFF"/>
                </a:solidFill>
                <a:latin typeface="Helvetica World"/>
              </a:rPr>
              <a:t>Indian students aspiring to study abroad face various challenges and uncertainties throughout their educational journey. These challenges include navigating complex application processes, understanding foreign education systems, financial planning, and coping with the emotional and cultural adjustments of studying in a foreign land. Additionally, many students lack access to a supportive community of peers who share similar aspirations and experiences.</a:t>
            </a:r>
          </a:p>
          <a:p>
            <a:pPr algn="just">
              <a:lnSpc>
                <a:spcPts val="4693"/>
              </a:lnSpc>
            </a:pPr>
            <a:endParaRPr lang="en-US" sz="3352">
              <a:solidFill>
                <a:srgbClr val="FFFFFF"/>
              </a:solidFill>
              <a:latin typeface="Helvetica World"/>
            </a:endParaRPr>
          </a:p>
          <a:p>
            <a:pPr algn="just">
              <a:lnSpc>
                <a:spcPts val="4693"/>
              </a:lnSpc>
            </a:pPr>
            <a:r>
              <a:rPr lang="en-US" sz="3352">
                <a:solidFill>
                  <a:srgbClr val="FFFFFF"/>
                </a:solidFill>
                <a:latin typeface="Helvetica World"/>
              </a:rPr>
              <a:t>Problems faced by the student:</a:t>
            </a:r>
          </a:p>
          <a:p>
            <a:pPr marL="723806" lvl="1" indent="-361903" algn="just">
              <a:lnSpc>
                <a:spcPts val="4693"/>
              </a:lnSpc>
              <a:buFont typeface="Arial"/>
              <a:buChar char="•"/>
            </a:pPr>
            <a:r>
              <a:rPr lang="en-US" sz="3352">
                <a:solidFill>
                  <a:srgbClr val="FFFFFF"/>
                </a:solidFill>
                <a:latin typeface="Helvetica World"/>
              </a:rPr>
              <a:t>Information Gap</a:t>
            </a:r>
          </a:p>
          <a:p>
            <a:pPr marL="723806" lvl="1" indent="-361903" algn="just">
              <a:lnSpc>
                <a:spcPts val="4693"/>
              </a:lnSpc>
              <a:buFont typeface="Arial"/>
              <a:buChar char="•"/>
            </a:pPr>
            <a:r>
              <a:rPr lang="en-US" sz="3352">
                <a:solidFill>
                  <a:srgbClr val="FFFFFF"/>
                </a:solidFill>
                <a:latin typeface="Helvetica World"/>
              </a:rPr>
              <a:t>Isolation</a:t>
            </a:r>
          </a:p>
          <a:p>
            <a:pPr marL="723806" lvl="1" indent="-361903" algn="just">
              <a:lnSpc>
                <a:spcPts val="4693"/>
              </a:lnSpc>
              <a:buFont typeface="Arial"/>
              <a:buChar char="•"/>
            </a:pPr>
            <a:r>
              <a:rPr lang="en-US" sz="3352">
                <a:solidFill>
                  <a:srgbClr val="FFFFFF"/>
                </a:solidFill>
                <a:latin typeface="Helvetica World"/>
              </a:rPr>
              <a:t>Lack Of Guidance</a:t>
            </a:r>
          </a:p>
          <a:p>
            <a:pPr marL="723806" lvl="1" indent="-361903" algn="just">
              <a:lnSpc>
                <a:spcPts val="4693"/>
              </a:lnSpc>
              <a:buFont typeface="Arial"/>
              <a:buChar char="•"/>
            </a:pPr>
            <a:r>
              <a:rPr lang="en-US" sz="3352">
                <a:solidFill>
                  <a:srgbClr val="FFFFFF"/>
                </a:solidFill>
                <a:latin typeface="Helvetica World"/>
              </a:rPr>
              <a:t>Community Building</a:t>
            </a:r>
          </a:p>
          <a:p>
            <a:pPr marL="723806" lvl="1" indent="-361903" algn="just">
              <a:lnSpc>
                <a:spcPts val="4693"/>
              </a:lnSpc>
              <a:buFont typeface="Arial"/>
              <a:buChar char="•"/>
            </a:pPr>
            <a:r>
              <a:rPr lang="en-US" sz="3352">
                <a:solidFill>
                  <a:srgbClr val="FFFFFF"/>
                </a:solidFill>
                <a:latin typeface="Helvetica World"/>
              </a:rPr>
              <a:t>Information Overload</a:t>
            </a:r>
          </a:p>
          <a:p>
            <a:pPr algn="just">
              <a:lnSpc>
                <a:spcPts val="4693"/>
              </a:lnSpc>
            </a:pPr>
            <a:endParaRPr lang="en-US" sz="3352">
              <a:solidFill>
                <a:srgbClr val="FFFFFF"/>
              </a:solidFill>
              <a:latin typeface="Helvetica World"/>
            </a:endParaRPr>
          </a:p>
          <a:p>
            <a:pPr algn="just">
              <a:lnSpc>
                <a:spcPts val="4693"/>
              </a:lnSpc>
            </a:pPr>
            <a:endParaRPr lang="en-US" sz="3352">
              <a:solidFill>
                <a:srgbClr val="FFFFFF"/>
              </a:solidFill>
              <a:latin typeface="Helvetica World"/>
            </a:endParaRPr>
          </a:p>
          <a:p>
            <a:pPr algn="just">
              <a:lnSpc>
                <a:spcPts val="4693"/>
              </a:lnSpc>
            </a:pPr>
            <a:endParaRPr lang="en-US" sz="3352">
              <a:solidFill>
                <a:srgbClr val="FFFFFF"/>
              </a:solidFill>
              <a:latin typeface="Helvetica World"/>
            </a:endParaRPr>
          </a:p>
          <a:p>
            <a:pPr algn="just">
              <a:lnSpc>
                <a:spcPts val="4693"/>
              </a:lnSpc>
            </a:pPr>
            <a:endParaRPr lang="en-US" sz="3352">
              <a:solidFill>
                <a:srgbClr val="FFFFFF"/>
              </a:solidFill>
              <a:latin typeface="Helvetica World"/>
            </a:endParaRPr>
          </a:p>
          <a:p>
            <a:pPr algn="just">
              <a:lnSpc>
                <a:spcPts val="4693"/>
              </a:lnSpc>
            </a:pPr>
            <a:endParaRPr lang="en-US" sz="3352">
              <a:solidFill>
                <a:srgbClr val="FFFFFF"/>
              </a:solidFill>
              <a:latin typeface="Helvetica Wor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sp>
        <p:nvSpPr>
          <p:cNvPr id="2" name="TextBox 2"/>
          <p:cNvSpPr txBox="1"/>
          <p:nvPr/>
        </p:nvSpPr>
        <p:spPr>
          <a:xfrm>
            <a:off x="-779318" y="388655"/>
            <a:ext cx="13334817" cy="1092158"/>
          </a:xfrm>
          <a:prstGeom prst="rect">
            <a:avLst/>
          </a:prstGeom>
        </p:spPr>
        <p:txBody>
          <a:bodyPr lIns="0" tIns="0" rIns="0" bIns="0" rtlCol="0" anchor="t">
            <a:spAutoFit/>
          </a:bodyPr>
          <a:lstStyle/>
          <a:p>
            <a:pPr algn="ctr">
              <a:lnSpc>
                <a:spcPts val="9459"/>
              </a:lnSpc>
            </a:pPr>
            <a:r>
              <a:rPr lang="en-US" sz="6756" dirty="0">
                <a:solidFill>
                  <a:srgbClr val="FFC000"/>
                </a:solidFill>
                <a:latin typeface="Bahnschrift" panose="020B0502040204020203" pitchFamily="34" charset="0"/>
              </a:rPr>
              <a:t>Our Solution - </a:t>
            </a:r>
            <a:r>
              <a:rPr lang="en-US" sz="6756" dirty="0" err="1">
                <a:solidFill>
                  <a:srgbClr val="FFC000"/>
                </a:solidFill>
                <a:latin typeface="Bahnschrift" panose="020B0502040204020203" pitchFamily="34" charset="0"/>
              </a:rPr>
              <a:t>Abroadly</a:t>
            </a:r>
            <a:r>
              <a:rPr lang="en-US" sz="6756" dirty="0">
                <a:solidFill>
                  <a:srgbClr val="FFC000"/>
                </a:solidFill>
                <a:latin typeface="Bahnschrift" panose="020B0502040204020203" pitchFamily="34" charset="0"/>
              </a:rPr>
              <a:t> </a:t>
            </a:r>
          </a:p>
        </p:txBody>
      </p:sp>
      <p:sp>
        <p:nvSpPr>
          <p:cNvPr id="3" name="TextBox 3"/>
          <p:cNvSpPr txBox="1"/>
          <p:nvPr/>
        </p:nvSpPr>
        <p:spPr>
          <a:xfrm>
            <a:off x="1028700" y="2141636"/>
            <a:ext cx="16230600" cy="6468046"/>
          </a:xfrm>
          <a:prstGeom prst="rect">
            <a:avLst/>
          </a:prstGeom>
        </p:spPr>
        <p:txBody>
          <a:bodyPr lIns="0" tIns="0" rIns="0" bIns="0" rtlCol="0" anchor="t">
            <a:spAutoFit/>
          </a:bodyPr>
          <a:lstStyle/>
          <a:p>
            <a:pPr marL="723806" lvl="1" indent="-361903" algn="just">
              <a:lnSpc>
                <a:spcPts val="4693"/>
              </a:lnSpc>
              <a:buFont typeface="Arial"/>
              <a:buChar char="•"/>
            </a:pPr>
            <a:r>
              <a:rPr lang="en-US" sz="3352">
                <a:solidFill>
                  <a:srgbClr val="FFFFFF"/>
                </a:solidFill>
                <a:latin typeface="Helvetica World"/>
              </a:rPr>
              <a:t>Our Solution:* We propose to create a web app that provides Indian students studying abroad with a platform to:</a:t>
            </a:r>
          </a:p>
          <a:p>
            <a:pPr marL="1447613" lvl="2" indent="-482538" algn="just">
              <a:lnSpc>
                <a:spcPts val="4693"/>
              </a:lnSpc>
              <a:buFont typeface="Arial"/>
              <a:buChar char="⚬"/>
            </a:pPr>
            <a:r>
              <a:rPr lang="en-US" sz="3352">
                <a:solidFill>
                  <a:srgbClr val="FFFFFF"/>
                </a:solidFill>
                <a:latin typeface="Helvetica World"/>
              </a:rPr>
              <a:t>Connect with like-minded individuals.</a:t>
            </a:r>
          </a:p>
          <a:p>
            <a:pPr marL="1447613" lvl="2" indent="-482538" algn="just">
              <a:lnSpc>
                <a:spcPts val="4693"/>
              </a:lnSpc>
              <a:buFont typeface="Arial"/>
              <a:buChar char="⚬"/>
            </a:pPr>
            <a:r>
              <a:rPr lang="en-US" sz="3352">
                <a:solidFill>
                  <a:srgbClr val="FFFFFF"/>
                </a:solidFill>
                <a:latin typeface="Helvetica World"/>
              </a:rPr>
              <a:t>Build communities based on universities, courses, and interests.</a:t>
            </a:r>
          </a:p>
          <a:p>
            <a:pPr marL="1447613" lvl="2" indent="-482538" algn="just">
              <a:lnSpc>
                <a:spcPts val="4693"/>
              </a:lnSpc>
              <a:buFont typeface="Arial"/>
              <a:buChar char="⚬"/>
            </a:pPr>
            <a:r>
              <a:rPr lang="en-US" sz="3352">
                <a:solidFill>
                  <a:srgbClr val="FFFFFF"/>
                </a:solidFill>
                <a:latin typeface="Helvetica World"/>
              </a:rPr>
              <a:t>Engage in discussions, share experiences, and seek guidance.</a:t>
            </a:r>
          </a:p>
          <a:p>
            <a:pPr marL="1447613" lvl="2" indent="-482538" algn="just">
              <a:lnSpc>
                <a:spcPts val="4693"/>
              </a:lnSpc>
              <a:buFont typeface="Arial"/>
              <a:buChar char="⚬"/>
            </a:pPr>
            <a:r>
              <a:rPr lang="en-US" sz="3352">
                <a:solidFill>
                  <a:srgbClr val="FFFFFF"/>
                </a:solidFill>
                <a:latin typeface="Helvetica World"/>
              </a:rPr>
              <a:t>Access valuable resources and information.</a:t>
            </a:r>
          </a:p>
          <a:p>
            <a:pPr marL="1447613" lvl="2" indent="-482538" algn="just">
              <a:lnSpc>
                <a:spcPts val="4693"/>
              </a:lnSpc>
              <a:buFont typeface="Arial"/>
              <a:buChar char="⚬"/>
            </a:pPr>
            <a:r>
              <a:rPr lang="en-US" sz="3352">
                <a:solidFill>
                  <a:srgbClr val="FFFFFF"/>
                </a:solidFill>
                <a:latin typeface="Helvetica World"/>
              </a:rPr>
              <a:t>A forum page is present for questioning thier doubts.</a:t>
            </a:r>
          </a:p>
          <a:p>
            <a:pPr algn="just">
              <a:lnSpc>
                <a:spcPts val="4693"/>
              </a:lnSpc>
            </a:pPr>
            <a:endParaRPr lang="en-US" sz="3352">
              <a:solidFill>
                <a:srgbClr val="FFFFFF"/>
              </a:solidFill>
              <a:latin typeface="Helvetica World"/>
            </a:endParaRPr>
          </a:p>
          <a:p>
            <a:pPr marL="723806" lvl="1" indent="-361903" algn="just">
              <a:lnSpc>
                <a:spcPts val="4693"/>
              </a:lnSpc>
              <a:buFont typeface="Arial"/>
              <a:buChar char="•"/>
            </a:pPr>
            <a:r>
              <a:rPr lang="en-US" sz="3352">
                <a:solidFill>
                  <a:srgbClr val="FFFFFF"/>
                </a:solidFill>
                <a:latin typeface="Helvetica World"/>
              </a:rPr>
              <a:t>User-Friendly Interface: The app will feature an intuitive and user-friendly interface, making it easy for students to connect, collaborate, forum page and access the support they need.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sp>
        <p:nvSpPr>
          <p:cNvPr id="2" name="TextBox 2"/>
          <p:cNvSpPr txBox="1"/>
          <p:nvPr/>
        </p:nvSpPr>
        <p:spPr>
          <a:xfrm>
            <a:off x="152400" y="342900"/>
            <a:ext cx="9302843" cy="1092158"/>
          </a:xfrm>
          <a:prstGeom prst="rect">
            <a:avLst/>
          </a:prstGeom>
        </p:spPr>
        <p:txBody>
          <a:bodyPr wrap="square" lIns="0" tIns="0" rIns="0" bIns="0" rtlCol="0" anchor="t">
            <a:spAutoFit/>
          </a:bodyPr>
          <a:lstStyle/>
          <a:p>
            <a:pPr algn="ctr">
              <a:lnSpc>
                <a:spcPts val="9459"/>
              </a:lnSpc>
            </a:pPr>
            <a:r>
              <a:rPr lang="en-US" sz="6756" dirty="0">
                <a:solidFill>
                  <a:srgbClr val="FFC000"/>
                </a:solidFill>
                <a:latin typeface="Bahnschrift" panose="020B0502040204020203" pitchFamily="34" charset="0"/>
              </a:rPr>
              <a:t>Market Demand</a:t>
            </a:r>
          </a:p>
        </p:txBody>
      </p:sp>
      <p:sp>
        <p:nvSpPr>
          <p:cNvPr id="3" name="TextBox 3"/>
          <p:cNvSpPr txBox="1"/>
          <p:nvPr/>
        </p:nvSpPr>
        <p:spPr>
          <a:xfrm>
            <a:off x="1028700" y="1907840"/>
            <a:ext cx="16230600" cy="7058596"/>
          </a:xfrm>
          <a:prstGeom prst="rect">
            <a:avLst/>
          </a:prstGeom>
        </p:spPr>
        <p:txBody>
          <a:bodyPr lIns="0" tIns="0" rIns="0" bIns="0" rtlCol="0" anchor="t">
            <a:spAutoFit/>
          </a:bodyPr>
          <a:lstStyle/>
          <a:p>
            <a:pPr marL="723806" lvl="1" indent="-361903" algn="just">
              <a:lnSpc>
                <a:spcPts val="4693"/>
              </a:lnSpc>
              <a:buFont typeface="Arial"/>
              <a:buChar char="•"/>
            </a:pPr>
            <a:r>
              <a:rPr lang="en-US" sz="3352">
                <a:solidFill>
                  <a:srgbClr val="FFFFFF"/>
                </a:solidFill>
                <a:latin typeface="Helvetica World"/>
              </a:rPr>
              <a:t>Over the past decade, there has been a steady annual growth of approximately 15% in the number of Indian students enrolling in international universities which is an industry is of 13 billion USD.</a:t>
            </a:r>
          </a:p>
          <a:p>
            <a:pPr marL="723806" lvl="1" indent="-361903" algn="just">
              <a:lnSpc>
                <a:spcPts val="4693"/>
              </a:lnSpc>
              <a:buFont typeface="Arial"/>
              <a:buChar char="•"/>
            </a:pPr>
            <a:r>
              <a:rPr lang="en-US" sz="3352">
                <a:solidFill>
                  <a:srgbClr val="FFFFFF"/>
                </a:solidFill>
                <a:latin typeface="Helvetica World"/>
              </a:rPr>
              <a:t>A significant portion of these students face challenges in terms of information gaps, cultural adaptation, and the lack of a strong support network.</a:t>
            </a:r>
          </a:p>
          <a:p>
            <a:pPr marL="723806" lvl="1" indent="-361903" algn="just">
              <a:lnSpc>
                <a:spcPts val="4693"/>
              </a:lnSpc>
              <a:buFont typeface="Arial"/>
              <a:buChar char="•"/>
            </a:pPr>
            <a:r>
              <a:rPr lang="en-US" sz="3352">
                <a:solidFill>
                  <a:srgbClr val="FFFFFF"/>
                </a:solidFill>
                <a:latin typeface="Helvetica World"/>
              </a:rPr>
              <a:t>Our platform will cater exclusively to Indian students, offering them a sense of familiarity and comfort in a foreign setting.</a:t>
            </a:r>
          </a:p>
          <a:p>
            <a:pPr marL="723806" lvl="1" indent="-361903" algn="just">
              <a:lnSpc>
                <a:spcPts val="4693"/>
              </a:lnSpc>
              <a:buFont typeface="Arial"/>
              <a:buChar char="•"/>
            </a:pPr>
            <a:r>
              <a:rPr lang="en-US" sz="3352">
                <a:solidFill>
                  <a:srgbClr val="FFFFFF"/>
                </a:solidFill>
                <a:latin typeface="Helvetica World"/>
              </a:rPr>
              <a:t>As the Indian economy continues to grow and more families can afford international education, the market is expected to expand even further.</a:t>
            </a:r>
          </a:p>
          <a:p>
            <a:pPr marL="723806" lvl="1" indent="-361903" algn="just">
              <a:lnSpc>
                <a:spcPts val="4693"/>
              </a:lnSpc>
              <a:buFont typeface="Arial"/>
              <a:buChar char="•"/>
            </a:pPr>
            <a:r>
              <a:rPr lang="en-US" sz="3352">
                <a:solidFill>
                  <a:srgbClr val="FFFFFF"/>
                </a:solidFill>
                <a:latin typeface="Helvetica World"/>
              </a:rPr>
              <a:t>Unlike general social platforms, our app's primary goal is to facilitate community building. Users can create or join communities based on universities, courses, and interests, fostering a sense of belonging.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sp>
        <p:nvSpPr>
          <p:cNvPr id="2" name="TextBox 2"/>
          <p:cNvSpPr txBox="1"/>
          <p:nvPr/>
        </p:nvSpPr>
        <p:spPr>
          <a:xfrm>
            <a:off x="0" y="354399"/>
            <a:ext cx="12555499" cy="1092158"/>
          </a:xfrm>
          <a:prstGeom prst="rect">
            <a:avLst/>
          </a:prstGeom>
        </p:spPr>
        <p:txBody>
          <a:bodyPr lIns="0" tIns="0" rIns="0" bIns="0" rtlCol="0" anchor="t">
            <a:spAutoFit/>
          </a:bodyPr>
          <a:lstStyle/>
          <a:p>
            <a:pPr algn="ctr">
              <a:lnSpc>
                <a:spcPts val="9459"/>
              </a:lnSpc>
            </a:pPr>
            <a:r>
              <a:rPr lang="en-US" sz="6756" dirty="0">
                <a:solidFill>
                  <a:srgbClr val="FFC000"/>
                </a:solidFill>
                <a:latin typeface="Bahnschrift" panose="020B0502040204020203" pitchFamily="34" charset="0"/>
              </a:rPr>
              <a:t>Architecture Of  Our Idea</a:t>
            </a:r>
          </a:p>
        </p:txBody>
      </p:sp>
      <p:sp>
        <p:nvSpPr>
          <p:cNvPr id="3" name="TextBox 3"/>
          <p:cNvSpPr txBox="1"/>
          <p:nvPr/>
        </p:nvSpPr>
        <p:spPr>
          <a:xfrm>
            <a:off x="1028700" y="1907840"/>
            <a:ext cx="16230600" cy="7058596"/>
          </a:xfrm>
          <a:prstGeom prst="rect">
            <a:avLst/>
          </a:prstGeom>
        </p:spPr>
        <p:txBody>
          <a:bodyPr lIns="0" tIns="0" rIns="0" bIns="0" rtlCol="0" anchor="t">
            <a:spAutoFit/>
          </a:bodyPr>
          <a:lstStyle/>
          <a:p>
            <a:pPr marL="723806" lvl="1" indent="-361903" algn="just">
              <a:lnSpc>
                <a:spcPts val="4693"/>
              </a:lnSpc>
              <a:buFont typeface="Arial"/>
              <a:buChar char="•"/>
            </a:pPr>
            <a:r>
              <a:rPr lang="en-US" sz="3352">
                <a:solidFill>
                  <a:srgbClr val="FFFFFF"/>
                </a:solidFill>
                <a:latin typeface="Helvetica World"/>
              </a:rPr>
              <a:t>Front-End: HTML, CSS.</a:t>
            </a:r>
          </a:p>
          <a:p>
            <a:pPr algn="just">
              <a:lnSpc>
                <a:spcPts val="4693"/>
              </a:lnSpc>
            </a:pPr>
            <a:endParaRPr lang="en-US" sz="3352">
              <a:solidFill>
                <a:srgbClr val="FFFFFF"/>
              </a:solidFill>
              <a:latin typeface="Helvetica World"/>
            </a:endParaRPr>
          </a:p>
          <a:p>
            <a:pPr marL="723806" lvl="1" indent="-361903" algn="just">
              <a:lnSpc>
                <a:spcPts val="4693"/>
              </a:lnSpc>
              <a:buFont typeface="Arial"/>
              <a:buChar char="•"/>
            </a:pPr>
            <a:r>
              <a:rPr lang="en-US" sz="3352">
                <a:solidFill>
                  <a:srgbClr val="FFFFFF"/>
                </a:solidFill>
                <a:latin typeface="Helvetica World"/>
              </a:rPr>
              <a:t>Back-End: NodeJS, ExpressJS, MongoDB.</a:t>
            </a:r>
          </a:p>
          <a:p>
            <a:pPr algn="just">
              <a:lnSpc>
                <a:spcPts val="4693"/>
              </a:lnSpc>
            </a:pPr>
            <a:endParaRPr lang="en-US" sz="3352">
              <a:solidFill>
                <a:srgbClr val="FFFFFF"/>
              </a:solidFill>
              <a:latin typeface="Helvetica World"/>
            </a:endParaRPr>
          </a:p>
          <a:p>
            <a:pPr marL="723806" lvl="1" indent="-361903" algn="just">
              <a:lnSpc>
                <a:spcPts val="4693"/>
              </a:lnSpc>
              <a:buFont typeface="Arial"/>
              <a:buChar char="•"/>
            </a:pPr>
            <a:r>
              <a:rPr lang="en-US" sz="3352">
                <a:solidFill>
                  <a:srgbClr val="FFFFFF"/>
                </a:solidFill>
                <a:latin typeface="Helvetica World"/>
              </a:rPr>
              <a:t>Authentication and Security: OAuth and Encryption protocols to secure user data</a:t>
            </a:r>
          </a:p>
          <a:p>
            <a:pPr algn="just">
              <a:lnSpc>
                <a:spcPts val="4693"/>
              </a:lnSpc>
            </a:pPr>
            <a:r>
              <a:rPr lang="en-US" sz="3352">
                <a:solidFill>
                  <a:srgbClr val="FFFFFF"/>
                </a:solidFill>
                <a:latin typeface="Helvetica World"/>
              </a:rPr>
              <a:t>.</a:t>
            </a:r>
          </a:p>
          <a:p>
            <a:pPr marL="723806" lvl="1" indent="-361903" algn="just">
              <a:lnSpc>
                <a:spcPts val="4693"/>
              </a:lnSpc>
              <a:buFont typeface="Arial"/>
              <a:buChar char="•"/>
            </a:pPr>
            <a:r>
              <a:rPr lang="en-US" sz="3352">
                <a:solidFill>
                  <a:srgbClr val="FFFFFF"/>
                </a:solidFill>
                <a:latin typeface="Helvetica World"/>
              </a:rPr>
              <a:t>Community Building: Users can create or join communities, post discussions, and share resources. Real-time chat functionality for instant communication.</a:t>
            </a:r>
          </a:p>
          <a:p>
            <a:pPr algn="just">
              <a:lnSpc>
                <a:spcPts val="4693"/>
              </a:lnSpc>
            </a:pPr>
            <a:endParaRPr lang="en-US" sz="3352">
              <a:solidFill>
                <a:srgbClr val="FFFFFF"/>
              </a:solidFill>
              <a:latin typeface="Helvetica World"/>
            </a:endParaRPr>
          </a:p>
          <a:p>
            <a:pPr marL="723806" lvl="1" indent="-361903" algn="just">
              <a:lnSpc>
                <a:spcPts val="4693"/>
              </a:lnSpc>
              <a:buFont typeface="Arial"/>
              <a:buChar char="•"/>
            </a:pPr>
            <a:r>
              <a:rPr lang="en-US" sz="3352">
                <a:solidFill>
                  <a:srgbClr val="FFFFFF"/>
                </a:solidFill>
                <a:latin typeface="Helvetica World"/>
              </a:rPr>
              <a:t>Scalability: Cloud hosting on AWS or Google Cloud Platform for scalability and reliability as the user base grows.</a:t>
            </a:r>
          </a:p>
          <a:p>
            <a:pPr algn="just">
              <a:lnSpc>
                <a:spcPts val="4693"/>
              </a:lnSpc>
            </a:pPr>
            <a:endParaRPr lang="en-US" sz="3352">
              <a:solidFill>
                <a:srgbClr val="FFFFFF"/>
              </a:solidFill>
              <a:latin typeface="Helvetica Wor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sp>
        <p:nvSpPr>
          <p:cNvPr id="2" name="Freeform 2"/>
          <p:cNvSpPr/>
          <p:nvPr/>
        </p:nvSpPr>
        <p:spPr>
          <a:xfrm>
            <a:off x="2352298" y="110986"/>
            <a:ext cx="15134213" cy="10065029"/>
          </a:xfrm>
          <a:custGeom>
            <a:avLst/>
            <a:gdLst/>
            <a:ahLst/>
            <a:cxnLst/>
            <a:rect l="l" t="t" r="r" b="b"/>
            <a:pathLst>
              <a:path w="15134213" h="10065029">
                <a:moveTo>
                  <a:pt x="0" y="0"/>
                </a:moveTo>
                <a:lnTo>
                  <a:pt x="15134213" y="0"/>
                </a:lnTo>
                <a:lnTo>
                  <a:pt x="15134213" y="10065028"/>
                </a:lnTo>
                <a:lnTo>
                  <a:pt x="0" y="10065028"/>
                </a:lnTo>
                <a:lnTo>
                  <a:pt x="0" y="0"/>
                </a:lnTo>
                <a:close/>
              </a:path>
            </a:pathLst>
          </a:custGeom>
          <a:blipFill>
            <a:blip r:embed="rId2"/>
            <a:stretch>
              <a:fillRect t="-8171" b="-8171"/>
            </a:stretch>
          </a:blipFill>
        </p:spPr>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44A3-88C3-3499-6D1F-BD3494521B1C}"/>
              </a:ext>
            </a:extLst>
          </p:cNvPr>
          <p:cNvSpPr>
            <a:spLocks noGrp="1"/>
          </p:cNvSpPr>
          <p:nvPr>
            <p:ph type="title"/>
          </p:nvPr>
        </p:nvSpPr>
        <p:spPr>
          <a:xfrm>
            <a:off x="1066800" y="2324100"/>
            <a:ext cx="15530643" cy="1455675"/>
          </a:xfrm>
        </p:spPr>
        <p:txBody>
          <a:bodyPr/>
          <a:lstStyle/>
          <a:p>
            <a:r>
              <a:rPr lang="en-US" dirty="0">
                <a:solidFill>
                  <a:srgbClr val="FFC000"/>
                </a:solidFill>
                <a:latin typeface="Bahnschrift" panose="020B0502040204020203" pitchFamily="34" charset="0"/>
              </a:rPr>
              <a:t>THANK YOU</a:t>
            </a:r>
            <a:endParaRPr lang="en-IN" dirty="0">
              <a:solidFill>
                <a:srgbClr val="FFC000"/>
              </a:solidFill>
              <a:latin typeface="Bahnschrift" panose="020B0502040204020203" pitchFamily="34" charset="0"/>
            </a:endParaRPr>
          </a:p>
        </p:txBody>
      </p:sp>
    </p:spTree>
    <p:extLst>
      <p:ext uri="{BB962C8B-B14F-4D97-AF65-F5344CB8AC3E}">
        <p14:creationId xmlns:p14="http://schemas.microsoft.com/office/powerpoint/2010/main" val="93213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6</TotalTime>
  <Words>414</Words>
  <Application>Microsoft Office PowerPoint</Application>
  <PresentationFormat>Custom</PresentationFormat>
  <Paragraphs>41</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Montserrat</vt:lpstr>
      <vt:lpstr>Wingdings 2</vt:lpstr>
      <vt:lpstr>Helvetica World</vt:lpstr>
      <vt:lpstr>Calisto MT</vt:lpstr>
      <vt:lpstr>DM Sans</vt:lpstr>
      <vt:lpstr>Bahnschrift</vt:lpstr>
      <vt:lpstr>Slate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abroadly</dc:title>
  <cp:lastModifiedBy>Abhinav Sharma</cp:lastModifiedBy>
  <cp:revision>2</cp:revision>
  <dcterms:created xsi:type="dcterms:W3CDTF">2006-08-16T00:00:00Z</dcterms:created>
  <dcterms:modified xsi:type="dcterms:W3CDTF">2023-09-10T10:06:28Z</dcterms:modified>
  <dc:identifier>DAFuB9sQiWg</dc:identifier>
</cp:coreProperties>
</file>