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2" r:id="rId2"/>
    <p:sldId id="304" r:id="rId3"/>
    <p:sldId id="308" r:id="rId4"/>
    <p:sldId id="309" r:id="rId5"/>
    <p:sldId id="31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298">
          <p15:clr>
            <a:srgbClr val="A4A3A4"/>
          </p15:clr>
        </p15:guide>
        <p15:guide id="7" orient="horz" pos="709">
          <p15:clr>
            <a:srgbClr val="A4A3A4"/>
          </p15:clr>
        </p15:guide>
        <p15:guide id="8" pos="340">
          <p15:clr>
            <a:srgbClr val="A4A3A4"/>
          </p15:clr>
        </p15:guide>
        <p15:guide id="9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D43"/>
    <a:srgbClr val="009900"/>
    <a:srgbClr val="00539B"/>
    <a:srgbClr val="F01D27"/>
    <a:srgbClr val="D8C726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9" autoAdjust="0"/>
    <p:restoredTop sz="97679" autoAdjust="0"/>
  </p:normalViewPr>
  <p:slideViewPr>
    <p:cSldViewPr snapToGrid="0" showGuides="1">
      <p:cViewPr>
        <p:scale>
          <a:sx n="151" d="100"/>
          <a:sy n="151" d="100"/>
        </p:scale>
        <p:origin x="608" y="-160"/>
      </p:cViewPr>
      <p:guideLst>
        <p:guide orient="horz" pos="2160"/>
        <p:guide pos="2880"/>
        <p:guide orient="horz" pos="164"/>
        <p:guide orient="horz" pos="3884"/>
        <p:guide orient="horz" pos="4110"/>
        <p:guide orient="horz" pos="1298"/>
        <p:guide orient="horz" pos="709"/>
        <p:guide pos="340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22/4/19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22/4/19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2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979200"/>
            <a:ext cx="8064500" cy="49244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2060574"/>
            <a:ext cx="8064499" cy="4105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57188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988" indent="-4572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8" indent="-3556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57188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3.tiff"/><Relationship Id="rId7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1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iff"/><Relationship Id="rId5" Type="http://schemas.openxmlformats.org/officeDocument/2006/relationships/image" Target="../media/image6.tiff"/><Relationship Id="rId4" Type="http://schemas.openxmlformats.org/officeDocument/2006/relationships/image" Target="../media/image1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tiff"/><Relationship Id="rId7" Type="http://schemas.openxmlformats.org/officeDocument/2006/relationships/image" Target="../media/image19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Relationship Id="rId9" Type="http://schemas.openxmlformats.org/officeDocument/2006/relationships/image" Target="../media/image2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hevron 141"/>
          <p:cNvSpPr/>
          <p:nvPr/>
        </p:nvSpPr>
        <p:spPr>
          <a:xfrm>
            <a:off x="5313149" y="2140763"/>
            <a:ext cx="3435315" cy="2728043"/>
          </a:xfrm>
          <a:prstGeom prst="chevron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43" name="Chevron 142"/>
          <p:cNvSpPr/>
          <p:nvPr/>
        </p:nvSpPr>
        <p:spPr>
          <a:xfrm>
            <a:off x="3550942" y="2132856"/>
            <a:ext cx="1989908" cy="2728043"/>
          </a:xfrm>
          <a:prstGeom prst="chevron">
            <a:avLst>
              <a:gd name="adj" fmla="val 1564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44" name="Chevron 143"/>
          <p:cNvSpPr/>
          <p:nvPr/>
        </p:nvSpPr>
        <p:spPr>
          <a:xfrm>
            <a:off x="323528" y="2140763"/>
            <a:ext cx="3435315" cy="2728043"/>
          </a:xfrm>
          <a:prstGeom prst="chevron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45" name="Right Arrow 144"/>
          <p:cNvSpPr/>
          <p:nvPr/>
        </p:nvSpPr>
        <p:spPr>
          <a:xfrm>
            <a:off x="3075740" y="3540368"/>
            <a:ext cx="990004" cy="30743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8701" y="2270194"/>
            <a:ext cx="635181" cy="48381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667" y="3426303"/>
            <a:ext cx="568594" cy="417417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181" y="3444621"/>
            <a:ext cx="512983" cy="3997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247" y="2537013"/>
            <a:ext cx="635181" cy="48381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603" y="3377396"/>
            <a:ext cx="1146839" cy="916004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0272" y="3484384"/>
            <a:ext cx="512983" cy="3997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507" y="2275693"/>
            <a:ext cx="635181" cy="48381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8527" y="2510826"/>
            <a:ext cx="635181" cy="48381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791" y="3391247"/>
            <a:ext cx="671814" cy="449601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6594" y="2585449"/>
            <a:ext cx="561343" cy="429277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841" y="2565964"/>
            <a:ext cx="561343" cy="429277"/>
          </a:xfrm>
          <a:prstGeom prst="rect">
            <a:avLst/>
          </a:prstGeom>
        </p:spPr>
      </p:pic>
      <p:sp>
        <p:nvSpPr>
          <p:cNvPr id="157" name="Bent Arrow 156"/>
          <p:cNvSpPr/>
          <p:nvPr/>
        </p:nvSpPr>
        <p:spPr>
          <a:xfrm rot="16200000" flipH="1">
            <a:off x="857636" y="2658766"/>
            <a:ext cx="668647" cy="902884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58" name="U-Turn Arrow 157"/>
          <p:cNvSpPr/>
          <p:nvPr/>
        </p:nvSpPr>
        <p:spPr>
          <a:xfrm flipV="1">
            <a:off x="858130" y="3998995"/>
            <a:ext cx="7464632" cy="656311"/>
          </a:xfrm>
          <a:prstGeom prst="uturnArrow">
            <a:avLst>
              <a:gd name="adj1" fmla="val 24267"/>
              <a:gd name="adj2" fmla="val 25000"/>
              <a:gd name="adj3" fmla="val 30568"/>
              <a:gd name="adj4" fmla="val 43750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59" name="Bent Arrow 158"/>
          <p:cNvSpPr/>
          <p:nvPr/>
        </p:nvSpPr>
        <p:spPr>
          <a:xfrm flipH="1">
            <a:off x="7446014" y="2773353"/>
            <a:ext cx="837148" cy="600960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60" name="U-Turn Arrow 159"/>
          <p:cNvSpPr/>
          <p:nvPr/>
        </p:nvSpPr>
        <p:spPr>
          <a:xfrm flipV="1">
            <a:off x="2531237" y="3881650"/>
            <a:ext cx="4148118" cy="417826"/>
          </a:xfrm>
          <a:prstGeom prst="uturnArrow">
            <a:avLst>
              <a:gd name="adj1" fmla="val 35622"/>
              <a:gd name="adj2" fmla="val 25000"/>
              <a:gd name="adj3" fmla="val 34353"/>
              <a:gd name="adj4" fmla="val 43750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61" name="Left-Right Arrow 160"/>
          <p:cNvSpPr/>
          <p:nvPr/>
        </p:nvSpPr>
        <p:spPr>
          <a:xfrm>
            <a:off x="6827856" y="3508738"/>
            <a:ext cx="1089005" cy="315346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62" name="Left-Right Arrow 161"/>
          <p:cNvSpPr/>
          <p:nvPr/>
        </p:nvSpPr>
        <p:spPr>
          <a:xfrm>
            <a:off x="1303632" y="3508738"/>
            <a:ext cx="1019705" cy="315346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7941" y="2863407"/>
            <a:ext cx="1720035" cy="653689"/>
          </a:xfrm>
          <a:prstGeom prst="rect">
            <a:avLst/>
          </a:prstGeom>
        </p:spPr>
      </p:pic>
      <p:sp>
        <p:nvSpPr>
          <p:cNvPr id="164" name="Left-Right Arrow 163"/>
          <p:cNvSpPr/>
          <p:nvPr/>
        </p:nvSpPr>
        <p:spPr>
          <a:xfrm rot="16200000">
            <a:off x="6157155" y="2955499"/>
            <a:ext cx="648404" cy="394814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65" name="Left-Right Arrow 164"/>
          <p:cNvSpPr/>
          <p:nvPr/>
        </p:nvSpPr>
        <p:spPr>
          <a:xfrm rot="16200000">
            <a:off x="2331786" y="2951546"/>
            <a:ext cx="656311" cy="394814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97" y="4354828"/>
            <a:ext cx="561003" cy="448084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990" y="4000313"/>
            <a:ext cx="559353" cy="446767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379" y="2638928"/>
            <a:ext cx="442201" cy="353196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10" y="2804983"/>
            <a:ext cx="442201" cy="353196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207" y="3524554"/>
            <a:ext cx="442201" cy="353196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083" y="3508739"/>
            <a:ext cx="442201" cy="353196"/>
          </a:xfrm>
          <a:prstGeom prst="rect">
            <a:avLst/>
          </a:prstGeom>
        </p:spPr>
      </p:pic>
      <p:sp>
        <p:nvSpPr>
          <p:cNvPr id="172" name="Right Arrow 171"/>
          <p:cNvSpPr/>
          <p:nvPr/>
        </p:nvSpPr>
        <p:spPr>
          <a:xfrm>
            <a:off x="5105248" y="3540368"/>
            <a:ext cx="990004" cy="30743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498138" y="2148671"/>
            <a:ext cx="856720" cy="2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Import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006344" y="2140763"/>
            <a:ext cx="653453" cy="2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Ship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52229" y="2140763"/>
            <a:ext cx="866717" cy="2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Export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109796" y="2962530"/>
            <a:ext cx="961685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Regulators</a:t>
            </a:r>
            <a:endParaRPr lang="en-AU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912790" y="2933102"/>
            <a:ext cx="961685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Regulators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184544" y="3390128"/>
            <a:ext cx="758418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Carriers</a:t>
            </a:r>
            <a:endParaRPr lang="en-AU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679739" y="3817126"/>
            <a:ext cx="475177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3PL</a:t>
            </a:r>
            <a:endParaRPr lang="en-AU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827951" y="3840848"/>
            <a:ext cx="608467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Agent</a:t>
            </a:r>
            <a:endParaRPr lang="en-AU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80929" y="3785497"/>
            <a:ext cx="598471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Seller</a:t>
            </a:r>
            <a:endParaRPr lang="en-AU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827760" y="3801312"/>
            <a:ext cx="608467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Buyer</a:t>
            </a:r>
            <a:endParaRPr lang="en-AU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581262" y="4514920"/>
            <a:ext cx="1424866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Paper certificates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901176" y="4168552"/>
            <a:ext cx="1441528" cy="229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Paper documents</a:t>
            </a:r>
          </a:p>
        </p:txBody>
      </p:sp>
      <p:sp>
        <p:nvSpPr>
          <p:cNvPr id="185" name="Left-Right Arrow 184"/>
          <p:cNvSpPr/>
          <p:nvPr/>
        </p:nvSpPr>
        <p:spPr>
          <a:xfrm>
            <a:off x="1197967" y="5193046"/>
            <a:ext cx="1569308" cy="346328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32948" y="4950286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Mostly Paper Processes</a:t>
            </a:r>
          </a:p>
        </p:txBody>
      </p:sp>
      <p:sp>
        <p:nvSpPr>
          <p:cNvPr id="187" name="Left-Right Arrow 186"/>
          <p:cNvSpPr/>
          <p:nvPr/>
        </p:nvSpPr>
        <p:spPr>
          <a:xfrm>
            <a:off x="5870893" y="5193045"/>
            <a:ext cx="1631090" cy="374766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812759" y="497336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Mostly Digital Processes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163" y="5193046"/>
            <a:ext cx="442201" cy="3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hevron 49"/>
          <p:cNvSpPr/>
          <p:nvPr/>
        </p:nvSpPr>
        <p:spPr>
          <a:xfrm>
            <a:off x="5301428" y="2001139"/>
            <a:ext cx="3476821" cy="3188277"/>
          </a:xfrm>
          <a:prstGeom prst="chevron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1" name="Chevron 50"/>
          <p:cNvSpPr/>
          <p:nvPr/>
        </p:nvSpPr>
        <p:spPr>
          <a:xfrm>
            <a:off x="3517929" y="1993323"/>
            <a:ext cx="2013951" cy="3188277"/>
          </a:xfrm>
          <a:prstGeom prst="chevron">
            <a:avLst>
              <a:gd name="adj" fmla="val 1564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2" name="Chevron 51"/>
          <p:cNvSpPr/>
          <p:nvPr/>
        </p:nvSpPr>
        <p:spPr>
          <a:xfrm>
            <a:off x="251520" y="2001139"/>
            <a:ext cx="3476821" cy="3188277"/>
          </a:xfrm>
          <a:prstGeom prst="chevron">
            <a:avLst>
              <a:gd name="adj" fmla="val 96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3" name="Right Arrow 52"/>
          <p:cNvSpPr/>
          <p:nvPr/>
        </p:nvSpPr>
        <p:spPr>
          <a:xfrm>
            <a:off x="3061336" y="3692919"/>
            <a:ext cx="1001965" cy="30384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49" y="3570688"/>
            <a:ext cx="575464" cy="41254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651" y="3598289"/>
            <a:ext cx="519180" cy="3950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389" y="3671457"/>
            <a:ext cx="1160695" cy="90530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620" y="3637589"/>
            <a:ext cx="519180" cy="39503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0132" y="3659500"/>
            <a:ext cx="679930" cy="39657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850" y="3005501"/>
            <a:ext cx="1740817" cy="646057"/>
          </a:xfrm>
          <a:prstGeom prst="rect">
            <a:avLst/>
          </a:prstGeom>
        </p:spPr>
      </p:pic>
      <p:sp>
        <p:nvSpPr>
          <p:cNvPr id="62" name="Right Arrow 61"/>
          <p:cNvSpPr/>
          <p:nvPr/>
        </p:nvSpPr>
        <p:spPr>
          <a:xfrm>
            <a:off x="5115366" y="3692919"/>
            <a:ext cx="1001965" cy="30384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28584" y="2008953"/>
            <a:ext cx="867071" cy="27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Import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73444" y="1988840"/>
            <a:ext cx="661348" cy="27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Ship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1775" y="2001139"/>
            <a:ext cx="877189" cy="27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Export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07165" y="3587461"/>
            <a:ext cx="767582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Carriers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0316" y="3999387"/>
            <a:ext cx="615819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Agent</a:t>
            </a:r>
            <a:endParaRPr lang="en-A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456794" y="4036286"/>
            <a:ext cx="615819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Buyer</a:t>
            </a:r>
            <a:endParaRPr lang="en-AU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719079" y="2299178"/>
            <a:ext cx="2483859" cy="873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310" y="2526934"/>
            <a:ext cx="642856" cy="47816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2609" y="2551511"/>
            <a:ext cx="642856" cy="47816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48" y="2592687"/>
            <a:ext cx="568125" cy="42426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43563" y="226912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National Single  </a:t>
            </a:r>
            <a:r>
              <a:rPr lang="en-AU" sz="1200" dirty="0"/>
              <a:t>Window</a:t>
            </a:r>
          </a:p>
        </p:txBody>
      </p:sp>
      <p:sp>
        <p:nvSpPr>
          <p:cNvPr id="76" name="Left-Right Arrow 75"/>
          <p:cNvSpPr/>
          <p:nvPr/>
        </p:nvSpPr>
        <p:spPr>
          <a:xfrm>
            <a:off x="3270778" y="2751405"/>
            <a:ext cx="2447333" cy="311663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749707" y="2300762"/>
            <a:ext cx="2483859" cy="873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653" y="2491447"/>
            <a:ext cx="642856" cy="47816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3238" y="2540795"/>
            <a:ext cx="642856" cy="47816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1378" y="2594271"/>
            <a:ext cx="568125" cy="424265"/>
          </a:xfrm>
          <a:prstGeom prst="rect">
            <a:avLst/>
          </a:prstGeom>
        </p:spPr>
      </p:pic>
      <p:sp>
        <p:nvSpPr>
          <p:cNvPr id="84" name="Left-Right Arrow 83"/>
          <p:cNvSpPr/>
          <p:nvPr/>
        </p:nvSpPr>
        <p:spPr>
          <a:xfrm rot="16200000">
            <a:off x="7556376" y="3302960"/>
            <a:ext cx="396580" cy="277905"/>
          </a:xfrm>
          <a:prstGeom prst="leftRightArrow">
            <a:avLst>
              <a:gd name="adj1" fmla="val 4620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450306" y="2334831"/>
            <a:ext cx="2114148" cy="351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87" name="TextBox 86"/>
          <p:cNvSpPr txBox="1"/>
          <p:nvPr/>
        </p:nvSpPr>
        <p:spPr>
          <a:xfrm>
            <a:off x="3675944" y="2356117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Inter-customs ledger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959466" y="3050694"/>
            <a:ext cx="627486" cy="1824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API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2270892" y="3065044"/>
            <a:ext cx="627486" cy="1824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API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086903" y="3052744"/>
            <a:ext cx="627486" cy="1824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API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398329" y="3067093"/>
            <a:ext cx="627486" cy="18243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64525" y="2285601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National Single  </a:t>
            </a:r>
            <a:r>
              <a:rPr lang="en-AU" sz="1200" dirty="0"/>
              <a:t>Window</a:t>
            </a:r>
          </a:p>
        </p:txBody>
      </p:sp>
      <p:sp>
        <p:nvSpPr>
          <p:cNvPr id="104" name="Left-Right Arrow 103"/>
          <p:cNvSpPr/>
          <p:nvPr/>
        </p:nvSpPr>
        <p:spPr>
          <a:xfrm>
            <a:off x="1648748" y="3723771"/>
            <a:ext cx="631052" cy="221140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05" name="Left-Right Arrow 104"/>
          <p:cNvSpPr/>
          <p:nvPr/>
        </p:nvSpPr>
        <p:spPr>
          <a:xfrm>
            <a:off x="6813946" y="3757337"/>
            <a:ext cx="631052" cy="221140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12" name="U-Turn Arrow 111">
            <a:extLst>
              <a:ext uri="{FF2B5EF4-FFF2-40B4-BE49-F238E27FC236}">
                <a16:creationId xmlns:a16="http://schemas.microsoft.com/office/drawing/2014/main" id="{24502A2B-A438-CA45-B59C-7F41DA5B7C76}"/>
              </a:ext>
            </a:extLst>
          </p:cNvPr>
          <p:cNvSpPr/>
          <p:nvPr/>
        </p:nvSpPr>
        <p:spPr>
          <a:xfrm flipV="1">
            <a:off x="1119973" y="4251572"/>
            <a:ext cx="6789823" cy="796199"/>
          </a:xfrm>
          <a:prstGeom prst="uturnArrow">
            <a:avLst>
              <a:gd name="adj1" fmla="val 17933"/>
              <a:gd name="adj2" fmla="val 21278"/>
              <a:gd name="adj3" fmla="val 22351"/>
              <a:gd name="adj4" fmla="val 43750"/>
              <a:gd name="adj5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1384" y="3975942"/>
            <a:ext cx="480919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3PL</a:t>
            </a:r>
            <a:endParaRPr lang="en-AU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26007" y="3982669"/>
            <a:ext cx="605702" cy="227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/>
              <a:t>Seller</a:t>
            </a:r>
            <a:endParaRPr lang="en-AU" sz="1200" dirty="0"/>
          </a:p>
        </p:txBody>
      </p:sp>
      <p:sp>
        <p:nvSpPr>
          <p:cNvPr id="119" name="Left-Right Arrow 118">
            <a:extLst>
              <a:ext uri="{FF2B5EF4-FFF2-40B4-BE49-F238E27FC236}">
                <a16:creationId xmlns:a16="http://schemas.microsoft.com/office/drawing/2014/main" id="{88D9B1E3-E89C-9246-8971-687CCD6E3889}"/>
              </a:ext>
            </a:extLst>
          </p:cNvPr>
          <p:cNvSpPr/>
          <p:nvPr/>
        </p:nvSpPr>
        <p:spPr>
          <a:xfrm rot="16200000">
            <a:off x="6101542" y="3333513"/>
            <a:ext cx="396580" cy="277905"/>
          </a:xfrm>
          <a:prstGeom prst="leftRightArrow">
            <a:avLst>
              <a:gd name="adj1" fmla="val 4620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20" name="Left-Right Arrow 119">
            <a:extLst>
              <a:ext uri="{FF2B5EF4-FFF2-40B4-BE49-F238E27FC236}">
                <a16:creationId xmlns:a16="http://schemas.microsoft.com/office/drawing/2014/main" id="{CAA20055-D620-0343-A275-848BAC66AF24}"/>
              </a:ext>
            </a:extLst>
          </p:cNvPr>
          <p:cNvSpPr/>
          <p:nvPr/>
        </p:nvSpPr>
        <p:spPr>
          <a:xfrm rot="16200000">
            <a:off x="2417408" y="3331456"/>
            <a:ext cx="396580" cy="277905"/>
          </a:xfrm>
          <a:prstGeom prst="leftRightArrow">
            <a:avLst>
              <a:gd name="adj1" fmla="val 4620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21" name="Left-Right Arrow 120">
            <a:extLst>
              <a:ext uri="{FF2B5EF4-FFF2-40B4-BE49-F238E27FC236}">
                <a16:creationId xmlns:a16="http://schemas.microsoft.com/office/drawing/2014/main" id="{3F910FC9-E128-2C48-AD78-EF0343B8D6C1}"/>
              </a:ext>
            </a:extLst>
          </p:cNvPr>
          <p:cNvSpPr/>
          <p:nvPr/>
        </p:nvSpPr>
        <p:spPr>
          <a:xfrm rot="16200000">
            <a:off x="1041337" y="3302960"/>
            <a:ext cx="396580" cy="277905"/>
          </a:xfrm>
          <a:prstGeom prst="leftRightArrow">
            <a:avLst>
              <a:gd name="adj1" fmla="val 4620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124" name="U-Turn Arrow 123">
            <a:extLst>
              <a:ext uri="{FF2B5EF4-FFF2-40B4-BE49-F238E27FC236}">
                <a16:creationId xmlns:a16="http://schemas.microsoft.com/office/drawing/2014/main" id="{10207CD3-8FF9-D04E-84B0-C1F4D698E7C7}"/>
              </a:ext>
            </a:extLst>
          </p:cNvPr>
          <p:cNvSpPr/>
          <p:nvPr/>
        </p:nvSpPr>
        <p:spPr>
          <a:xfrm flipV="1">
            <a:off x="2600457" y="4263558"/>
            <a:ext cx="3919045" cy="779100"/>
          </a:xfrm>
          <a:prstGeom prst="uturnArrow">
            <a:avLst>
              <a:gd name="adj1" fmla="val 17574"/>
              <a:gd name="adj2" fmla="val 21197"/>
              <a:gd name="adj3" fmla="val 22141"/>
              <a:gd name="adj4" fmla="val 43750"/>
              <a:gd name="adj5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07925" y="4561492"/>
            <a:ext cx="2145152" cy="284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5" name="TextBox 94"/>
          <p:cNvSpPr txBox="1"/>
          <p:nvPr/>
        </p:nvSpPr>
        <p:spPr>
          <a:xfrm>
            <a:off x="1075372" y="4561492"/>
            <a:ext cx="191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National Identity Platform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361926" y="4553612"/>
            <a:ext cx="2254422" cy="284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99" name="TextBox 98"/>
          <p:cNvSpPr txBox="1"/>
          <p:nvPr/>
        </p:nvSpPr>
        <p:spPr>
          <a:xfrm>
            <a:off x="3624077" y="4553557"/>
            <a:ext cx="1610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Trade Data Pipelines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530" y="4643033"/>
            <a:ext cx="538657" cy="336317"/>
          </a:xfrm>
          <a:prstGeom prst="rect">
            <a:avLst/>
          </a:prstGeom>
        </p:spPr>
      </p:pic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C402C520-52B3-9045-AB17-A2A6C9E6EC82}"/>
              </a:ext>
            </a:extLst>
          </p:cNvPr>
          <p:cNvSpPr/>
          <p:nvPr/>
        </p:nvSpPr>
        <p:spPr>
          <a:xfrm>
            <a:off x="5844362" y="4555429"/>
            <a:ext cx="2254421" cy="281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82F56DE-0B12-7A46-A3DE-A96375031C18}"/>
              </a:ext>
            </a:extLst>
          </p:cNvPr>
          <p:cNvSpPr txBox="1"/>
          <p:nvPr/>
        </p:nvSpPr>
        <p:spPr>
          <a:xfrm>
            <a:off x="5888987" y="4553344"/>
            <a:ext cx="198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National Identity Platform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25470AA-2551-3D43-BE48-FADEA32479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7001" y="4639018"/>
            <a:ext cx="538657" cy="3363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ECDE168-36D6-A24F-AC52-5944D0D4F6D5}"/>
              </a:ext>
            </a:extLst>
          </p:cNvPr>
          <p:cNvSpPr txBox="1"/>
          <p:nvPr/>
        </p:nvSpPr>
        <p:spPr>
          <a:xfrm>
            <a:off x="3855889" y="276286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Regulatory Docs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73FE0F-4059-E543-A790-BA15A81F57FB}"/>
              </a:ext>
            </a:extLst>
          </p:cNvPr>
          <p:cNvSpPr txBox="1"/>
          <p:nvPr/>
        </p:nvSpPr>
        <p:spPr>
          <a:xfrm>
            <a:off x="3415216" y="4819130"/>
            <a:ext cx="2441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Trade, Transport &amp; Finance Docs</a:t>
            </a:r>
          </a:p>
        </p:txBody>
      </p:sp>
    </p:spTree>
    <p:extLst>
      <p:ext uri="{BB962C8B-B14F-4D97-AF65-F5344CB8AC3E}">
        <p14:creationId xmlns:p14="http://schemas.microsoft.com/office/powerpoint/2010/main" val="19124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95536" y="692696"/>
            <a:ext cx="8424936" cy="492443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CoO</a:t>
            </a:r>
            <a:r>
              <a:rPr lang="en-US" dirty="0"/>
              <a:t> – One Country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8066" y="1548863"/>
            <a:ext cx="1273414" cy="1273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6924" y="1452512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Australian Government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5219" y="2982819"/>
            <a:ext cx="570613" cy="524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6838" y="2709917"/>
            <a:ext cx="570613" cy="524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587" y="3276987"/>
            <a:ext cx="570613" cy="5244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3460" y="1917402"/>
            <a:ext cx="251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Australian Exporters &amp; Importers</a:t>
            </a:r>
            <a:endParaRPr lang="en-AU" dirty="0"/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5026720" y="2185570"/>
            <a:ext cx="2013806" cy="797249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34225">
            <a:off x="5915247" y="2509283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Registers</a:t>
            </a:r>
          </a:p>
        </p:txBody>
      </p:sp>
      <p:cxnSp>
        <p:nvCxnSpPr>
          <p:cNvPr id="15" name="Curved Connector 14"/>
          <p:cNvCxnSpPr>
            <a:endCxn id="41" idx="2"/>
          </p:cNvCxnSpPr>
          <p:nvPr/>
        </p:nvCxnSpPr>
        <p:spPr>
          <a:xfrm rot="10800000" flipV="1">
            <a:off x="5773480" y="5214498"/>
            <a:ext cx="1199712" cy="392404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08" y="5445224"/>
            <a:ext cx="275541" cy="3600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8184" y="58052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CoO</a:t>
            </a:r>
            <a:endParaRPr lang="en-AU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6443" y="4472821"/>
            <a:ext cx="700646" cy="6708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1615" y="4869770"/>
            <a:ext cx="700646" cy="6708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48264" y="5663608"/>
            <a:ext cx="186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Australian Chambers of Commerce</a:t>
            </a:r>
            <a:endParaRPr lang="en-AU" dirty="0"/>
          </a:p>
        </p:txBody>
      </p:sp>
      <p:cxnSp>
        <p:nvCxnSpPr>
          <p:cNvPr id="22" name="Curved Connector 21"/>
          <p:cNvCxnSpPr>
            <a:endCxn id="9" idx="1"/>
          </p:cNvCxnSpPr>
          <p:nvPr/>
        </p:nvCxnSpPr>
        <p:spPr>
          <a:xfrm>
            <a:off x="5026720" y="2185570"/>
            <a:ext cx="1899723" cy="2622667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3005728">
            <a:off x="5940055" y="3895059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Accredits</a:t>
            </a: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7366593" y="4205177"/>
            <a:ext cx="680483" cy="10633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58224" y="40864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Support</a:t>
            </a:r>
            <a:endParaRPr lang="en-AU" dirty="0"/>
          </a:p>
        </p:txBody>
      </p:sp>
      <p:sp>
        <p:nvSpPr>
          <p:cNvPr id="28" name="Can 27"/>
          <p:cNvSpPr/>
          <p:nvPr/>
        </p:nvSpPr>
        <p:spPr>
          <a:xfrm>
            <a:off x="3023190" y="4869712"/>
            <a:ext cx="2604977" cy="1352675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7923" y="5369328"/>
            <a:ext cx="275541" cy="3600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180" y="5574891"/>
            <a:ext cx="275541" cy="3600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700" y="5737924"/>
            <a:ext cx="275541" cy="3600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9035" y="5340974"/>
            <a:ext cx="275541" cy="3600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292" y="5546537"/>
            <a:ext cx="275541" cy="3600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12" y="5709570"/>
            <a:ext cx="275541" cy="3600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59832" y="4869160"/>
            <a:ext cx="254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/>
              <a:t>Digital Asset Repository</a:t>
            </a:r>
            <a:endParaRPr lang="en-AU" b="1" dirty="0"/>
          </a:p>
        </p:txBody>
      </p:sp>
      <p:sp>
        <p:nvSpPr>
          <p:cNvPr id="36" name="Rectangle 35"/>
          <p:cNvSpPr/>
          <p:nvPr/>
        </p:nvSpPr>
        <p:spPr>
          <a:xfrm>
            <a:off x="3001924" y="3274828"/>
            <a:ext cx="2722204" cy="122274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/>
          <p:cNvSpPr txBox="1"/>
          <p:nvPr/>
        </p:nvSpPr>
        <p:spPr>
          <a:xfrm>
            <a:off x="3462668" y="390569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err="1"/>
              <a:t>CoO</a:t>
            </a:r>
            <a:r>
              <a:rPr lang="en-AU" b="1" dirty="0"/>
              <a:t> Application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33823" y="3304783"/>
            <a:ext cx="2618297" cy="340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3131840" y="3284984"/>
            <a:ext cx="2467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/>
              <a:t>User Interface (</a:t>
            </a:r>
            <a:r>
              <a:rPr lang="en-AU" sz="1600" b="1" dirty="0" err="1"/>
              <a:t>english</a:t>
            </a:r>
            <a:r>
              <a:rPr lang="en-AU" sz="1600" b="1" dirty="0"/>
              <a:t>)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5254256" y="5456274"/>
            <a:ext cx="737192" cy="3012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API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544" y="2132856"/>
            <a:ext cx="2476019" cy="3482518"/>
            <a:chOff x="467544" y="2132856"/>
            <a:chExt cx="2476019" cy="348251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9379" y="2563216"/>
              <a:ext cx="432048" cy="391413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1560" y="2132856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Other country?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8687" y="2671011"/>
              <a:ext cx="432048" cy="391413"/>
            </a:xfrm>
            <a:prstGeom prst="rect">
              <a:avLst/>
            </a:prstGeom>
          </p:spPr>
        </p:pic>
        <p:cxnSp>
          <p:nvCxnSpPr>
            <p:cNvPr id="47" name="Curved Connector 46"/>
            <p:cNvCxnSpPr>
              <a:stCxn id="46" idx="2"/>
            </p:cNvCxnSpPr>
            <p:nvPr/>
          </p:nvCxnSpPr>
          <p:spPr>
            <a:xfrm rot="16200000" flipH="1">
              <a:off x="1799616" y="2807518"/>
              <a:ext cx="889042" cy="1398853"/>
            </a:xfrm>
            <a:prstGeom prst="curvedConnector2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67544" y="3861048"/>
              <a:ext cx="21602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C00000"/>
                  </a:solidFill>
                </a:rPr>
                <a:t>Language?</a:t>
              </a:r>
            </a:p>
            <a:p>
              <a:r>
                <a:rPr lang="en-AU" dirty="0">
                  <a:solidFill>
                    <a:srgbClr val="C00000"/>
                  </a:solidFill>
                </a:rPr>
                <a:t>Access Control?</a:t>
              </a:r>
            </a:p>
            <a:p>
              <a:r>
                <a:rPr lang="en-AU" dirty="0">
                  <a:solidFill>
                    <a:srgbClr val="C00000"/>
                  </a:solidFill>
                </a:rPr>
                <a:t>Local Processes?</a:t>
              </a:r>
            </a:p>
            <a:p>
              <a:r>
                <a:rPr lang="en-AU" dirty="0">
                  <a:solidFill>
                    <a:srgbClr val="C00000"/>
                  </a:solidFill>
                </a:rPr>
                <a:t>Data Sovereignty?</a:t>
              </a:r>
            </a:p>
            <a:p>
              <a:r>
                <a:rPr lang="en-AU" dirty="0">
                  <a:solidFill>
                    <a:srgbClr val="C00000"/>
                  </a:solidFill>
                </a:rPr>
                <a:t>Cost sharing?</a:t>
              </a:r>
            </a:p>
            <a:p>
              <a:endParaRPr lang="en-AU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36" idx="2"/>
          </p:cNvCxnSpPr>
          <p:nvPr/>
        </p:nvCxnSpPr>
        <p:spPr>
          <a:xfrm flipH="1">
            <a:off x="4355976" y="4497572"/>
            <a:ext cx="7050" cy="37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8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95536" y="692696"/>
            <a:ext cx="8424936" cy="492443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CoO</a:t>
            </a:r>
            <a:r>
              <a:rPr lang="en-US" dirty="0"/>
              <a:t> – Two Countries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6502" y="3879650"/>
            <a:ext cx="561223" cy="56498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8653" y="5469422"/>
            <a:ext cx="274507" cy="299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2369" y="4830905"/>
            <a:ext cx="232703" cy="24408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6622" y="5613713"/>
            <a:ext cx="274507" cy="29994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1965" y="4726603"/>
            <a:ext cx="232703" cy="24408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625" y="5008540"/>
            <a:ext cx="232703" cy="244084"/>
          </a:xfrm>
          <a:prstGeom prst="rect">
            <a:avLst/>
          </a:prstGeom>
        </p:spPr>
      </p:pic>
      <p:sp>
        <p:nvSpPr>
          <p:cNvPr id="57" name="Can 56"/>
          <p:cNvSpPr/>
          <p:nvPr/>
        </p:nvSpPr>
        <p:spPr>
          <a:xfrm>
            <a:off x="6343246" y="5655451"/>
            <a:ext cx="820486" cy="810156"/>
          </a:xfrm>
          <a:prstGeom prst="can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8363" y="5956948"/>
            <a:ext cx="105883" cy="1661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250" y="6080066"/>
            <a:ext cx="105883" cy="16618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833" y="6177711"/>
            <a:ext cx="105883" cy="16618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233" y="5939966"/>
            <a:ext cx="105883" cy="16618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9120" y="6063084"/>
            <a:ext cx="105883" cy="16618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0704" y="6160729"/>
            <a:ext cx="105883" cy="16618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350416" y="5620670"/>
            <a:ext cx="92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Repository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336548" y="4626087"/>
            <a:ext cx="833882" cy="73233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7" name="Rectangle 66"/>
          <p:cNvSpPr/>
          <p:nvPr/>
        </p:nvSpPr>
        <p:spPr>
          <a:xfrm>
            <a:off x="6346596" y="4657927"/>
            <a:ext cx="807091" cy="2037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69" name="Elbow Connector 68"/>
          <p:cNvCxnSpPr>
            <a:stCxn id="63" idx="2"/>
          </p:cNvCxnSpPr>
          <p:nvPr/>
        </p:nvCxnSpPr>
        <p:spPr>
          <a:xfrm rot="16200000" flipH="1">
            <a:off x="6642047" y="5544008"/>
            <a:ext cx="222885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16200000">
            <a:off x="7001443" y="6029808"/>
            <a:ext cx="441525" cy="1298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/>
              <a:t>API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36703" y="3429726"/>
            <a:ext cx="1124617" cy="16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/>
              <a:t>Australian Government</a:t>
            </a:r>
            <a:endParaRPr lang="en-A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525186" y="4009296"/>
            <a:ext cx="1124617" cy="2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Australian regulated community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7398571" y="3875651"/>
            <a:ext cx="256464" cy="899728"/>
          </a:xfrm>
          <a:prstGeom prst="rightArrow">
            <a:avLst>
              <a:gd name="adj1" fmla="val 65385"/>
              <a:gd name="adj2" fmla="val 50000"/>
            </a:avLst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4" name="Right Arrow 73"/>
          <p:cNvSpPr/>
          <p:nvPr/>
        </p:nvSpPr>
        <p:spPr>
          <a:xfrm rot="10800000">
            <a:off x="7419295" y="4866653"/>
            <a:ext cx="220197" cy="112922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7059755" y="4166974"/>
            <a:ext cx="92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/>
              <a:t>Governs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7200854" y="5345424"/>
            <a:ext cx="708415" cy="164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Uses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744" y="3914144"/>
            <a:ext cx="539849" cy="537320"/>
          </a:xfrm>
          <a:prstGeom prst="rect">
            <a:avLst/>
          </a:prstGeom>
        </p:spPr>
      </p:pic>
      <p:sp>
        <p:nvSpPr>
          <p:cNvPr id="79" name="Can 78"/>
          <p:cNvSpPr/>
          <p:nvPr/>
        </p:nvSpPr>
        <p:spPr>
          <a:xfrm>
            <a:off x="2252944" y="5665383"/>
            <a:ext cx="950904" cy="770487"/>
          </a:xfrm>
          <a:prstGeom prst="ca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6780" y="5952118"/>
            <a:ext cx="101851" cy="15804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8053" y="6069207"/>
            <a:ext cx="101851" cy="15804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767" y="6162071"/>
            <a:ext cx="101851" cy="15804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001" y="5935967"/>
            <a:ext cx="101851" cy="15804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274" y="6053056"/>
            <a:ext cx="101851" cy="15804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989" y="6145920"/>
            <a:ext cx="101851" cy="15804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189537" y="5631757"/>
            <a:ext cx="940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Repository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246500" y="4621007"/>
            <a:ext cx="957348" cy="69647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89" name="Rectangle 88"/>
          <p:cNvSpPr/>
          <p:nvPr/>
        </p:nvSpPr>
        <p:spPr>
          <a:xfrm>
            <a:off x="2259540" y="4644539"/>
            <a:ext cx="922302" cy="273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91" name="Elbow Connector 90"/>
          <p:cNvCxnSpPr>
            <a:endCxn id="100" idx="1"/>
          </p:cNvCxnSpPr>
          <p:nvPr/>
        </p:nvCxnSpPr>
        <p:spPr>
          <a:xfrm rot="16200000" flipH="1">
            <a:off x="2479793" y="5485255"/>
            <a:ext cx="211972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50459" y="3486251"/>
            <a:ext cx="108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China Government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260" y="5560005"/>
            <a:ext cx="264053" cy="279158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453" y="4952753"/>
            <a:ext cx="223840" cy="22717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2404" y="5697231"/>
            <a:ext cx="264053" cy="27915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6401" y="4853558"/>
            <a:ext cx="223840" cy="22717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503" y="5121690"/>
            <a:ext cx="223840" cy="227173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 rot="16200000">
            <a:off x="2026253" y="6020535"/>
            <a:ext cx="460850" cy="1661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API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79623" y="3990408"/>
            <a:ext cx="122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China regulated community</a:t>
            </a:r>
          </a:p>
        </p:txBody>
      </p:sp>
      <p:sp>
        <p:nvSpPr>
          <p:cNvPr id="100" name="Right Arrow 99"/>
          <p:cNvSpPr/>
          <p:nvPr/>
        </p:nvSpPr>
        <p:spPr>
          <a:xfrm flipH="1">
            <a:off x="1878492" y="3850816"/>
            <a:ext cx="214302" cy="855672"/>
          </a:xfrm>
          <a:prstGeom prst="rightArrow">
            <a:avLst>
              <a:gd name="adj1" fmla="val 65385"/>
              <a:gd name="adj2" fmla="val 56061"/>
            </a:avLst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01" name="Right Arrow 100"/>
          <p:cNvSpPr/>
          <p:nvPr/>
        </p:nvSpPr>
        <p:spPr>
          <a:xfrm rot="10800000" flipH="1">
            <a:off x="1908395" y="4778413"/>
            <a:ext cx="226760" cy="1073932"/>
          </a:xfrm>
          <a:prstGeom prst="rightArrow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1650270" y="4172328"/>
            <a:ext cx="776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Governs</a:t>
            </a: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1704356" y="5228777"/>
            <a:ext cx="673728" cy="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Uses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370098" y="5412260"/>
            <a:ext cx="4624252" cy="1917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105" name="Oval 104"/>
          <p:cNvSpPr/>
          <p:nvPr/>
        </p:nvSpPr>
        <p:spPr>
          <a:xfrm>
            <a:off x="6635846" y="5441814"/>
            <a:ext cx="188564" cy="128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/>
          <p:cNvSpPr/>
          <p:nvPr/>
        </p:nvSpPr>
        <p:spPr>
          <a:xfrm>
            <a:off x="2609703" y="5434814"/>
            <a:ext cx="174170" cy="1417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 rot="16200000">
            <a:off x="6077735" y="6019345"/>
            <a:ext cx="465298" cy="137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/>
              <a:t>API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99254" y="5373856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Inter-customs Blockchain Ledger</a:t>
            </a:r>
            <a:endParaRPr lang="en-AU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65233" y="1225630"/>
            <a:ext cx="88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>
                <a:solidFill>
                  <a:schemeClr val="accent2">
                    <a:lumMod val="75000"/>
                  </a:schemeClr>
                </a:solidFill>
              </a:rPr>
              <a:t>The importing regulator trust the exporting regulator to identify the </a:t>
            </a:r>
            <a:r>
              <a:rPr lang="en-AU" b="1" i="1" dirty="0" err="1">
                <a:solidFill>
                  <a:schemeClr val="accent2">
                    <a:lumMod val="75000"/>
                  </a:schemeClr>
                </a:solidFill>
              </a:rPr>
              <a:t>CoO</a:t>
            </a:r>
            <a:r>
              <a:rPr lang="en-AU" b="1" i="1" dirty="0">
                <a:solidFill>
                  <a:schemeClr val="accent2">
                    <a:lumMod val="75000"/>
                  </a:schemeClr>
                </a:solidFill>
              </a:rPr>
              <a:t> issuer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9460" y="1682831"/>
            <a:ext cx="7873363" cy="3741785"/>
            <a:chOff x="619460" y="1682831"/>
            <a:chExt cx="7873363" cy="3741785"/>
          </a:xfrm>
        </p:grpSpPr>
        <p:sp>
          <p:nvSpPr>
            <p:cNvPr id="111" name="Rectangle 110"/>
            <p:cNvSpPr/>
            <p:nvPr/>
          </p:nvSpPr>
          <p:spPr>
            <a:xfrm>
              <a:off x="1935905" y="2004543"/>
              <a:ext cx="6556918" cy="800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lvl="1">
                <a:spcBef>
                  <a:spcPts val="600"/>
                </a:spcBef>
              </a:pPr>
              <a:r>
                <a:rPr lang="en-AU" sz="120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Transaction </a:t>
              </a: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hash = “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kfESTOv24o31skyXUrhGXTD+j1kZ6FAvLlqCOu1Yhh4=”</a:t>
              </a:r>
            </a:p>
            <a:p>
              <a:pPr marL="0" lvl="1">
                <a:spcBef>
                  <a:spcPts val="600"/>
                </a:spcBef>
              </a:pP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Exporting Jurisdiction = “AU”</a:t>
              </a:r>
              <a:endPara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endParaRPr>
            </a:p>
            <a:p>
              <a:pPr marL="0" lvl="1">
                <a:spcBef>
                  <a:spcPts val="600"/>
                </a:spcBef>
              </a:pP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Importing Jurisdiction = “CN”</a:t>
              </a:r>
              <a:endPara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9460" y="2160625"/>
              <a:ext cx="1283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On Chain Data</a:t>
              </a:r>
            </a:p>
          </p:txBody>
        </p:sp>
        <p:cxnSp>
          <p:nvCxnSpPr>
            <p:cNvPr id="113" name="Straight Connector 112"/>
            <p:cNvCxnSpPr>
              <a:stCxn id="111" idx="2"/>
            </p:cNvCxnSpPr>
            <p:nvPr/>
          </p:nvCxnSpPr>
          <p:spPr>
            <a:xfrm>
              <a:off x="5214364" y="2804762"/>
              <a:ext cx="210252" cy="261985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85443" y="2322964"/>
              <a:ext cx="1412816" cy="433818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3502703" y="1682831"/>
              <a:ext cx="2477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/>
                <a:t>Only two things to agree!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rot="5053095">
              <a:off x="4670853" y="4158048"/>
              <a:ext cx="1618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400" dirty="0"/>
                <a:t>New Transaction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9557" y="2906449"/>
            <a:ext cx="8044248" cy="3058225"/>
            <a:chOff x="469557" y="2906449"/>
            <a:chExt cx="8044248" cy="3058225"/>
          </a:xfrm>
        </p:grpSpPr>
        <p:cxnSp>
          <p:nvCxnSpPr>
            <p:cNvPr id="108" name="Curved Connector 107"/>
            <p:cNvCxnSpPr>
              <a:stCxn id="87" idx="3"/>
            </p:cNvCxnSpPr>
            <p:nvPr/>
          </p:nvCxnSpPr>
          <p:spPr>
            <a:xfrm>
              <a:off x="3203848" y="4969246"/>
              <a:ext cx="3037637" cy="995428"/>
            </a:xfrm>
            <a:prstGeom prst="curvedConnector3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469557" y="2906449"/>
              <a:ext cx="1547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Repository API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948262" y="2953804"/>
              <a:ext cx="656554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0" lvl="1">
                <a:spcBef>
                  <a:spcPts val="600"/>
                </a:spcBef>
              </a:pP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GET </a:t>
              </a:r>
              <a:r>
                <a:rPr lang="en-AU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repository.gov.au</a:t>
              </a: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/</a:t>
              </a:r>
              <a:r>
                <a:rPr lang="en-AU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digitalassets</a:t>
              </a:r>
              <a:r>
                <a:rPr lang="en-AU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/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Times New Roman" charset="0"/>
                </a:rPr>
                <a:t>kfESTOv24o31skyXUrhGXTD+j1kZ6FAvLlqCOu1Yhh4=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H="1">
              <a:off x="4226011" y="3200400"/>
              <a:ext cx="580767" cy="191529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 rot="17145153">
              <a:off x="3860897" y="3984425"/>
              <a:ext cx="1039605" cy="306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GET </a:t>
              </a:r>
              <a:r>
                <a:rPr lang="en-AU" sz="1400" dirty="0" err="1"/>
                <a:t>CoO</a:t>
              </a:r>
              <a:endParaRPr lang="en-AU" sz="1400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2391893" y="45824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證書</a:t>
            </a:r>
            <a:endParaRPr lang="en-AU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01947" y="4609070"/>
            <a:ext cx="89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err="1"/>
              <a:t>CoO</a:t>
            </a:r>
            <a:r>
              <a:rPr lang="en-AU" sz="1200" b="1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17356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95536" y="692696"/>
            <a:ext cx="8424936" cy="492443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CoO</a:t>
            </a:r>
            <a:r>
              <a:rPr lang="en-US" dirty="0"/>
              <a:t> – Multiple Countries</a:t>
            </a:r>
          </a:p>
        </p:txBody>
      </p:sp>
      <p:sp>
        <p:nvSpPr>
          <p:cNvPr id="114" name="Can 113"/>
          <p:cNvSpPr/>
          <p:nvPr/>
        </p:nvSpPr>
        <p:spPr>
          <a:xfrm>
            <a:off x="2016130" y="5674402"/>
            <a:ext cx="581114" cy="718415"/>
          </a:xfrm>
          <a:prstGeom prst="ca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497" y="5941758"/>
            <a:ext cx="74992" cy="14736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701" y="6050934"/>
            <a:ext cx="74992" cy="14736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648" y="6137522"/>
            <a:ext cx="74992" cy="14736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131" y="5926699"/>
            <a:ext cx="74992" cy="147365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7335" y="6035875"/>
            <a:ext cx="74992" cy="14736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9282" y="6122463"/>
            <a:ext cx="74992" cy="147365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 rot="16200000">
            <a:off x="2407886" y="6017953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22" name="Rectangle 121"/>
          <p:cNvSpPr/>
          <p:nvPr/>
        </p:nvSpPr>
        <p:spPr>
          <a:xfrm rot="16200000">
            <a:off x="1786551" y="6009388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24" name="Can 123"/>
          <p:cNvSpPr/>
          <p:nvPr/>
        </p:nvSpPr>
        <p:spPr>
          <a:xfrm>
            <a:off x="5774087" y="4369710"/>
            <a:ext cx="581114" cy="718415"/>
          </a:xfrm>
          <a:prstGeom prst="can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54" y="4637066"/>
            <a:ext cx="74992" cy="14736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8658" y="4746242"/>
            <a:ext cx="74992" cy="147365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0605" y="4832830"/>
            <a:ext cx="74992" cy="14736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8088" y="4622007"/>
            <a:ext cx="74992" cy="1473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5292" y="4731183"/>
            <a:ext cx="74992" cy="147365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7239" y="4817771"/>
            <a:ext cx="74992" cy="147365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4" idx="2"/>
            <a:endCxn id="194" idx="1"/>
          </p:cNvCxnSpPr>
          <p:nvPr/>
        </p:nvCxnSpPr>
        <p:spPr>
          <a:xfrm rot="5400000">
            <a:off x="5962043" y="4267109"/>
            <a:ext cx="205202" cy="127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 rot="16200000">
            <a:off x="6165843" y="4713261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33" name="Rectangle 132"/>
          <p:cNvSpPr/>
          <p:nvPr/>
        </p:nvSpPr>
        <p:spPr>
          <a:xfrm rot="16200000">
            <a:off x="5544508" y="4704696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35" name="Can 134"/>
          <p:cNvSpPr/>
          <p:nvPr/>
        </p:nvSpPr>
        <p:spPr>
          <a:xfrm>
            <a:off x="4387619" y="5692991"/>
            <a:ext cx="581114" cy="718415"/>
          </a:xfrm>
          <a:prstGeom prst="can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4986" y="5960347"/>
            <a:ext cx="74992" cy="14736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2190" y="6069523"/>
            <a:ext cx="74992" cy="14736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4137" y="6156111"/>
            <a:ext cx="74992" cy="14736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620" y="5945288"/>
            <a:ext cx="74992" cy="14736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824" y="6054464"/>
            <a:ext cx="74992" cy="14736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771" y="6141052"/>
            <a:ext cx="74992" cy="147365"/>
          </a:xfrm>
          <a:prstGeom prst="rect">
            <a:avLst/>
          </a:prstGeom>
        </p:spPr>
      </p:pic>
      <p:cxnSp>
        <p:nvCxnSpPr>
          <p:cNvPr id="142" name="Elbow Connector 141"/>
          <p:cNvCxnSpPr>
            <a:stCxn id="180" idx="2"/>
          </p:cNvCxnSpPr>
          <p:nvPr/>
        </p:nvCxnSpPr>
        <p:spPr>
          <a:xfrm rot="5400000">
            <a:off x="4543064" y="5610782"/>
            <a:ext cx="250549" cy="196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4779375" y="6036542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44" name="Rectangle 143"/>
          <p:cNvSpPr/>
          <p:nvPr/>
        </p:nvSpPr>
        <p:spPr>
          <a:xfrm rot="16200000">
            <a:off x="4158040" y="6027977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46" name="Can 145"/>
          <p:cNvSpPr/>
          <p:nvPr/>
        </p:nvSpPr>
        <p:spPr>
          <a:xfrm>
            <a:off x="3179574" y="5254374"/>
            <a:ext cx="581114" cy="718415"/>
          </a:xfrm>
          <a:prstGeom prst="can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6941" y="5521730"/>
            <a:ext cx="74992" cy="14736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4145" y="5630906"/>
            <a:ext cx="74992" cy="147365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6092" y="5717494"/>
            <a:ext cx="74992" cy="147365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3575" y="5506671"/>
            <a:ext cx="74992" cy="147365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0779" y="5615847"/>
            <a:ext cx="74992" cy="147365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726" y="5702435"/>
            <a:ext cx="74992" cy="147365"/>
          </a:xfrm>
          <a:prstGeom prst="rect">
            <a:avLst/>
          </a:prstGeom>
        </p:spPr>
      </p:pic>
      <p:cxnSp>
        <p:nvCxnSpPr>
          <p:cNvPr id="153" name="Elbow Connector 152"/>
          <p:cNvCxnSpPr/>
          <p:nvPr/>
        </p:nvCxnSpPr>
        <p:spPr>
          <a:xfrm rot="5400000">
            <a:off x="3371309" y="5155551"/>
            <a:ext cx="197645" cy="127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 rot="16200000">
            <a:off x="3571330" y="5597925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55" name="Rectangle 154"/>
          <p:cNvSpPr/>
          <p:nvPr/>
        </p:nvSpPr>
        <p:spPr>
          <a:xfrm rot="16200000">
            <a:off x="2949995" y="5589360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57" name="Can 156"/>
          <p:cNvSpPr/>
          <p:nvPr/>
        </p:nvSpPr>
        <p:spPr>
          <a:xfrm>
            <a:off x="7283221" y="4607604"/>
            <a:ext cx="581114" cy="718415"/>
          </a:xfrm>
          <a:prstGeom prst="can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0588" y="4874960"/>
            <a:ext cx="74992" cy="147365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7792" y="4984136"/>
            <a:ext cx="74992" cy="147365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739" y="5070724"/>
            <a:ext cx="74992" cy="147365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7222" y="4859901"/>
            <a:ext cx="74992" cy="147365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4426" y="4969077"/>
            <a:ext cx="74992" cy="147365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6373" y="5055665"/>
            <a:ext cx="74992" cy="147365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7236864" y="4571047"/>
            <a:ext cx="701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Repository</a:t>
            </a:r>
          </a:p>
        </p:txBody>
      </p:sp>
      <p:sp>
        <p:nvSpPr>
          <p:cNvPr id="165" name="Rectangle 164"/>
          <p:cNvSpPr/>
          <p:nvPr/>
        </p:nvSpPr>
        <p:spPr>
          <a:xfrm rot="16200000">
            <a:off x="7674977" y="4951155"/>
            <a:ext cx="391527" cy="91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/>
              <a:t>API</a:t>
            </a:r>
          </a:p>
        </p:txBody>
      </p:sp>
      <p:sp>
        <p:nvSpPr>
          <p:cNvPr id="166" name="Rectangle 165"/>
          <p:cNvSpPr/>
          <p:nvPr/>
        </p:nvSpPr>
        <p:spPr>
          <a:xfrm rot="16200000">
            <a:off x="7053642" y="4942590"/>
            <a:ext cx="412608" cy="97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/>
              <a:t>API</a:t>
            </a:r>
          </a:p>
        </p:txBody>
      </p:sp>
      <p:sp>
        <p:nvSpPr>
          <p:cNvPr id="167" name="Oval 166"/>
          <p:cNvSpPr/>
          <p:nvPr/>
        </p:nvSpPr>
        <p:spPr>
          <a:xfrm rot="20591784">
            <a:off x="1320789" y="4003590"/>
            <a:ext cx="7370675" cy="2120542"/>
          </a:xfrm>
          <a:prstGeom prst="ellipse">
            <a:avLst/>
          </a:prstGeom>
          <a:solidFill>
            <a:schemeClr val="accent6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682" y="3155363"/>
            <a:ext cx="397489" cy="501006"/>
          </a:xfrm>
          <a:prstGeom prst="rect">
            <a:avLst/>
          </a:prstGeom>
        </p:spPr>
      </p:pic>
      <p:sp>
        <p:nvSpPr>
          <p:cNvPr id="169" name="Rectangle 168"/>
          <p:cNvSpPr/>
          <p:nvPr/>
        </p:nvSpPr>
        <p:spPr>
          <a:xfrm>
            <a:off x="7278477" y="3760551"/>
            <a:ext cx="590601" cy="64940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0" name="TextBox 169"/>
          <p:cNvSpPr txBox="1"/>
          <p:nvPr/>
        </p:nvSpPr>
        <p:spPr>
          <a:xfrm>
            <a:off x="7298050" y="4095606"/>
            <a:ext cx="551622" cy="23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err="1"/>
              <a:t>CoO</a:t>
            </a:r>
            <a:r>
              <a:rPr lang="en-AU" sz="1000" b="1" dirty="0"/>
              <a:t> App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303841" y="3788785"/>
            <a:ext cx="553379" cy="1807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2" name="TextBox 171"/>
          <p:cNvSpPr txBox="1"/>
          <p:nvPr/>
        </p:nvSpPr>
        <p:spPr>
          <a:xfrm>
            <a:off x="7298126" y="3781256"/>
            <a:ext cx="576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b="1" dirty="0"/>
              <a:t>User I/F</a:t>
            </a:r>
          </a:p>
        </p:txBody>
      </p:sp>
      <p:cxnSp>
        <p:nvCxnSpPr>
          <p:cNvPr id="173" name="Elbow Connector 172"/>
          <p:cNvCxnSpPr>
            <a:stCxn id="126" idx="2"/>
          </p:cNvCxnSpPr>
          <p:nvPr/>
        </p:nvCxnSpPr>
        <p:spPr>
          <a:xfrm rot="16200000" flipH="1">
            <a:off x="7474955" y="4508781"/>
            <a:ext cx="197646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156326" y="2745237"/>
            <a:ext cx="89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/>
              <a:t>Australian Government</a:t>
            </a:r>
            <a:endParaRPr lang="en-AU" sz="1000" dirty="0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548" y="2906318"/>
            <a:ext cx="397489" cy="501006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5769343" y="3515100"/>
            <a:ext cx="590601" cy="64940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7" name="Rectangle 176"/>
          <p:cNvSpPr/>
          <p:nvPr/>
        </p:nvSpPr>
        <p:spPr>
          <a:xfrm>
            <a:off x="5790449" y="3528220"/>
            <a:ext cx="550080" cy="2344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78" name="TextBox 177"/>
          <p:cNvSpPr txBox="1"/>
          <p:nvPr/>
        </p:nvSpPr>
        <p:spPr>
          <a:xfrm>
            <a:off x="5635486" y="2507344"/>
            <a:ext cx="893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/>
              <a:t>China </a:t>
            </a:r>
            <a:r>
              <a:rPr lang="en-AU" sz="1000" dirty="0"/>
              <a:t>Government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231" y="4240750"/>
            <a:ext cx="397489" cy="501006"/>
          </a:xfrm>
          <a:prstGeom prst="rect">
            <a:avLst/>
          </a:prstGeom>
        </p:spPr>
      </p:pic>
      <p:sp>
        <p:nvSpPr>
          <p:cNvPr id="180" name="Rectangle 179"/>
          <p:cNvSpPr/>
          <p:nvPr/>
        </p:nvSpPr>
        <p:spPr>
          <a:xfrm>
            <a:off x="4382875" y="4845938"/>
            <a:ext cx="590601" cy="6494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81" name="Rectangle 180"/>
          <p:cNvSpPr/>
          <p:nvPr/>
        </p:nvSpPr>
        <p:spPr>
          <a:xfrm>
            <a:off x="4403267" y="4874172"/>
            <a:ext cx="569502" cy="180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82" name="TextBox 181"/>
          <p:cNvSpPr txBox="1"/>
          <p:nvPr/>
        </p:nvSpPr>
        <p:spPr>
          <a:xfrm>
            <a:off x="4277590" y="3847491"/>
            <a:ext cx="87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Japanese Government</a:t>
            </a:r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1035" y="3802133"/>
            <a:ext cx="397489" cy="501006"/>
          </a:xfrm>
          <a:prstGeom prst="rect">
            <a:avLst/>
          </a:prstGeom>
        </p:spPr>
      </p:pic>
      <p:sp>
        <p:nvSpPr>
          <p:cNvPr id="184" name="Rectangle 183"/>
          <p:cNvSpPr/>
          <p:nvPr/>
        </p:nvSpPr>
        <p:spPr>
          <a:xfrm>
            <a:off x="3174830" y="4407321"/>
            <a:ext cx="590601" cy="64940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85" name="Rectangle 184"/>
          <p:cNvSpPr/>
          <p:nvPr/>
        </p:nvSpPr>
        <p:spPr>
          <a:xfrm>
            <a:off x="3190575" y="4435555"/>
            <a:ext cx="562998" cy="180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86" name="TextBox 185"/>
          <p:cNvSpPr txBox="1"/>
          <p:nvPr/>
        </p:nvSpPr>
        <p:spPr>
          <a:xfrm>
            <a:off x="3052678" y="3364268"/>
            <a:ext cx="87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Korean Government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297286" y="5288965"/>
            <a:ext cx="1639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Inter-customs Ledger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096721" y="438037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증명서</a:t>
            </a:r>
            <a:endParaRPr lang="en-AU" sz="1400" b="1" dirty="0"/>
          </a:p>
        </p:txBody>
      </p:sp>
      <p:sp>
        <p:nvSpPr>
          <p:cNvPr id="189" name="Rectangle 188"/>
          <p:cNvSpPr/>
          <p:nvPr/>
        </p:nvSpPr>
        <p:spPr>
          <a:xfrm>
            <a:off x="5790001" y="347030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證書</a:t>
            </a:r>
            <a:endParaRPr lang="en-AU" sz="1600" b="1" dirty="0"/>
          </a:p>
        </p:txBody>
      </p:sp>
      <p:sp>
        <p:nvSpPr>
          <p:cNvPr id="190" name="Rectangle 189"/>
          <p:cNvSpPr/>
          <p:nvPr/>
        </p:nvSpPr>
        <p:spPr>
          <a:xfrm>
            <a:off x="4348143" y="480191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/>
              <a:t>証明書</a:t>
            </a:r>
            <a:endParaRPr lang="en-AU" sz="1400" b="1" dirty="0"/>
          </a:p>
        </p:txBody>
      </p:sp>
      <p:cxnSp>
        <p:nvCxnSpPr>
          <p:cNvPr id="191" name="Elbow Connector 190"/>
          <p:cNvCxnSpPr/>
          <p:nvPr/>
        </p:nvCxnSpPr>
        <p:spPr>
          <a:xfrm rot="5400000">
            <a:off x="2207865" y="5575579"/>
            <a:ext cx="197645" cy="127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91" y="4222161"/>
            <a:ext cx="397489" cy="501006"/>
          </a:xfrm>
          <a:prstGeom prst="rect">
            <a:avLst/>
          </a:prstGeom>
        </p:spPr>
      </p:pic>
      <p:sp>
        <p:nvSpPr>
          <p:cNvPr id="194" name="Rectangle 193"/>
          <p:cNvSpPr/>
          <p:nvPr/>
        </p:nvSpPr>
        <p:spPr>
          <a:xfrm>
            <a:off x="2011386" y="4827349"/>
            <a:ext cx="590601" cy="649408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95" name="Rectangle 194"/>
          <p:cNvSpPr/>
          <p:nvPr/>
        </p:nvSpPr>
        <p:spPr>
          <a:xfrm>
            <a:off x="2027131" y="4855583"/>
            <a:ext cx="562998" cy="1807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/>
          </a:p>
        </p:txBody>
      </p:sp>
      <p:sp>
        <p:nvSpPr>
          <p:cNvPr id="196" name="TextBox 195"/>
          <p:cNvSpPr txBox="1"/>
          <p:nvPr/>
        </p:nvSpPr>
        <p:spPr>
          <a:xfrm>
            <a:off x="1911536" y="3906960"/>
            <a:ext cx="875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/>
              <a:t>EU</a:t>
            </a:r>
            <a:endParaRPr lang="en-AU" sz="1000" dirty="0"/>
          </a:p>
        </p:txBody>
      </p:sp>
      <p:sp>
        <p:nvSpPr>
          <p:cNvPr id="197" name="Rectangle 196"/>
          <p:cNvSpPr/>
          <p:nvPr/>
        </p:nvSpPr>
        <p:spPr>
          <a:xfrm>
            <a:off x="1956390" y="4783202"/>
            <a:ext cx="7232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/>
              <a:t>Certificat</a:t>
            </a:r>
            <a:endParaRPr lang="en-AU" sz="1100" b="1" dirty="0"/>
          </a:p>
        </p:txBody>
      </p:sp>
      <p:sp>
        <p:nvSpPr>
          <p:cNvPr id="214" name="Rectangle 213"/>
          <p:cNvSpPr/>
          <p:nvPr/>
        </p:nvSpPr>
        <p:spPr>
          <a:xfrm>
            <a:off x="6816356" y="5730723"/>
            <a:ext cx="1746877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AU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hash = “</a:t>
            </a:r>
            <a:r>
              <a:rPr lang="en-US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kfESTOv2</a:t>
            </a:r>
            <a:r>
              <a:rPr lang="is-IS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…”</a:t>
            </a:r>
            <a:endParaRPr lang="en-US" sz="1100" b="1" dirty="0">
              <a:solidFill>
                <a:srgbClr val="000000"/>
              </a:solidFill>
              <a:latin typeface="Arial" charset="0"/>
              <a:ea typeface="Arial" charset="0"/>
              <a:cs typeface="Times New Roman" charset="0"/>
            </a:endParaRPr>
          </a:p>
          <a:p>
            <a:pPr marL="0" lvl="1"/>
            <a:r>
              <a:rPr lang="en-AU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Exporter = “AU”</a:t>
            </a:r>
            <a:endParaRPr lang="en-US" sz="1100" b="1" dirty="0">
              <a:solidFill>
                <a:srgbClr val="000000"/>
              </a:solidFill>
              <a:latin typeface="Arial" charset="0"/>
              <a:ea typeface="Arial" charset="0"/>
              <a:cs typeface="Times New Roman" charset="0"/>
            </a:endParaRPr>
          </a:p>
          <a:p>
            <a:pPr marL="0" lvl="1"/>
            <a:r>
              <a:rPr lang="en-AU" sz="1100" b="1" dirty="0">
                <a:solidFill>
                  <a:srgbClr val="000000"/>
                </a:solidFill>
                <a:latin typeface="Arial" charset="0"/>
                <a:ea typeface="Arial" charset="0"/>
                <a:cs typeface="Times New Roman" charset="0"/>
              </a:rPr>
              <a:t>Importer = “JP”</a:t>
            </a:r>
            <a:endParaRPr lang="en-US" sz="1100" b="1" dirty="0">
              <a:solidFill>
                <a:srgbClr val="000000"/>
              </a:solidFill>
              <a:latin typeface="Arial" charset="0"/>
              <a:ea typeface="Arial" charset="0"/>
              <a:cs typeface="Times New Roman" charset="0"/>
            </a:endParaRPr>
          </a:p>
        </p:txBody>
      </p:sp>
      <p:cxnSp>
        <p:nvCxnSpPr>
          <p:cNvPr id="215" name="Curved Connector 214"/>
          <p:cNvCxnSpPr>
            <a:endCxn id="214" idx="0"/>
          </p:cNvCxnSpPr>
          <p:nvPr/>
        </p:nvCxnSpPr>
        <p:spPr>
          <a:xfrm>
            <a:off x="7043351" y="5449330"/>
            <a:ext cx="646444" cy="281393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708822" y="5826211"/>
            <a:ext cx="11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/>
              <a:t>New Transaction</a:t>
            </a:r>
          </a:p>
        </p:txBody>
      </p:sp>
      <p:sp>
        <p:nvSpPr>
          <p:cNvPr id="231" name="Freeform 230"/>
          <p:cNvSpPr/>
          <p:nvPr/>
        </p:nvSpPr>
        <p:spPr>
          <a:xfrm rot="21277932">
            <a:off x="5028940" y="5147227"/>
            <a:ext cx="2132605" cy="333802"/>
          </a:xfrm>
          <a:custGeom>
            <a:avLst/>
            <a:gdLst>
              <a:gd name="connsiteX0" fmla="*/ 0 w 1223319"/>
              <a:gd name="connsiteY0" fmla="*/ 0 h 333802"/>
              <a:gd name="connsiteX1" fmla="*/ 506627 w 1223319"/>
              <a:gd name="connsiteY1" fmla="*/ 333632 h 333802"/>
              <a:gd name="connsiteX2" fmla="*/ 1223319 w 1223319"/>
              <a:gd name="connsiteY2" fmla="*/ 49427 h 3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319" h="333802">
                <a:moveTo>
                  <a:pt x="0" y="0"/>
                </a:moveTo>
                <a:cubicBezTo>
                  <a:pt x="151370" y="162697"/>
                  <a:pt x="302741" y="325394"/>
                  <a:pt x="506627" y="333632"/>
                </a:cubicBezTo>
                <a:cubicBezTo>
                  <a:pt x="710513" y="341870"/>
                  <a:pt x="1223319" y="49427"/>
                  <a:pt x="1223319" y="49427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TextBox 220"/>
          <p:cNvSpPr txBox="1"/>
          <p:nvPr/>
        </p:nvSpPr>
        <p:spPr>
          <a:xfrm>
            <a:off x="5321129" y="5356963"/>
            <a:ext cx="57304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GET</a:t>
            </a:r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6611" y="5195100"/>
            <a:ext cx="546100" cy="31205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3124" y="1301850"/>
            <a:ext cx="7451292" cy="2605109"/>
            <a:chOff x="153124" y="1301850"/>
            <a:chExt cx="7451292" cy="2605109"/>
          </a:xfrm>
        </p:grpSpPr>
        <p:cxnSp>
          <p:nvCxnSpPr>
            <p:cNvPr id="198" name="Curved Connector 197"/>
            <p:cNvCxnSpPr>
              <a:endCxn id="140" idx="0"/>
            </p:cNvCxnSpPr>
            <p:nvPr/>
          </p:nvCxnSpPr>
          <p:spPr>
            <a:xfrm>
              <a:off x="5229461" y="1908149"/>
              <a:ext cx="2374955" cy="837088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48482" y="1953889"/>
              <a:ext cx="546100" cy="312057"/>
            </a:xfrm>
            <a:prstGeom prst="rect">
              <a:avLst/>
            </a:prstGeom>
          </p:spPr>
        </p:pic>
        <p:cxnSp>
          <p:nvCxnSpPr>
            <p:cNvPr id="200" name="Curved Connector 199"/>
            <p:cNvCxnSpPr>
              <a:endCxn id="210" idx="0"/>
            </p:cNvCxnSpPr>
            <p:nvPr/>
          </p:nvCxnSpPr>
          <p:spPr>
            <a:xfrm>
              <a:off x="5229461" y="1908149"/>
              <a:ext cx="852907" cy="599195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200"/>
            <p:cNvCxnSpPr/>
            <p:nvPr/>
          </p:nvCxnSpPr>
          <p:spPr>
            <a:xfrm rot="16200000" flipH="1">
              <a:off x="3924981" y="3057710"/>
              <a:ext cx="1459471" cy="120090"/>
            </a:xfrm>
            <a:prstGeom prst="curvedConnector3">
              <a:avLst>
                <a:gd name="adj1" fmla="val 50000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urved Connector 201"/>
            <p:cNvCxnSpPr/>
            <p:nvPr/>
          </p:nvCxnSpPr>
          <p:spPr>
            <a:xfrm rot="10800000" flipV="1">
              <a:off x="3490245" y="1908148"/>
              <a:ext cx="469637" cy="1456119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7947" y="1970262"/>
              <a:ext cx="546100" cy="312057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9236" y="2379600"/>
              <a:ext cx="546100" cy="312057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02176" y="2477995"/>
              <a:ext cx="546100" cy="312057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22810" y="1625985"/>
              <a:ext cx="775014" cy="585874"/>
            </a:xfrm>
            <a:prstGeom prst="rect">
              <a:avLst/>
            </a:prstGeom>
          </p:spPr>
        </p:pic>
        <p:cxnSp>
          <p:nvCxnSpPr>
            <p:cNvPr id="207" name="Curved Connector 206"/>
            <p:cNvCxnSpPr/>
            <p:nvPr/>
          </p:nvCxnSpPr>
          <p:spPr>
            <a:xfrm rot="10800000" flipV="1">
              <a:off x="2349103" y="1908148"/>
              <a:ext cx="1610779" cy="1998811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6001" y="2886873"/>
              <a:ext cx="546100" cy="312057"/>
            </a:xfrm>
            <a:prstGeom prst="rect">
              <a:avLst/>
            </a:prstGeom>
          </p:spPr>
        </p:pic>
        <p:cxnSp>
          <p:nvCxnSpPr>
            <p:cNvPr id="209" name="Curved Connector 208"/>
            <p:cNvCxnSpPr/>
            <p:nvPr/>
          </p:nvCxnSpPr>
          <p:spPr>
            <a:xfrm rot="10800000" flipV="1">
              <a:off x="1813845" y="1908148"/>
              <a:ext cx="2146037" cy="783329"/>
            </a:xfrm>
            <a:prstGeom prst="curved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1376278" y="2691478"/>
              <a:ext cx="87513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/>
                <a:t>NZ, UK, US, CA, TH, VN, RU, </a:t>
              </a:r>
              <a:r>
                <a:rPr lang="en-AU" sz="1050" dirty="0" err="1"/>
                <a:t>etc</a:t>
              </a:r>
              <a:r>
                <a:rPr lang="en-AU" sz="1050" dirty="0"/>
                <a:t> </a:t>
              </a:r>
              <a:r>
                <a:rPr lang="en-AU" sz="1050" dirty="0" err="1"/>
                <a:t>etc</a:t>
              </a:r>
              <a:endParaRPr lang="en-AU" sz="1050" dirty="0"/>
            </a:p>
          </p:txBody>
        </p:sp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5083" y="2124873"/>
              <a:ext cx="546100" cy="312057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8994" y="1987341"/>
              <a:ext cx="546100" cy="312057"/>
            </a:xfrm>
            <a:prstGeom prst="rect">
              <a:avLst/>
            </a:prstGeom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0784" y="1640078"/>
              <a:ext cx="550753" cy="509997"/>
            </a:xfrm>
            <a:prstGeom prst="rect">
              <a:avLst/>
            </a:prstGeom>
          </p:spPr>
        </p:pic>
        <p:sp>
          <p:nvSpPr>
            <p:cNvPr id="232" name="TextBox 231"/>
            <p:cNvSpPr txBox="1"/>
            <p:nvPr/>
          </p:nvSpPr>
          <p:spPr>
            <a:xfrm>
              <a:off x="153124" y="1301850"/>
              <a:ext cx="2441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Some trusted entity needs to issue keys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15309" y="1301852"/>
              <a:ext cx="2083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/>
                <a:t>WCO or WTO?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4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BF_J15-1541_PowerPoint">
  <a:themeElements>
    <a:clrScheme name="Dept IBS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034EA2"/>
      </a:accent1>
      <a:accent2>
        <a:srgbClr val="007BC3"/>
      </a:accent2>
      <a:accent3>
        <a:srgbClr val="5C676D"/>
      </a:accent3>
      <a:accent4>
        <a:srgbClr val="BFBFC7"/>
      </a:accent4>
      <a:accent5>
        <a:srgbClr val="CBCBCB"/>
      </a:accent5>
      <a:accent6>
        <a:srgbClr val="F2F2F2"/>
      </a:accent6>
      <a:hlink>
        <a:srgbClr val="034EA2"/>
      </a:hlink>
      <a:folHlink>
        <a:srgbClr val="034E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me-Affairs-Presentation" id="{E7A64B26-1E46-46B2-AB7E-1F68264745F0}" vid="{08FDF6BE-9482-4854-B6E9-ABC0EA951A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Home-Affairs-Presentation</Template>
  <TotalTime>0</TotalTime>
  <Words>280</Words>
  <Application>Microsoft Macintosh PowerPoint</Application>
  <PresentationFormat>On-screen Show (4:3)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ABF_J15-1541_PowerPoint</vt:lpstr>
      <vt:lpstr>PowerPoint Presentation</vt:lpstr>
      <vt:lpstr>PowerPoint Presentation</vt:lpstr>
      <vt:lpstr>Digital CoO – One Country</vt:lpstr>
      <vt:lpstr>Digital CoO – Two Countries</vt:lpstr>
      <vt:lpstr>Digital CoO – Multiple Countries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2018-09-14T04:33:08Z</dcterms:created>
  <dcterms:modified xsi:type="dcterms:W3CDTF">2019-04-24T06:59:16Z</dcterms:modified>
</cp:coreProperties>
</file>