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73" r:id="rId1"/>
    <p:sldMasterId id="2147483886" r:id="rId2"/>
  </p:sldMasterIdLst>
  <p:notesMasterIdLst>
    <p:notesMasterId r:id="rId32"/>
  </p:notesMasterIdLst>
  <p:handoutMasterIdLst>
    <p:handoutMasterId r:id="rId33"/>
  </p:handoutMasterIdLst>
  <p:sldIdLst>
    <p:sldId id="285" r:id="rId3"/>
    <p:sldId id="280" r:id="rId4"/>
    <p:sldId id="286" r:id="rId5"/>
    <p:sldId id="281" r:id="rId6"/>
    <p:sldId id="282" r:id="rId7"/>
    <p:sldId id="287" r:id="rId8"/>
    <p:sldId id="283" r:id="rId9"/>
    <p:sldId id="284" r:id="rId10"/>
    <p:sldId id="288" r:id="rId11"/>
    <p:sldId id="259" r:id="rId12"/>
    <p:sldId id="260" r:id="rId13"/>
    <p:sldId id="263" r:id="rId14"/>
    <p:sldId id="265" r:id="rId15"/>
    <p:sldId id="264" r:id="rId16"/>
    <p:sldId id="292" r:id="rId17"/>
    <p:sldId id="298" r:id="rId18"/>
    <p:sldId id="294" r:id="rId19"/>
    <p:sldId id="295" r:id="rId20"/>
    <p:sldId id="296" r:id="rId21"/>
    <p:sldId id="297" r:id="rId22"/>
    <p:sldId id="299" r:id="rId23"/>
    <p:sldId id="300" r:id="rId24"/>
    <p:sldId id="293" r:id="rId25"/>
    <p:sldId id="269" r:id="rId26"/>
    <p:sldId id="272" r:id="rId27"/>
    <p:sldId id="268" r:id="rId28"/>
    <p:sldId id="273" r:id="rId29"/>
    <p:sldId id="274" r:id="rId30"/>
    <p:sldId id="275" r:id="rId31"/>
  </p:sldIdLst>
  <p:sldSz cx="9144000" cy="5143500" type="screen16x9"/>
  <p:notesSz cx="6997700" cy="9283700"/>
  <p:embeddedFontLst>
    <p:embeddedFont>
      <p:font typeface="宋体" pitchFamily="2" charset="-122"/>
      <p:regular r:id="rId34"/>
    </p:embeddedFont>
    <p:embeddedFont>
      <p:font typeface="Museo For Dell" charset="0"/>
      <p:regular r:id="rId35"/>
      <p:bold r:id="rId36"/>
    </p:embeddedFont>
    <p:embeddedFont>
      <p:font typeface="Museo Sans For Dell" charset="0"/>
      <p:regular r:id="rId37"/>
      <p:bold r:id="rId38"/>
    </p:embeddedFont>
    <p:embeddedFont>
      <p:font typeface="Arial Black" pitchFamily="34" charset="0"/>
      <p:bold r:id="rId39"/>
    </p:embeddedFont>
    <p:embeddedFont>
      <p:font typeface="Trebuchet MS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14" y="-7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0924" y="4410075"/>
            <a:ext cx="6148552" cy="44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21517" y="8965323"/>
            <a:ext cx="374596" cy="316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</a:rPr>
              <a:t>Global Marketing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</a:endParaRPr>
          </a:p>
        </p:txBody>
      </p:sp>
      <p:pic>
        <p:nvPicPr>
          <p:cNvPr id="9" name="Picture 8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285573" y="4647501"/>
            <a:ext cx="470832" cy="470832"/>
          </a:xfrm>
          <a:prstGeom prst="rect">
            <a:avLst/>
          </a:prstGeom>
        </p:spPr>
      </p:pic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11/27/2012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00150" indent="-17621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11/27/2012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Global Marketing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44435"/>
            <a:ext cx="6747831" cy="720197"/>
          </a:xfrm>
        </p:spPr>
        <p:txBody>
          <a:bodyPr/>
          <a:lstStyle/>
          <a:p>
            <a:r>
              <a:rPr lang="en-US" altLang="zh-CN" dirty="0"/>
              <a:t>End User </a:t>
            </a:r>
            <a:r>
              <a:rPr lang="en-US" altLang="zh-CN" dirty="0" smtClean="0"/>
              <a:t>Cartridge </a:t>
            </a:r>
            <a:r>
              <a:rPr lang="en-US" altLang="zh-CN" dirty="0"/>
              <a:t>Management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dirty="0" smtClean="0"/>
              <a:t>Foglight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00375"/>
            <a:ext cx="5953125" cy="352426"/>
          </a:xfrm>
        </p:spPr>
        <p:txBody>
          <a:bodyPr>
            <a:noAutofit/>
          </a:bodyPr>
          <a:lstStyle/>
          <a:p>
            <a:r>
              <a:rPr lang="en-US" sz="1200" dirty="0" smtClean="0"/>
              <a:t>James Wang</a:t>
            </a:r>
            <a:endParaRPr lang="en-US" sz="1200" dirty="0"/>
          </a:p>
          <a:p>
            <a:r>
              <a:rPr lang="en-US" sz="1200" dirty="0" smtClean="0"/>
              <a:t>Team Lead, Software Development</a:t>
            </a:r>
          </a:p>
          <a:p>
            <a:r>
              <a:rPr lang="en-US" sz="1200" dirty="0" smtClean="0">
                <a:solidFill>
                  <a:schemeClr val="tx2">
                    <a:lumMod val="65000"/>
                  </a:schemeClr>
                </a:solidFill>
              </a:rPr>
              <a:t>Email : james.wang@quest.com</a:t>
            </a:r>
            <a:endParaRPr lang="en-US" sz="1200" dirty="0"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82991" y="4162424"/>
            <a:ext cx="7019496" cy="29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</a:schemeClr>
                </a:solidFill>
                <a:effectLst/>
                <a:uLnTx/>
                <a:uFillTx/>
                <a:latin typeface="Museo Sans For Dell" pitchFamily="2" charset="0"/>
                <a:ea typeface="Museo Sans For Dell" pitchFamily="2" charset="0"/>
                <a:cs typeface="+mn-cs"/>
              </a:rPr>
              <a:t>Nov 22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2">
                    <a:lumMod val="65000"/>
                  </a:schemeClr>
                </a:solidFill>
                <a:effectLst/>
                <a:uLnTx/>
                <a:uFillTx/>
                <a:latin typeface="Museo Sans For Dell" pitchFamily="2" charset="0"/>
                <a:ea typeface="Museo Sans For Dell" pitchFamily="2" charset="0"/>
                <a:cs typeface="+mn-cs"/>
              </a:rPr>
              <a:t>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</a:schemeClr>
                </a:solidFill>
                <a:effectLst/>
                <a:uLnTx/>
                <a:uFillTx/>
                <a:latin typeface="Museo Sans For Dell" pitchFamily="2" charset="0"/>
                <a:ea typeface="Museo Sans For Dell" pitchFamily="2" charset="0"/>
                <a:cs typeface="+mn-cs"/>
              </a:rPr>
              <a:t> 2012, @Foglight &amp; vFoglight Dev </a:t>
            </a:r>
            <a:r>
              <a:rPr lang="en-US" sz="2000" kern="0" dirty="0" smtClean="0">
                <a:solidFill>
                  <a:schemeClr val="tx2">
                    <a:lumMod val="65000"/>
                  </a:schemeClr>
                </a:solidFill>
                <a:latin typeface="Museo Sans For Dell" pitchFamily="2" charset="0"/>
                <a:ea typeface="Museo Sans For Dell" pitchFamily="2" charset="0"/>
              </a:rPr>
              <a:t>Camp, China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5000"/>
                </a:schemeClr>
              </a:solidFill>
              <a:effectLst/>
              <a:uLnTx/>
              <a:uFillTx/>
              <a:latin typeface="Museo Sans For Dell" pitchFamily="2" charset="0"/>
              <a:ea typeface="Museo Sans For Dell" pitchFamily="2" charset="0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196172"/>
            <a:ext cx="8279946" cy="332399"/>
          </a:xfrm>
        </p:spPr>
        <p:txBody>
          <a:bodyPr/>
          <a:lstStyle/>
          <a:p>
            <a:r>
              <a:rPr lang="en-US" altLang="zh-CN" dirty="0" smtClean="0"/>
              <a:t>Data Model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1988237"/>
          </a:xfrm>
        </p:spPr>
        <p:txBody>
          <a:bodyPr/>
          <a:lstStyle/>
          <a:p>
            <a:r>
              <a:rPr lang="en-US" altLang="zh-CN" sz="1400" dirty="0" smtClean="0"/>
              <a:t>Hits</a:t>
            </a:r>
          </a:p>
          <a:p>
            <a:r>
              <a:rPr lang="en-US" altLang="zh-CN" sz="1400" dirty="0" smtClean="0"/>
              <a:t>Sessions</a:t>
            </a:r>
          </a:p>
          <a:p>
            <a:r>
              <a:rPr lang="en-US" altLang="zh-CN" sz="1400" dirty="0" smtClean="0"/>
              <a:t>Sequences (Previously Transactions)</a:t>
            </a:r>
          </a:p>
          <a:p>
            <a:r>
              <a:rPr lang="en-US" altLang="zh-CN" sz="1400" dirty="0" smtClean="0"/>
              <a:t>Custom Fields (Hit, Session and Sequence Scoped)</a:t>
            </a:r>
          </a:p>
          <a:p>
            <a:r>
              <a:rPr lang="en-US" altLang="zh-CN" sz="1400" dirty="0" smtClean="0"/>
              <a:t>Metrics (Analyzer, Sequence and Event Scoped)</a:t>
            </a:r>
          </a:p>
          <a:p>
            <a:endParaRPr lang="zh-CN" altLang="en-US" dirty="0"/>
          </a:p>
        </p:txBody>
      </p:sp>
      <p:pic>
        <p:nvPicPr>
          <p:cNvPr id="4" name="Picture 3" descr="End User Data 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6418" y="2676525"/>
            <a:ext cx="5529232" cy="188007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Traffic Analyzers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1055674"/>
          </a:xfrm>
        </p:spPr>
        <p:txBody>
          <a:bodyPr/>
          <a:lstStyle/>
          <a:p>
            <a:r>
              <a:rPr lang="en-US" altLang="zh-CN" dirty="0" smtClean="0"/>
              <a:t>Hit Analyzer (Previously Hit Filter)</a:t>
            </a:r>
          </a:p>
          <a:p>
            <a:r>
              <a:rPr lang="en-US" altLang="zh-CN" dirty="0" smtClean="0"/>
              <a:t>Sequence Analyzer (Previously Transaction Filter)</a:t>
            </a:r>
          </a:p>
          <a:p>
            <a:r>
              <a:rPr lang="en-US" altLang="zh-CN" dirty="0" smtClean="0"/>
              <a:t>Session Analyzer (Previously Session Filter)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Traffic Analysis Processing</a:t>
            </a:r>
            <a:endParaRPr lang="zh-CN" altLang="en-US" dirty="0"/>
          </a:p>
        </p:txBody>
      </p:sp>
      <p:pic>
        <p:nvPicPr>
          <p:cNvPr id="6" name="Content Placeholder 5" descr="Traffic Analysis Processin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2" y="514350"/>
            <a:ext cx="4610098" cy="422910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inside a Hit Analyzer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1862048"/>
          </a:xfrm>
        </p:spPr>
        <p:txBody>
          <a:bodyPr/>
          <a:lstStyle/>
          <a:p>
            <a:r>
              <a:rPr lang="en-US" altLang="zh-CN" dirty="0" smtClean="0"/>
              <a:t>Match/Error/Warning Conditions</a:t>
            </a:r>
          </a:p>
          <a:p>
            <a:r>
              <a:rPr lang="en-US" altLang="zh-CN" dirty="0" smtClean="0"/>
              <a:t>Update Standard &amp; Custom Metrics (Powerful with pivots)</a:t>
            </a:r>
          </a:p>
          <a:p>
            <a:r>
              <a:rPr lang="en-US" altLang="zh-CN" dirty="0" smtClean="0"/>
              <a:t>Update Custom Fields</a:t>
            </a:r>
          </a:p>
          <a:p>
            <a:r>
              <a:rPr lang="en-US" altLang="zh-CN" dirty="0" smtClean="0"/>
              <a:t>Execute Scripts (Groovy Based)</a:t>
            </a:r>
          </a:p>
          <a:p>
            <a:r>
              <a:rPr lang="en-US" altLang="zh-CN" dirty="0" smtClean="0"/>
              <a:t>Storage Restrictions &amp; Options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Hit Analyzer Phase Concept</a:t>
            </a:r>
            <a:endParaRPr lang="zh-CN" altLang="en-US" dirty="0"/>
          </a:p>
        </p:txBody>
      </p:sp>
      <p:pic>
        <p:nvPicPr>
          <p:cNvPr id="7" name="Content Placeholder 6" descr="Hit Analyzer Phas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19525" y="619125"/>
            <a:ext cx="4943475" cy="4038600"/>
          </a:xfrm>
        </p:spPr>
      </p:pic>
      <p:sp>
        <p:nvSpPr>
          <p:cNvPr id="4" name="Rectangle 3"/>
          <p:cNvSpPr/>
          <p:nvPr/>
        </p:nvSpPr>
        <p:spPr>
          <a:xfrm>
            <a:off x="457200" y="1981201"/>
            <a:ext cx="3486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* More flexible &amp; More powerful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* Filtering, Main and Final Phase</a:t>
            </a:r>
            <a:endParaRPr lang="zh-CN" altLang="en-US" sz="16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2044022"/>
            <a:ext cx="8239126" cy="332399"/>
          </a:xfrm>
        </p:spPr>
        <p:txBody>
          <a:bodyPr/>
          <a:lstStyle/>
          <a:p>
            <a:pPr algn="ctr"/>
            <a:r>
              <a:rPr lang="en-US" altLang="zh-CN" dirty="0" smtClean="0"/>
              <a:t>Hit Analyzer Demo…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zh-CN" dirty="0" smtClean="0"/>
              <a:t>Search &amp; Session Explorer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Pivot Chart in Search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1432700"/>
          </a:xfrm>
        </p:spPr>
        <p:txBody>
          <a:bodyPr/>
          <a:lstStyle/>
          <a:p>
            <a:r>
              <a:rPr lang="en-US" altLang="zh-CN" dirty="0" smtClean="0"/>
              <a:t>Aggregate &amp; Detail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Hit Count by City</a:t>
            </a:r>
          </a:p>
          <a:p>
            <a:pPr lvl="1"/>
            <a:r>
              <a:rPr lang="en-US" altLang="zh-CN" dirty="0" smtClean="0"/>
              <a:t>Client Errors by ISP</a:t>
            </a:r>
          </a:p>
          <a:p>
            <a:pPr lvl="1"/>
            <a:r>
              <a:rPr lang="en-US" altLang="zh-CN" dirty="0" smtClean="0"/>
              <a:t>Metric Update by Region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101172"/>
            <a:ext cx="8239126" cy="332399"/>
          </a:xfrm>
        </p:spPr>
        <p:txBody>
          <a:bodyPr anchor="b"/>
          <a:lstStyle/>
          <a:p>
            <a:pPr algn="ctr"/>
            <a:r>
              <a:rPr lang="en-US" altLang="zh-CN" dirty="0" smtClean="0"/>
              <a:t>Pivot Chart Demo…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Replay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747897"/>
          </a:xfrm>
        </p:spPr>
        <p:txBody>
          <a:bodyPr/>
          <a:lstStyle/>
          <a:p>
            <a:r>
              <a:rPr lang="en-US" altLang="zh-CN" dirty="0" smtClean="0"/>
              <a:t>The Content Replay view allows End User users to visualize a session of interest by displaying it’s component Web pages as the end user originally viewed them.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we’re going to cover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1862048"/>
          </a:xfrm>
        </p:spPr>
        <p:txBody>
          <a:bodyPr/>
          <a:lstStyle/>
          <a:p>
            <a:r>
              <a:rPr lang="en-US" altLang="zh-CN" dirty="0" smtClean="0"/>
              <a:t>End User Monitoring Architecture</a:t>
            </a:r>
          </a:p>
          <a:p>
            <a:r>
              <a:rPr lang="en-US" altLang="zh-CN" dirty="0" smtClean="0"/>
              <a:t>Key Improvements</a:t>
            </a:r>
          </a:p>
          <a:p>
            <a:r>
              <a:rPr lang="en-US" altLang="zh-CN" dirty="0" smtClean="0"/>
              <a:t>How Analysis Works</a:t>
            </a:r>
          </a:p>
          <a:p>
            <a:r>
              <a:rPr lang="en-US" altLang="zh-CN" dirty="0" smtClean="0"/>
              <a:t>Search &amp; Session Explorer</a:t>
            </a:r>
          </a:p>
          <a:p>
            <a:r>
              <a:rPr lang="en-US" altLang="zh-CN" dirty="0" smtClean="0"/>
              <a:t>End User Monitoring &amp; APM in the future 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2234522"/>
            <a:ext cx="8239126" cy="332399"/>
          </a:xfrm>
        </p:spPr>
        <p:txBody>
          <a:bodyPr/>
          <a:lstStyle/>
          <a:p>
            <a:pPr algn="ctr"/>
            <a:r>
              <a:rPr lang="en-US" altLang="zh-CN" dirty="0" smtClean="0"/>
              <a:t>Content Replay Demo…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Analyzer &amp; Search Sequences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2456057"/>
          </a:xfrm>
        </p:spPr>
        <p:txBody>
          <a:bodyPr/>
          <a:lstStyle/>
          <a:p>
            <a:r>
              <a:rPr lang="en-US" altLang="zh-CN" dirty="0" smtClean="0"/>
              <a:t>A Sequence Analyzer is a collection of conditions and actions used to analyze sessions as they are captured, and to identify the distinct sequences within those sessions.</a:t>
            </a:r>
          </a:p>
          <a:p>
            <a:r>
              <a:rPr lang="en-US" altLang="zh-CN" dirty="0" smtClean="0"/>
              <a:t>Sequence Analyzers can be used to detect any activity within a session.</a:t>
            </a:r>
          </a:p>
          <a:p>
            <a:r>
              <a:rPr lang="en-US" altLang="zh-CN" dirty="0" smtClean="0"/>
              <a:t>The key distinction between Hit Analyzers and Sequence Analyzers is that Hit Analyzers can only examine the hit currently being processed, while Sequence Analyzers can act on a series of hits within the active session</a:t>
            </a:r>
          </a:p>
          <a:p>
            <a:r>
              <a:rPr lang="en-US" altLang="zh-CN" dirty="0" smtClean="0"/>
              <a:t>Sequence Analyzers are made up of a series of Sequence Events(events).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2234522"/>
            <a:ext cx="8239126" cy="332399"/>
          </a:xfrm>
        </p:spPr>
        <p:txBody>
          <a:bodyPr/>
          <a:lstStyle/>
          <a:p>
            <a:pPr algn="ctr"/>
            <a:r>
              <a:rPr lang="en-US" altLang="zh-CN" dirty="0" smtClean="0"/>
              <a:t>Sequence Analyzer &amp; Search Sequences </a:t>
            </a:r>
            <a:r>
              <a:rPr lang="en-US" altLang="zh-CN" dirty="0" smtClean="0"/>
              <a:t>Demo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 User Monitoring &amp; APM in the future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User in APM - Workflow</a:t>
            </a:r>
            <a:endParaRPr lang="zh-CN" altLang="en-US" dirty="0"/>
          </a:p>
        </p:txBody>
      </p:sp>
      <p:pic>
        <p:nvPicPr>
          <p:cNvPr id="4" name="Content Placeholder 3" descr="APM Workflow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57276" y="865188"/>
            <a:ext cx="6896099" cy="3573462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Transactional Analysis</a:t>
            </a:r>
            <a:endParaRPr lang="zh-CN" altLang="en-US" dirty="0"/>
          </a:p>
        </p:txBody>
      </p:sp>
      <p:pic>
        <p:nvPicPr>
          <p:cNvPr id="4" name="Content Placeholder 3" descr="Transactional Analysi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52550" y="742950"/>
            <a:ext cx="6181725" cy="3790949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Stuffs in End User for APM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2111347"/>
          </a:xfrm>
        </p:spPr>
        <p:txBody>
          <a:bodyPr/>
          <a:lstStyle/>
          <a:p>
            <a:r>
              <a:rPr lang="en-US" altLang="zh-CN" dirty="0" smtClean="0"/>
              <a:t>The Application concept</a:t>
            </a:r>
          </a:p>
          <a:p>
            <a:r>
              <a:rPr lang="en-US" altLang="zh-CN" dirty="0" smtClean="0"/>
              <a:t>Common End User Topology Model (Top level transaction definition)</a:t>
            </a:r>
          </a:p>
          <a:p>
            <a:r>
              <a:rPr lang="en-US" altLang="zh-CN" dirty="0" smtClean="0"/>
              <a:t>Browser Instrumentation (For Cloud Monitoring)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Archiver</a:t>
            </a:r>
            <a:r>
              <a:rPr lang="en-US" altLang="zh-CN" dirty="0" smtClean="0"/>
              <a:t> will be a core component in new Foglight (for massive data storage)</a:t>
            </a:r>
          </a:p>
          <a:p>
            <a:r>
              <a:rPr lang="en-US" altLang="zh-CN" dirty="0" err="1" smtClean="0"/>
              <a:t>Archiver</a:t>
            </a:r>
            <a:r>
              <a:rPr lang="en-US" altLang="zh-CN" dirty="0" smtClean="0"/>
              <a:t> Proxy (to communicate with different cartridges)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Architecture</a:t>
            </a:r>
            <a:endParaRPr lang="zh-CN" altLang="en-US" dirty="0"/>
          </a:p>
        </p:txBody>
      </p:sp>
      <p:pic>
        <p:nvPicPr>
          <p:cNvPr id="4" name="Content Placeholder 3" descr="spiderman hybrid architectur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09776" y="542925"/>
            <a:ext cx="5276849" cy="400050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286617"/>
            <a:ext cx="5962650" cy="478016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 User Monitoring Architecture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User Monitoring 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Logic Components</a:t>
            </a:r>
            <a:endParaRPr lang="zh-CN" altLang="en-US" dirty="0"/>
          </a:p>
        </p:txBody>
      </p:sp>
      <p:pic>
        <p:nvPicPr>
          <p:cNvPr id="6" name="Content Placeholder 5" descr="EndUser Cartridge Architectur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43186" y="885825"/>
            <a:ext cx="7905489" cy="3819525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User Monitoring Architecture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Deployment Architecture</a:t>
            </a:r>
            <a:endParaRPr lang="zh-CN" altLang="en-US" dirty="0"/>
          </a:p>
        </p:txBody>
      </p:sp>
      <p:pic>
        <p:nvPicPr>
          <p:cNvPr id="5" name="Content Placeholder 4" descr="architecture_AllInOneAppliance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5202" y="895351"/>
            <a:ext cx="7013398" cy="3743324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3162300" cy="2743200"/>
          </a:xfrm>
        </p:spPr>
        <p:txBody>
          <a:bodyPr/>
          <a:lstStyle/>
          <a:p>
            <a:r>
              <a:rPr lang="en-US" altLang="zh-CN" dirty="0" smtClean="0"/>
              <a:t>Key Improvements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Improvements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Appliances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3019288"/>
          </a:xfrm>
        </p:spPr>
        <p:txBody>
          <a:bodyPr/>
          <a:lstStyle/>
          <a:p>
            <a:r>
              <a:rPr lang="en-US" altLang="zh-CN" dirty="0" smtClean="0"/>
              <a:t>One hardware model (Dell R510)</a:t>
            </a:r>
          </a:p>
          <a:p>
            <a:pPr lvl="1"/>
            <a:r>
              <a:rPr lang="en-US" altLang="zh-CN" dirty="0" smtClean="0"/>
              <a:t>Instead of two today (R310/R710)</a:t>
            </a:r>
          </a:p>
          <a:p>
            <a:pPr lvl="1"/>
            <a:r>
              <a:rPr lang="en-US" altLang="zh-CN" dirty="0" smtClean="0"/>
              <a:t>For sales, easier sizing &amp; capacity planning</a:t>
            </a:r>
          </a:p>
          <a:p>
            <a:pPr lvl="1"/>
            <a:r>
              <a:rPr lang="en-US" altLang="zh-CN" dirty="0" smtClean="0"/>
              <a:t>For R&amp;D, much less effort towards hardware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1800" dirty="0" smtClean="0"/>
              <a:t>Appliance Maintenance Lifecycle</a:t>
            </a:r>
          </a:p>
          <a:p>
            <a:pPr lvl="1"/>
            <a:r>
              <a:rPr lang="en-US" altLang="zh-CN" dirty="0" smtClean="0"/>
              <a:t>Single ISO image</a:t>
            </a:r>
          </a:p>
          <a:p>
            <a:pPr lvl="1"/>
            <a:r>
              <a:rPr lang="en-US" altLang="zh-CN" dirty="0" smtClean="0"/>
              <a:t>Unified upgrades based on unified RPM packing</a:t>
            </a:r>
          </a:p>
          <a:p>
            <a:pPr lvl="1"/>
            <a:r>
              <a:rPr lang="en-US" altLang="zh-CN" dirty="0" smtClean="0"/>
              <a:t>Fewer appliance components at runtime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1800" dirty="0" smtClean="0"/>
              <a:t>Virtual Appliances for customer-supplied hardware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Improvements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/ Reporting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69264"/>
            <a:ext cx="8267140" cy="2356030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1800" dirty="0" smtClean="0"/>
              <a:t>90% configuration in Foglight Server</a:t>
            </a:r>
          </a:p>
          <a:p>
            <a:pPr lvl="1"/>
            <a:r>
              <a:rPr lang="en-US" altLang="zh-CN" dirty="0" smtClean="0"/>
              <a:t>Instead of today’s separately configured components (</a:t>
            </a:r>
            <a:r>
              <a:rPr lang="en-US" altLang="zh-CN" dirty="0" err="1" smtClean="0"/>
              <a:t>FxM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FxV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One Foglight based UI for configuration</a:t>
            </a:r>
          </a:p>
          <a:p>
            <a:pPr lvl="1"/>
            <a:r>
              <a:rPr lang="en-US" altLang="zh-CN" dirty="0" smtClean="0"/>
              <a:t>Appliance setup menus for remaining 10% of configuration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1800" dirty="0" smtClean="0"/>
              <a:t>All Reporting via Foglight Server</a:t>
            </a:r>
          </a:p>
          <a:p>
            <a:pPr lvl="1"/>
            <a:r>
              <a:rPr lang="en-US" altLang="zh-CN" dirty="0" smtClean="0"/>
              <a:t>One 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 that provides all </a:t>
            </a:r>
            <a:r>
              <a:rPr lang="en-US" altLang="zh-CN" dirty="0" err="1" smtClean="0"/>
              <a:t>eu</a:t>
            </a:r>
            <a:r>
              <a:rPr lang="en-US" altLang="zh-CN" dirty="0" smtClean="0"/>
              <a:t> data</a:t>
            </a:r>
          </a:p>
          <a:p>
            <a:pPr lvl="1"/>
            <a:r>
              <a:rPr lang="en-US" altLang="zh-CN" dirty="0" smtClean="0"/>
              <a:t>Simplified topology model unifies all </a:t>
            </a:r>
            <a:r>
              <a:rPr lang="en-US" altLang="zh-CN" dirty="0" err="1" smtClean="0"/>
              <a:t>eu</a:t>
            </a:r>
            <a:r>
              <a:rPr lang="en-US" altLang="zh-CN" dirty="0" smtClean="0"/>
              <a:t> data (even APM data in </a:t>
            </a:r>
            <a:r>
              <a:rPr lang="en-US" altLang="zh-CN" dirty="0" err="1" smtClean="0"/>
              <a:t>spiderman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How Analysis Works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User Management Cartridg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EndUser Management Cartridge</Template>
  <TotalTime>3792</TotalTime>
  <Words>540</Words>
  <Application>Microsoft Office PowerPoint</Application>
  <PresentationFormat>On-screen Show (16:9)</PresentationFormat>
  <Paragraphs>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宋体</vt:lpstr>
      <vt:lpstr>Museo For Dell</vt:lpstr>
      <vt:lpstr>Museo Sans For Dell</vt:lpstr>
      <vt:lpstr>Wingdings</vt:lpstr>
      <vt:lpstr>Museo For Dell 300</vt:lpstr>
      <vt:lpstr>Arial Black</vt:lpstr>
      <vt:lpstr>Trebuchet MS</vt:lpstr>
      <vt:lpstr>EndUser Management Cartridge</vt:lpstr>
      <vt:lpstr>Dell_16x9_Template_5.10.11</vt:lpstr>
      <vt:lpstr>End User Cartridge Management  Foglight</vt:lpstr>
      <vt:lpstr>What we’re going to cover</vt:lpstr>
      <vt:lpstr>End User Monitoring Architecture</vt:lpstr>
      <vt:lpstr>End User Monitoring Architecture</vt:lpstr>
      <vt:lpstr>End User Monitoring Architecture</vt:lpstr>
      <vt:lpstr>Key Improvements</vt:lpstr>
      <vt:lpstr>Key Improvements</vt:lpstr>
      <vt:lpstr>Key Improvements</vt:lpstr>
      <vt:lpstr>How Analysis Works</vt:lpstr>
      <vt:lpstr>Data Model Overview</vt:lpstr>
      <vt:lpstr>Traffic Analyzers</vt:lpstr>
      <vt:lpstr>Traffic Analysis Processing</vt:lpstr>
      <vt:lpstr>What’s inside a Hit Analyzer</vt:lpstr>
      <vt:lpstr>The Hit Analyzer Phase Concept</vt:lpstr>
      <vt:lpstr>Hit Analyzer Demo…</vt:lpstr>
      <vt:lpstr>Search &amp; Session Explorer</vt:lpstr>
      <vt:lpstr>The Pivot Chart in Search Results</vt:lpstr>
      <vt:lpstr>Pivot Chart Demo…</vt:lpstr>
      <vt:lpstr>Content Replay</vt:lpstr>
      <vt:lpstr>Content Replay Demo…</vt:lpstr>
      <vt:lpstr>Sequence Analyzer &amp; Search Sequences</vt:lpstr>
      <vt:lpstr>Sequence Analyzer &amp; Search Sequences Demo…</vt:lpstr>
      <vt:lpstr>End User Monitoring &amp; APM in the future</vt:lpstr>
      <vt:lpstr>End User in APM - Workflow</vt:lpstr>
      <vt:lpstr>Transactional Analysis</vt:lpstr>
      <vt:lpstr>New Stuffs in End User for APM</vt:lpstr>
      <vt:lpstr>The Architecture</vt:lpstr>
      <vt:lpstr>Questions?</vt:lpstr>
      <vt:lpstr>Thank you</vt:lpstr>
    </vt:vector>
  </TitlesOfParts>
  <Company>Quest Software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User Management Cartridge</dc:title>
  <dc:creator>James Wang</dc:creator>
  <cp:lastModifiedBy>James Wang</cp:lastModifiedBy>
  <cp:revision>259</cp:revision>
  <dcterms:created xsi:type="dcterms:W3CDTF">2012-11-20T04:03:07Z</dcterms:created>
  <dcterms:modified xsi:type="dcterms:W3CDTF">2012-11-27T04:04:36Z</dcterms:modified>
</cp:coreProperties>
</file>