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415" r:id="rId6"/>
    <p:sldId id="257" r:id="rId7"/>
    <p:sldId id="258" r:id="rId8"/>
    <p:sldId id="260" r:id="rId9"/>
    <p:sldId id="375" r:id="rId10"/>
    <p:sldId id="261" r:id="rId11"/>
    <p:sldId id="262" r:id="rId12"/>
    <p:sldId id="263" r:id="rId13"/>
    <p:sldId id="326" r:id="rId14"/>
    <p:sldId id="379" r:id="rId15"/>
    <p:sldId id="381" r:id="rId16"/>
    <p:sldId id="416" r:id="rId17"/>
    <p:sldId id="330" r:id="rId18"/>
    <p:sldId id="331" r:id="rId19"/>
    <p:sldId id="371" r:id="rId20"/>
    <p:sldId id="332" r:id="rId21"/>
    <p:sldId id="312" r:id="rId22"/>
    <p:sldId id="360" r:id="rId23"/>
    <p:sldId id="333" r:id="rId24"/>
    <p:sldId id="372" r:id="rId25"/>
    <p:sldId id="374" r:id="rId26"/>
    <p:sldId id="335" r:id="rId27"/>
    <p:sldId id="336" r:id="rId28"/>
    <p:sldId id="386" r:id="rId29"/>
    <p:sldId id="337" r:id="rId30"/>
    <p:sldId id="373" r:id="rId31"/>
    <p:sldId id="339" r:id="rId32"/>
    <p:sldId id="389" r:id="rId33"/>
    <p:sldId id="344" r:id="rId34"/>
    <p:sldId id="345" r:id="rId35"/>
    <p:sldId id="346" r:id="rId36"/>
    <p:sldId id="390" r:id="rId37"/>
    <p:sldId id="392" r:id="rId38"/>
    <p:sldId id="393" r:id="rId39"/>
    <p:sldId id="391" r:id="rId40"/>
    <p:sldId id="394" r:id="rId41"/>
    <p:sldId id="353" r:id="rId42"/>
    <p:sldId id="376" r:id="rId43"/>
    <p:sldId id="401" r:id="rId44"/>
    <p:sldId id="396" r:id="rId45"/>
    <p:sldId id="397" r:id="rId46"/>
    <p:sldId id="398" r:id="rId47"/>
    <p:sldId id="399" r:id="rId48"/>
    <p:sldId id="400" r:id="rId49"/>
    <p:sldId id="395" r:id="rId50"/>
    <p:sldId id="41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735" autoAdjust="0"/>
  </p:normalViewPr>
  <p:slideViewPr>
    <p:cSldViewPr snapToGrid="0">
      <p:cViewPr varScale="1">
        <p:scale>
          <a:sx n="40" d="100"/>
          <a:sy n="40" d="100"/>
        </p:scale>
        <p:origin x="85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C5D2B-F137-48C5-AA2F-2F5AD8DA4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*(</a:t>
            </a:r>
            <a:r>
              <a:rPr lang="zh-CN" altLang="en-US" dirty="0"/>
              <a:t>*（</a:t>
            </a:r>
            <a:r>
              <a:rPr lang="en-US" altLang="zh-CN" dirty="0" err="1"/>
              <a:t>iArray+i</a:t>
            </a:r>
            <a:r>
              <a:rPr lang="zh-CN" altLang="en-US" dirty="0"/>
              <a:t>）</a:t>
            </a:r>
            <a:r>
              <a:rPr lang="en-US" altLang="zh-CN" dirty="0"/>
              <a:t>+j)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*(</a:t>
            </a:r>
            <a:r>
              <a:rPr lang="en-US" altLang="zh-CN" dirty="0" err="1"/>
              <a:t>iArray</a:t>
            </a:r>
            <a:r>
              <a:rPr lang="en-US" altLang="zh-CN" dirty="0"/>
              <a:t>[0]+</a:t>
            </a:r>
            <a:r>
              <a:rPr lang="en-US" altLang="zh-CN" dirty="0" err="1"/>
              <a:t>i</a:t>
            </a:r>
            <a:r>
              <a:rPr lang="en-US" altLang="zh-CN" dirty="0"/>
              <a:t>*</a:t>
            </a:r>
            <a:r>
              <a:rPr lang="en-US" altLang="zh-CN" dirty="0" err="1"/>
              <a:t>COL+j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BCD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BCD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BCD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 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ABD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ADD2A-69DF-476B-831C-94F6B7374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856F6-7A2E-4C1B-B710-1DB1A9653A4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3.png"/><Relationship Id="rId14" Type="http://schemas.microsoft.com/office/2007/relationships/hdphoto" Target="../media/image4.wdp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A46C127-DE14-4CF7-8F89-2B642297FE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069716F-97EC-4D8D-BD56-DB5B049BC1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GI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GIF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C</a:t>
            </a:r>
            <a:r>
              <a:rPr lang="zh-CN" altLang="en-US" dirty="0"/>
              <a:t>语言程序设计</a:t>
            </a:r>
            <a:r>
              <a:rPr lang="en-US" altLang="zh-CN" dirty="0"/>
              <a:t>2A</a:t>
            </a:r>
            <a:endParaRPr lang="zh-CN" altLang="en-US" dirty="0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1065213" y="45746"/>
            <a:ext cx="10058400" cy="1609344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一维数组基本概念复习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2796366" y="1527117"/>
            <a:ext cx="7772400" cy="61912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一维数组数据的存储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a[6]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484564" y="2358529"/>
          <a:ext cx="1368425" cy="389145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368425"/>
              </a:tblGrid>
              <a:tr h="648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648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648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648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648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648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12</a:t>
                      </a:r>
                      <a:endParaRPr lang="zh-CN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897687" y="2625334"/>
            <a:ext cx="25152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888162" y="4208073"/>
            <a:ext cx="32766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6969126" y="4812909"/>
            <a:ext cx="25152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a+2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816726" y="5379647"/>
            <a:ext cx="38358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(a+2)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878060" y="3391958"/>
            <a:ext cx="46984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是指针（数组的起始地址），是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8532683" y="4208072"/>
            <a:ext cx="32766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8650856" y="4851328"/>
            <a:ext cx="25152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0018FF40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8650856" y="5351610"/>
            <a:ext cx="38358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a[2],  6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8405788" y="2644543"/>
            <a:ext cx="32766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0018FF38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43115" y="2592190"/>
            <a:ext cx="1355725" cy="3675031"/>
            <a:chOff x="1947549" y="2789687"/>
            <a:chExt cx="1355725" cy="3675031"/>
          </a:xfrm>
        </p:grpSpPr>
        <p:sp>
          <p:nvSpPr>
            <p:cNvPr id="9234" name="Text Box 5"/>
            <p:cNvSpPr txBox="1">
              <a:spLocks noChangeArrowheads="1"/>
            </p:cNvSpPr>
            <p:nvPr/>
          </p:nvSpPr>
          <p:spPr bwMode="auto">
            <a:xfrm>
              <a:off x="1947549" y="6095386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latin typeface="Times New Roman" panose="02020603050405020304" pitchFamily="18" charset="0"/>
                </a:rPr>
                <a:t>0018FF4C</a:t>
              </a:r>
              <a:endParaRPr kumimoji="1"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35" name="Text Box 5"/>
            <p:cNvSpPr txBox="1">
              <a:spLocks noChangeArrowheads="1"/>
            </p:cNvSpPr>
            <p:nvPr/>
          </p:nvSpPr>
          <p:spPr bwMode="auto">
            <a:xfrm>
              <a:off x="1947549" y="5425323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latin typeface="Times New Roman" panose="02020603050405020304" pitchFamily="18" charset="0"/>
                </a:rPr>
                <a:t>0018FF48</a:t>
              </a:r>
              <a:endParaRPr kumimoji="1"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36" name="Text Box 5"/>
            <p:cNvSpPr txBox="1">
              <a:spLocks noChangeArrowheads="1"/>
            </p:cNvSpPr>
            <p:nvPr/>
          </p:nvSpPr>
          <p:spPr bwMode="auto">
            <a:xfrm>
              <a:off x="1947549" y="4755262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latin typeface="Times New Roman" panose="02020603050405020304" pitchFamily="18" charset="0"/>
                </a:rPr>
                <a:t>0018FF44</a:t>
              </a:r>
              <a:endParaRPr kumimoji="1"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37" name="Text Box 5"/>
            <p:cNvSpPr txBox="1">
              <a:spLocks noChangeArrowheads="1"/>
            </p:cNvSpPr>
            <p:nvPr/>
          </p:nvSpPr>
          <p:spPr bwMode="auto">
            <a:xfrm>
              <a:off x="1947549" y="4085201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latin typeface="Times New Roman" panose="02020603050405020304" pitchFamily="18" charset="0"/>
                </a:rPr>
                <a:t>0018FF40</a:t>
              </a:r>
              <a:endParaRPr kumimoji="1"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38" name="Text Box 5"/>
            <p:cNvSpPr txBox="1">
              <a:spLocks noChangeArrowheads="1"/>
            </p:cNvSpPr>
            <p:nvPr/>
          </p:nvSpPr>
          <p:spPr bwMode="auto">
            <a:xfrm>
              <a:off x="1947549" y="3460304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latin typeface="Times New Roman" panose="02020603050405020304" pitchFamily="18" charset="0"/>
                </a:rPr>
                <a:t>0018FF3C</a:t>
              </a:r>
              <a:endParaRPr kumimoji="1"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1947549" y="2789687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latin typeface="Times New Roman" panose="02020603050405020304" pitchFamily="18" charset="0"/>
                </a:rPr>
                <a:t>0018FF38</a:t>
              </a:r>
              <a:endParaRPr kumimoji="1" lang="en-US" altLang="zh-CN" sz="1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039505" y="2396866"/>
            <a:ext cx="1081087" cy="3845768"/>
            <a:chOff x="5039505" y="2488307"/>
            <a:chExt cx="1081087" cy="3845768"/>
          </a:xfrm>
        </p:grpSpPr>
        <p:sp>
          <p:nvSpPr>
            <p:cNvPr id="9239" name="矩形 1"/>
            <p:cNvSpPr>
              <a:spLocks noChangeArrowheads="1"/>
            </p:cNvSpPr>
            <p:nvPr/>
          </p:nvSpPr>
          <p:spPr bwMode="auto">
            <a:xfrm>
              <a:off x="5039505" y="5810200"/>
              <a:ext cx="10795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C00000"/>
                  </a:solidFill>
                </a:rPr>
                <a:t>a[5]</a:t>
              </a:r>
              <a:endParaRPr lang="zh-CN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9241" name="矩形 11"/>
            <p:cNvSpPr>
              <a:spLocks noChangeArrowheads="1"/>
            </p:cNvSpPr>
            <p:nvPr/>
          </p:nvSpPr>
          <p:spPr bwMode="auto">
            <a:xfrm>
              <a:off x="5039505" y="5146776"/>
              <a:ext cx="1079500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C00000"/>
                  </a:solidFill>
                </a:rPr>
                <a:t>a[4]</a:t>
              </a:r>
              <a:endParaRPr lang="zh-CN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9242" name="矩形 12"/>
            <p:cNvSpPr>
              <a:spLocks noChangeArrowheads="1"/>
            </p:cNvSpPr>
            <p:nvPr/>
          </p:nvSpPr>
          <p:spPr bwMode="auto">
            <a:xfrm>
              <a:off x="5039505" y="4481762"/>
              <a:ext cx="1081087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C00000"/>
                  </a:solidFill>
                </a:rPr>
                <a:t>a[3]</a:t>
              </a:r>
              <a:endParaRPr lang="zh-CN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9243" name="矩形 13"/>
            <p:cNvSpPr>
              <a:spLocks noChangeArrowheads="1"/>
            </p:cNvSpPr>
            <p:nvPr/>
          </p:nvSpPr>
          <p:spPr bwMode="auto">
            <a:xfrm>
              <a:off x="5039505" y="3818335"/>
              <a:ext cx="1079500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C00000"/>
                  </a:solidFill>
                </a:rPr>
                <a:t>a[2]</a:t>
              </a:r>
              <a:endParaRPr lang="zh-CN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9244" name="矩形 14"/>
            <p:cNvSpPr>
              <a:spLocks noChangeArrowheads="1"/>
            </p:cNvSpPr>
            <p:nvPr/>
          </p:nvSpPr>
          <p:spPr bwMode="auto">
            <a:xfrm>
              <a:off x="5039505" y="3153321"/>
              <a:ext cx="10795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C00000"/>
                  </a:solidFill>
                </a:rPr>
                <a:t>a[1]</a:t>
              </a:r>
              <a:endParaRPr lang="zh-CN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25" name="矩形 14"/>
            <p:cNvSpPr>
              <a:spLocks noChangeArrowheads="1"/>
            </p:cNvSpPr>
            <p:nvPr/>
          </p:nvSpPr>
          <p:spPr bwMode="auto">
            <a:xfrm>
              <a:off x="5039505" y="2488307"/>
              <a:ext cx="10795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C00000"/>
                  </a:solidFill>
                </a:rPr>
                <a:t>a[0]</a:t>
              </a:r>
              <a:endParaRPr lang="zh-CN" altLang="en-US" sz="280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1069848" y="58748"/>
            <a:ext cx="10058400" cy="1609344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一维数组基本概念复习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2706688" y="1504148"/>
            <a:ext cx="7772400" cy="61912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指向一维数组的指针变量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4" name="矩形 10"/>
          <p:cNvSpPr>
            <a:spLocks noChangeArrowheads="1"/>
          </p:cNvSpPr>
          <p:nvPr/>
        </p:nvSpPr>
        <p:spPr bwMode="auto">
          <a:xfrm>
            <a:off x="6743700" y="2172758"/>
            <a:ext cx="257566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a[6],*p;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= a;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754096" y="2923624"/>
            <a:ext cx="23356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754095" y="3426862"/>
            <a:ext cx="45443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指向了数组的第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个元素的存储单元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714061" y="4090045"/>
            <a:ext cx="41811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引用数组下标为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7480604" y="4653783"/>
            <a:ext cx="41811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p[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或 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*(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p+i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6754095" y="5082624"/>
            <a:ext cx="47949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指针移动法，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p++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指向下标为 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方式直接获得这个元素的值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4072399" y="2149521"/>
          <a:ext cx="1368425" cy="389145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368425"/>
              </a:tblGrid>
              <a:tr h="648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648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648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648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648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648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12</a:t>
                      </a:r>
                      <a:endParaRPr lang="zh-CN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2839958" y="2435434"/>
            <a:ext cx="1355725" cy="3675031"/>
            <a:chOff x="1947549" y="2789687"/>
            <a:chExt cx="1355725" cy="3675031"/>
          </a:xfrm>
        </p:grpSpPr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1947549" y="6095386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latin typeface="Times New Roman" panose="02020603050405020304" pitchFamily="18" charset="0"/>
                </a:rPr>
                <a:t>0018FF4C</a:t>
              </a:r>
              <a:endParaRPr kumimoji="1"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1947549" y="5425323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latin typeface="Times New Roman" panose="02020603050405020304" pitchFamily="18" charset="0"/>
                </a:rPr>
                <a:t>0018FF48</a:t>
              </a:r>
              <a:endParaRPr kumimoji="1"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0" name="Text Box 5"/>
            <p:cNvSpPr txBox="1">
              <a:spLocks noChangeArrowheads="1"/>
            </p:cNvSpPr>
            <p:nvPr/>
          </p:nvSpPr>
          <p:spPr bwMode="auto">
            <a:xfrm>
              <a:off x="1947549" y="4755262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latin typeface="Times New Roman" panose="02020603050405020304" pitchFamily="18" charset="0"/>
                </a:rPr>
                <a:t>0018FF44</a:t>
              </a:r>
              <a:endParaRPr kumimoji="1"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" name="Text Box 5"/>
            <p:cNvSpPr txBox="1">
              <a:spLocks noChangeArrowheads="1"/>
            </p:cNvSpPr>
            <p:nvPr/>
          </p:nvSpPr>
          <p:spPr bwMode="auto">
            <a:xfrm>
              <a:off x="1947549" y="4085201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latin typeface="Times New Roman" panose="02020603050405020304" pitchFamily="18" charset="0"/>
                </a:rPr>
                <a:t>0018FF40</a:t>
              </a:r>
              <a:endParaRPr kumimoji="1"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2" name="Text Box 5"/>
            <p:cNvSpPr txBox="1">
              <a:spLocks noChangeArrowheads="1"/>
            </p:cNvSpPr>
            <p:nvPr/>
          </p:nvSpPr>
          <p:spPr bwMode="auto">
            <a:xfrm>
              <a:off x="1947549" y="3460304"/>
              <a:ext cx="13557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latin typeface="Times New Roman" panose="02020603050405020304" pitchFamily="18" charset="0"/>
                </a:rPr>
                <a:t>0018FF3C</a:t>
              </a:r>
              <a:endParaRPr kumimoji="1"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" name="Text Box 5"/>
            <p:cNvSpPr txBox="1">
              <a:spLocks noChangeArrowheads="1"/>
            </p:cNvSpPr>
            <p:nvPr/>
          </p:nvSpPr>
          <p:spPr bwMode="auto">
            <a:xfrm>
              <a:off x="1947549" y="2789687"/>
              <a:ext cx="13557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latin typeface="Times New Roman" panose="02020603050405020304" pitchFamily="18" charset="0"/>
                </a:rPr>
                <a:t>0018FF38</a:t>
              </a:r>
              <a:endParaRPr kumimoji="1" lang="en-US" altLang="zh-CN" sz="1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627340" y="2187858"/>
            <a:ext cx="1081087" cy="3783558"/>
            <a:chOff x="5039505" y="2488307"/>
            <a:chExt cx="1081087" cy="3783558"/>
          </a:xfrm>
        </p:grpSpPr>
        <p:sp>
          <p:nvSpPr>
            <p:cNvPr id="45" name="矩形 1"/>
            <p:cNvSpPr>
              <a:spLocks noChangeArrowheads="1"/>
            </p:cNvSpPr>
            <p:nvPr/>
          </p:nvSpPr>
          <p:spPr bwMode="auto">
            <a:xfrm>
              <a:off x="5039505" y="5810200"/>
              <a:ext cx="10795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2"/>
                  </a:solidFill>
                </a:rPr>
                <a:t>a[5]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矩形 11"/>
            <p:cNvSpPr>
              <a:spLocks noChangeArrowheads="1"/>
            </p:cNvSpPr>
            <p:nvPr/>
          </p:nvSpPr>
          <p:spPr bwMode="auto">
            <a:xfrm>
              <a:off x="5039505" y="5146776"/>
              <a:ext cx="10795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2"/>
                  </a:solidFill>
                </a:rPr>
                <a:t>a[4]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47" name="矩形 12"/>
            <p:cNvSpPr>
              <a:spLocks noChangeArrowheads="1"/>
            </p:cNvSpPr>
            <p:nvPr/>
          </p:nvSpPr>
          <p:spPr bwMode="auto">
            <a:xfrm>
              <a:off x="5039505" y="4481762"/>
              <a:ext cx="10810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2"/>
                  </a:solidFill>
                </a:rPr>
                <a:t>a[3]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48" name="矩形 13"/>
            <p:cNvSpPr>
              <a:spLocks noChangeArrowheads="1"/>
            </p:cNvSpPr>
            <p:nvPr/>
          </p:nvSpPr>
          <p:spPr bwMode="auto">
            <a:xfrm>
              <a:off x="5039505" y="3818335"/>
              <a:ext cx="10795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2"/>
                  </a:solidFill>
                </a:rPr>
                <a:t>a[2]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49" name="矩形 14"/>
            <p:cNvSpPr>
              <a:spLocks noChangeArrowheads="1"/>
            </p:cNvSpPr>
            <p:nvPr/>
          </p:nvSpPr>
          <p:spPr bwMode="auto">
            <a:xfrm>
              <a:off x="5039505" y="3153321"/>
              <a:ext cx="10795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2"/>
                  </a:solidFill>
                </a:rPr>
                <a:t>a[1]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50" name="矩形 14"/>
            <p:cNvSpPr>
              <a:spLocks noChangeArrowheads="1"/>
            </p:cNvSpPr>
            <p:nvPr/>
          </p:nvSpPr>
          <p:spPr bwMode="auto">
            <a:xfrm>
              <a:off x="5039505" y="2488307"/>
              <a:ext cx="10795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2"/>
                  </a:solidFill>
                </a:rPr>
                <a:t>a[0]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7" name="直接箭头连接符 6"/>
          <p:cNvCxnSpPr/>
          <p:nvPr/>
        </p:nvCxnSpPr>
        <p:spPr>
          <a:xfrm>
            <a:off x="2635386" y="2607552"/>
            <a:ext cx="4163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271339" y="2034436"/>
            <a:ext cx="2602818" cy="898728"/>
            <a:chOff x="192977" y="5498740"/>
            <a:chExt cx="2602818" cy="898728"/>
          </a:xfrm>
        </p:grpSpPr>
        <p:sp>
          <p:nvSpPr>
            <p:cNvPr id="3" name="矩形 2"/>
            <p:cNvSpPr/>
            <p:nvPr/>
          </p:nvSpPr>
          <p:spPr>
            <a:xfrm>
              <a:off x="1423856" y="5688598"/>
              <a:ext cx="1098953" cy="6700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512048" y="5498740"/>
              <a:ext cx="283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p</a:t>
              </a:r>
              <a:endParaRPr lang="zh-CN" altLang="en-US" sz="24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397732" y="5838963"/>
              <a:ext cx="11592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kumimoji="1"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0018FF38</a:t>
              </a:r>
              <a:endPara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92977" y="6028136"/>
              <a:ext cx="11721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kumimoji="1" lang="en-US" altLang="zh-CN" b="1" dirty="0">
                  <a:latin typeface="Times New Roman" panose="02020603050405020304" pitchFamily="18" charset="0"/>
                </a:rPr>
                <a:t>0018FE30</a:t>
              </a:r>
              <a:endParaRPr kumimoji="1" lang="en-US" altLang="zh-CN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1069848" y="58748"/>
            <a:ext cx="10058400" cy="1609344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一维数组基本概念复习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2706688" y="1504148"/>
            <a:ext cx="7772400" cy="61912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指向一维数组的指针变量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4" name="矩形 10"/>
          <p:cNvSpPr>
            <a:spLocks noChangeArrowheads="1"/>
          </p:cNvSpPr>
          <p:nvPr/>
        </p:nvSpPr>
        <p:spPr bwMode="auto">
          <a:xfrm>
            <a:off x="6743700" y="2225010"/>
            <a:ext cx="257566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a[6],*p;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= a;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754096" y="2975876"/>
            <a:ext cx="23356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754095" y="3479114"/>
            <a:ext cx="45443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指向了数组的第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个元素的存储单元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714061" y="4142297"/>
            <a:ext cx="41811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引用数组下标为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3086" y="2262833"/>
            <a:ext cx="1098953" cy="6700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2823" y="2384435"/>
            <a:ext cx="283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137438" y="2413198"/>
            <a:ext cx="1210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10000"/>
              </a:spcBef>
            </a:pPr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0018FF3C</a:t>
            </a:r>
            <a:endParaRPr kumimoji="1" lang="en-US" altLang="zh-CN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7" name="直接箭头连接符 6"/>
          <p:cNvCxnSpPr>
            <a:stCxn id="3" idx="3"/>
          </p:cNvCxnSpPr>
          <p:nvPr/>
        </p:nvCxnSpPr>
        <p:spPr>
          <a:xfrm>
            <a:off x="2262039" y="2597865"/>
            <a:ext cx="577919" cy="51562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7480604" y="4706035"/>
            <a:ext cx="41811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p[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或 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*(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p+i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6754095" y="5134876"/>
            <a:ext cx="47949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指针移动法，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p++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指向下标为 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方式直接获得这个元素的值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4072399" y="2149521"/>
          <a:ext cx="1368425" cy="389145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368425"/>
              </a:tblGrid>
              <a:tr h="648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648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648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648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648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648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12</a:t>
                      </a:r>
                      <a:endParaRPr lang="zh-CN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2839958" y="2435434"/>
            <a:ext cx="1355725" cy="3675031"/>
            <a:chOff x="1947549" y="2789687"/>
            <a:chExt cx="1355725" cy="3675031"/>
          </a:xfrm>
        </p:grpSpPr>
        <p:sp>
          <p:nvSpPr>
            <p:cNvPr id="33" name="Text Box 5"/>
            <p:cNvSpPr txBox="1">
              <a:spLocks noChangeArrowheads="1"/>
            </p:cNvSpPr>
            <p:nvPr/>
          </p:nvSpPr>
          <p:spPr bwMode="auto">
            <a:xfrm>
              <a:off x="1947549" y="6095386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latin typeface="Times New Roman" panose="02020603050405020304" pitchFamily="18" charset="0"/>
                </a:rPr>
                <a:t>0018FF4C</a:t>
              </a:r>
              <a:endParaRPr kumimoji="1"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1947549" y="5425323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latin typeface="Times New Roman" panose="02020603050405020304" pitchFamily="18" charset="0"/>
                </a:rPr>
                <a:t>0018FF48</a:t>
              </a:r>
              <a:endParaRPr kumimoji="1"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5" name="Text Box 5"/>
            <p:cNvSpPr txBox="1">
              <a:spLocks noChangeArrowheads="1"/>
            </p:cNvSpPr>
            <p:nvPr/>
          </p:nvSpPr>
          <p:spPr bwMode="auto">
            <a:xfrm>
              <a:off x="1947549" y="4755262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latin typeface="Times New Roman" panose="02020603050405020304" pitchFamily="18" charset="0"/>
                </a:rPr>
                <a:t>0018FF44</a:t>
              </a:r>
              <a:endParaRPr kumimoji="1"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" name="Text Box 5"/>
            <p:cNvSpPr txBox="1">
              <a:spLocks noChangeArrowheads="1"/>
            </p:cNvSpPr>
            <p:nvPr/>
          </p:nvSpPr>
          <p:spPr bwMode="auto">
            <a:xfrm>
              <a:off x="1947549" y="4085201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latin typeface="Times New Roman" panose="02020603050405020304" pitchFamily="18" charset="0"/>
                </a:rPr>
                <a:t>0018FF40</a:t>
              </a:r>
              <a:endParaRPr kumimoji="1"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2" name="Text Box 5"/>
            <p:cNvSpPr txBox="1">
              <a:spLocks noChangeArrowheads="1"/>
            </p:cNvSpPr>
            <p:nvPr/>
          </p:nvSpPr>
          <p:spPr bwMode="auto">
            <a:xfrm>
              <a:off x="1947549" y="3460304"/>
              <a:ext cx="13557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latin typeface="Times New Roman" panose="02020603050405020304" pitchFamily="18" charset="0"/>
                </a:rPr>
                <a:t>0018FF3C</a:t>
              </a:r>
              <a:endParaRPr kumimoji="1"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" name="Text Box 5"/>
            <p:cNvSpPr txBox="1">
              <a:spLocks noChangeArrowheads="1"/>
            </p:cNvSpPr>
            <p:nvPr/>
          </p:nvSpPr>
          <p:spPr bwMode="auto">
            <a:xfrm>
              <a:off x="1947549" y="2789687"/>
              <a:ext cx="13557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latin typeface="Times New Roman" panose="02020603050405020304" pitchFamily="18" charset="0"/>
                </a:rPr>
                <a:t>0018FF38</a:t>
              </a:r>
              <a:endParaRPr kumimoji="1" lang="en-US" altLang="zh-CN" sz="1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627340" y="2187858"/>
            <a:ext cx="1081087" cy="3783558"/>
            <a:chOff x="5039505" y="2488307"/>
            <a:chExt cx="1081087" cy="3783558"/>
          </a:xfrm>
        </p:grpSpPr>
        <p:sp>
          <p:nvSpPr>
            <p:cNvPr id="55" name="矩形 1"/>
            <p:cNvSpPr>
              <a:spLocks noChangeArrowheads="1"/>
            </p:cNvSpPr>
            <p:nvPr/>
          </p:nvSpPr>
          <p:spPr bwMode="auto">
            <a:xfrm>
              <a:off x="5039505" y="5810200"/>
              <a:ext cx="10795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2"/>
                  </a:solidFill>
                </a:rPr>
                <a:t>a[5]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56" name="矩形 11"/>
            <p:cNvSpPr>
              <a:spLocks noChangeArrowheads="1"/>
            </p:cNvSpPr>
            <p:nvPr/>
          </p:nvSpPr>
          <p:spPr bwMode="auto">
            <a:xfrm>
              <a:off x="5039505" y="5146776"/>
              <a:ext cx="10795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2"/>
                  </a:solidFill>
                </a:rPr>
                <a:t>a[4]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57" name="矩形 12"/>
            <p:cNvSpPr>
              <a:spLocks noChangeArrowheads="1"/>
            </p:cNvSpPr>
            <p:nvPr/>
          </p:nvSpPr>
          <p:spPr bwMode="auto">
            <a:xfrm>
              <a:off x="5039505" y="4481762"/>
              <a:ext cx="10810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2"/>
                  </a:solidFill>
                </a:rPr>
                <a:t>a[3]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58" name="矩形 13"/>
            <p:cNvSpPr>
              <a:spLocks noChangeArrowheads="1"/>
            </p:cNvSpPr>
            <p:nvPr/>
          </p:nvSpPr>
          <p:spPr bwMode="auto">
            <a:xfrm>
              <a:off x="5039505" y="3818335"/>
              <a:ext cx="10795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2"/>
                  </a:solidFill>
                </a:rPr>
                <a:t>a[2]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59" name="矩形 14"/>
            <p:cNvSpPr>
              <a:spLocks noChangeArrowheads="1"/>
            </p:cNvSpPr>
            <p:nvPr/>
          </p:nvSpPr>
          <p:spPr bwMode="auto">
            <a:xfrm>
              <a:off x="5039505" y="3153321"/>
              <a:ext cx="10795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2"/>
                  </a:solidFill>
                </a:rPr>
                <a:t>a[1]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60" name="矩形 14"/>
            <p:cNvSpPr>
              <a:spLocks noChangeArrowheads="1"/>
            </p:cNvSpPr>
            <p:nvPr/>
          </p:nvSpPr>
          <p:spPr bwMode="auto">
            <a:xfrm>
              <a:off x="5039505" y="2488307"/>
              <a:ext cx="10795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2"/>
                  </a:solidFill>
                </a:rPr>
                <a:t>a[0]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1069848" y="58748"/>
            <a:ext cx="10058400" cy="1609344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一维数组基本概念复习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2706688" y="1504148"/>
            <a:ext cx="7772400" cy="61912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指向一维数组的指针变量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64" name="矩形 10"/>
          <p:cNvSpPr>
            <a:spLocks noChangeArrowheads="1"/>
          </p:cNvSpPr>
          <p:nvPr/>
        </p:nvSpPr>
        <p:spPr bwMode="auto">
          <a:xfrm>
            <a:off x="6743700" y="2225010"/>
            <a:ext cx="257566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a[6],*p;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= a;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754096" y="2975876"/>
            <a:ext cx="23356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754095" y="3479114"/>
            <a:ext cx="45443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指向了数组的第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个元素的存储单元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714061" y="4142297"/>
            <a:ext cx="41811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引用数组下标为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3086" y="2262833"/>
            <a:ext cx="1098953" cy="6700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2823" y="2384435"/>
            <a:ext cx="283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163085" y="2413198"/>
            <a:ext cx="115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10000"/>
              </a:spcBef>
            </a:pPr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0018FF40</a:t>
            </a:r>
            <a:endParaRPr kumimoji="1" lang="en-US" altLang="zh-CN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7" name="直接箭头连接符 6"/>
          <p:cNvCxnSpPr>
            <a:stCxn id="3" idx="3"/>
          </p:cNvCxnSpPr>
          <p:nvPr/>
        </p:nvCxnSpPr>
        <p:spPr>
          <a:xfrm>
            <a:off x="2262039" y="2597865"/>
            <a:ext cx="732173" cy="113308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7480604" y="4706035"/>
            <a:ext cx="41811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p[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或 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*(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p+i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6754095" y="5134876"/>
            <a:ext cx="47949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指针移动法，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p++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指向下标为 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方式直接获得这个元素的值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4072399" y="2149521"/>
          <a:ext cx="1368425" cy="389145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368425"/>
              </a:tblGrid>
              <a:tr h="648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648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648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648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648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648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12</a:t>
                      </a:r>
                      <a:endParaRPr lang="zh-CN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2839958" y="2435434"/>
            <a:ext cx="1355725" cy="3675031"/>
            <a:chOff x="1947549" y="2789687"/>
            <a:chExt cx="1355725" cy="3675031"/>
          </a:xfrm>
        </p:grpSpPr>
        <p:sp>
          <p:nvSpPr>
            <p:cNvPr id="33" name="Text Box 5"/>
            <p:cNvSpPr txBox="1">
              <a:spLocks noChangeArrowheads="1"/>
            </p:cNvSpPr>
            <p:nvPr/>
          </p:nvSpPr>
          <p:spPr bwMode="auto">
            <a:xfrm>
              <a:off x="1947549" y="6095386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latin typeface="Times New Roman" panose="02020603050405020304" pitchFamily="18" charset="0"/>
                </a:rPr>
                <a:t>0018FF4C</a:t>
              </a:r>
              <a:endParaRPr kumimoji="1"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1947549" y="5425323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latin typeface="Times New Roman" panose="02020603050405020304" pitchFamily="18" charset="0"/>
                </a:rPr>
                <a:t>0018FF48</a:t>
              </a:r>
              <a:endParaRPr kumimoji="1"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5" name="Text Box 5"/>
            <p:cNvSpPr txBox="1">
              <a:spLocks noChangeArrowheads="1"/>
            </p:cNvSpPr>
            <p:nvPr/>
          </p:nvSpPr>
          <p:spPr bwMode="auto">
            <a:xfrm>
              <a:off x="1947549" y="4755262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latin typeface="Times New Roman" panose="02020603050405020304" pitchFamily="18" charset="0"/>
                </a:rPr>
                <a:t>0018FF44</a:t>
              </a:r>
              <a:endParaRPr kumimoji="1"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" name="Text Box 5"/>
            <p:cNvSpPr txBox="1">
              <a:spLocks noChangeArrowheads="1"/>
            </p:cNvSpPr>
            <p:nvPr/>
          </p:nvSpPr>
          <p:spPr bwMode="auto">
            <a:xfrm>
              <a:off x="1947549" y="4085201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latin typeface="Times New Roman" panose="02020603050405020304" pitchFamily="18" charset="0"/>
                </a:rPr>
                <a:t>0018FF40</a:t>
              </a:r>
              <a:endParaRPr kumimoji="1"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2" name="Text Box 5"/>
            <p:cNvSpPr txBox="1">
              <a:spLocks noChangeArrowheads="1"/>
            </p:cNvSpPr>
            <p:nvPr/>
          </p:nvSpPr>
          <p:spPr bwMode="auto">
            <a:xfrm>
              <a:off x="1947549" y="3460304"/>
              <a:ext cx="13557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latin typeface="Times New Roman" panose="02020603050405020304" pitchFamily="18" charset="0"/>
                </a:rPr>
                <a:t>0018FF3C</a:t>
              </a:r>
              <a:endParaRPr kumimoji="1"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" name="Text Box 5"/>
            <p:cNvSpPr txBox="1">
              <a:spLocks noChangeArrowheads="1"/>
            </p:cNvSpPr>
            <p:nvPr/>
          </p:nvSpPr>
          <p:spPr bwMode="auto">
            <a:xfrm>
              <a:off x="1947549" y="2789687"/>
              <a:ext cx="13557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latin typeface="Times New Roman" panose="02020603050405020304" pitchFamily="18" charset="0"/>
                </a:rPr>
                <a:t>0018FF38</a:t>
              </a:r>
              <a:endParaRPr kumimoji="1" lang="en-US" altLang="zh-CN" sz="1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627340" y="2187858"/>
            <a:ext cx="1081087" cy="3783558"/>
            <a:chOff x="5039505" y="2488307"/>
            <a:chExt cx="1081087" cy="3783558"/>
          </a:xfrm>
        </p:grpSpPr>
        <p:sp>
          <p:nvSpPr>
            <p:cNvPr id="55" name="矩形 1"/>
            <p:cNvSpPr>
              <a:spLocks noChangeArrowheads="1"/>
            </p:cNvSpPr>
            <p:nvPr/>
          </p:nvSpPr>
          <p:spPr bwMode="auto">
            <a:xfrm>
              <a:off x="5039505" y="5810200"/>
              <a:ext cx="10795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2"/>
                  </a:solidFill>
                </a:rPr>
                <a:t>a[5]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56" name="矩形 11"/>
            <p:cNvSpPr>
              <a:spLocks noChangeArrowheads="1"/>
            </p:cNvSpPr>
            <p:nvPr/>
          </p:nvSpPr>
          <p:spPr bwMode="auto">
            <a:xfrm>
              <a:off x="5039505" y="5146776"/>
              <a:ext cx="10795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2"/>
                  </a:solidFill>
                </a:rPr>
                <a:t>a[4]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57" name="矩形 12"/>
            <p:cNvSpPr>
              <a:spLocks noChangeArrowheads="1"/>
            </p:cNvSpPr>
            <p:nvPr/>
          </p:nvSpPr>
          <p:spPr bwMode="auto">
            <a:xfrm>
              <a:off x="5039505" y="4481762"/>
              <a:ext cx="10810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2"/>
                  </a:solidFill>
                </a:rPr>
                <a:t>a[3]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58" name="矩形 13"/>
            <p:cNvSpPr>
              <a:spLocks noChangeArrowheads="1"/>
            </p:cNvSpPr>
            <p:nvPr/>
          </p:nvSpPr>
          <p:spPr bwMode="auto">
            <a:xfrm>
              <a:off x="5039505" y="3818335"/>
              <a:ext cx="10795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2"/>
                  </a:solidFill>
                </a:rPr>
                <a:t>a[2]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59" name="矩形 14"/>
            <p:cNvSpPr>
              <a:spLocks noChangeArrowheads="1"/>
            </p:cNvSpPr>
            <p:nvPr/>
          </p:nvSpPr>
          <p:spPr bwMode="auto">
            <a:xfrm>
              <a:off x="5039505" y="3153321"/>
              <a:ext cx="10795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2"/>
                  </a:solidFill>
                </a:rPr>
                <a:t>a[1]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60" name="矩形 14"/>
            <p:cNvSpPr>
              <a:spLocks noChangeArrowheads="1"/>
            </p:cNvSpPr>
            <p:nvPr/>
          </p:nvSpPr>
          <p:spPr bwMode="auto">
            <a:xfrm>
              <a:off x="5039505" y="2488307"/>
              <a:ext cx="10795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accent2"/>
                  </a:solidFill>
                </a:rPr>
                <a:t>a[0]</a:t>
              </a:r>
              <a:endParaRPr lang="zh-CN" altLang="en-US" sz="2400" dirty="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1069848" y="33696"/>
            <a:ext cx="10058400" cy="1609344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二维数组基本概念复习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2502445" y="1355042"/>
            <a:ext cx="7772400" cy="61912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二维数组逻辑结构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a[2][3];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892811" y="2466233"/>
          <a:ext cx="3419778" cy="108836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27724"/>
                <a:gridCol w="1084557"/>
                <a:gridCol w="1107497"/>
              </a:tblGrid>
              <a:tr h="544184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393" marR="91393" marT="45700" marB="4570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393" marR="91393"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393" marR="91393" marT="45700" marB="45700"/>
                </a:tc>
              </a:tr>
              <a:tr h="544184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393" marR="91393" marT="45700" marB="4570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393" marR="91393"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393" marR="91393" marT="45700" marB="45700"/>
                </a:tc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029210" y="1982636"/>
            <a:ext cx="4283379" cy="2042165"/>
            <a:chOff x="6096000" y="1982636"/>
            <a:chExt cx="4283379" cy="2042165"/>
          </a:xfrm>
        </p:grpSpPr>
        <p:sp>
          <p:nvSpPr>
            <p:cNvPr id="11268" name="矩形 1"/>
            <p:cNvSpPr>
              <a:spLocks noChangeArrowheads="1"/>
            </p:cNvSpPr>
            <p:nvPr/>
          </p:nvSpPr>
          <p:spPr bwMode="auto">
            <a:xfrm>
              <a:off x="6096000" y="2459760"/>
              <a:ext cx="75672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a[0]</a:t>
              </a:r>
              <a:endParaRPr lang="zh-CN" altLang="en-US" sz="2000" dirty="0"/>
            </a:p>
          </p:txBody>
        </p:sp>
        <p:sp>
          <p:nvSpPr>
            <p:cNvPr id="11269" name="矩形 11"/>
            <p:cNvSpPr>
              <a:spLocks noChangeArrowheads="1"/>
            </p:cNvSpPr>
            <p:nvPr/>
          </p:nvSpPr>
          <p:spPr bwMode="auto">
            <a:xfrm>
              <a:off x="6096000" y="3095458"/>
              <a:ext cx="8390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a[1]</a:t>
              </a:r>
              <a:endParaRPr lang="zh-CN" altLang="en-US" sz="2000" dirty="0"/>
            </a:p>
          </p:txBody>
        </p:sp>
        <p:sp>
          <p:nvSpPr>
            <p:cNvPr id="11284" name="矩形 20"/>
            <p:cNvSpPr>
              <a:spLocks noChangeArrowheads="1"/>
            </p:cNvSpPr>
            <p:nvPr/>
          </p:nvSpPr>
          <p:spPr bwMode="auto">
            <a:xfrm>
              <a:off x="7082336" y="1982636"/>
              <a:ext cx="10972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a[0][0]</a:t>
              </a:r>
              <a:endParaRPr lang="zh-CN" altLang="en-US" sz="2000" dirty="0"/>
            </a:p>
          </p:txBody>
        </p:sp>
        <p:sp>
          <p:nvSpPr>
            <p:cNvPr id="11285" name="矩形 21"/>
            <p:cNvSpPr>
              <a:spLocks noChangeArrowheads="1"/>
            </p:cNvSpPr>
            <p:nvPr/>
          </p:nvSpPr>
          <p:spPr bwMode="auto">
            <a:xfrm>
              <a:off x="8208396" y="1982636"/>
              <a:ext cx="109725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a[0][1]</a:t>
              </a:r>
              <a:endParaRPr lang="zh-CN" altLang="en-US" sz="2000" dirty="0"/>
            </a:p>
          </p:txBody>
        </p:sp>
        <p:sp>
          <p:nvSpPr>
            <p:cNvPr id="11286" name="矩形 22"/>
            <p:cNvSpPr>
              <a:spLocks noChangeArrowheads="1"/>
            </p:cNvSpPr>
            <p:nvPr/>
          </p:nvSpPr>
          <p:spPr bwMode="auto">
            <a:xfrm>
              <a:off x="9284352" y="1982636"/>
              <a:ext cx="10950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a[0][2]</a:t>
              </a:r>
              <a:endParaRPr lang="zh-CN" altLang="en-US" sz="2000" dirty="0"/>
            </a:p>
          </p:txBody>
        </p:sp>
        <p:sp>
          <p:nvSpPr>
            <p:cNvPr id="11287" name="矩形 23"/>
            <p:cNvSpPr>
              <a:spLocks noChangeArrowheads="1"/>
            </p:cNvSpPr>
            <p:nvPr/>
          </p:nvSpPr>
          <p:spPr bwMode="auto">
            <a:xfrm>
              <a:off x="7082335" y="3624691"/>
              <a:ext cx="10972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a[1][0]</a:t>
              </a:r>
              <a:endParaRPr lang="zh-CN" altLang="en-US" sz="2000" dirty="0"/>
            </a:p>
          </p:txBody>
        </p:sp>
        <p:sp>
          <p:nvSpPr>
            <p:cNvPr id="11288" name="矩形 24"/>
            <p:cNvSpPr>
              <a:spLocks noChangeArrowheads="1"/>
            </p:cNvSpPr>
            <p:nvPr/>
          </p:nvSpPr>
          <p:spPr bwMode="auto">
            <a:xfrm>
              <a:off x="8222807" y="3624691"/>
              <a:ext cx="109725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a[1][1]</a:t>
              </a:r>
              <a:endParaRPr lang="zh-CN" altLang="en-US" sz="2000" dirty="0"/>
            </a:p>
          </p:txBody>
        </p:sp>
        <p:sp>
          <p:nvSpPr>
            <p:cNvPr id="11289" name="矩形 25"/>
            <p:cNvSpPr>
              <a:spLocks noChangeArrowheads="1"/>
            </p:cNvSpPr>
            <p:nvPr/>
          </p:nvSpPr>
          <p:spPr bwMode="auto">
            <a:xfrm>
              <a:off x="9363279" y="3624691"/>
              <a:ext cx="9948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a[1][2]</a:t>
              </a:r>
              <a:endParaRPr lang="zh-CN" altLang="en-US" sz="2000" dirty="0"/>
            </a:p>
          </p:txBody>
        </p:sp>
      </p:grpSp>
      <p:sp>
        <p:nvSpPr>
          <p:cNvPr id="8218" name="Text Box 5"/>
          <p:cNvSpPr txBox="1">
            <a:spLocks noChangeArrowheads="1"/>
          </p:cNvSpPr>
          <p:nvPr/>
        </p:nvSpPr>
        <p:spPr bwMode="auto">
          <a:xfrm>
            <a:off x="2982914" y="4076701"/>
            <a:ext cx="7664209" cy="190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1000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kumimoji="1"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可以将</a:t>
            </a:r>
            <a:r>
              <a:rPr kumimoji="1"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看成是特殊的一维数组，这个数组有两个元素</a:t>
            </a:r>
            <a:r>
              <a:rPr kumimoji="1"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a[0],a[1]</a:t>
            </a:r>
            <a:endParaRPr kumimoji="1"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ct val="1000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kumimoji="1"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每一个元素又是一个一维数组，这个一维数组有三个元素。</a:t>
            </a:r>
            <a:endParaRPr kumimoji="1"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ct val="1000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kumimoji="1"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</a:t>
            </a:r>
            <a:r>
              <a:rPr kumimoji="1"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r>
              <a:rPr kumimoji="1"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有三个元素</a:t>
            </a:r>
            <a:r>
              <a:rPr kumimoji="1"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a[0][0],a[0][1],a[0][2]</a:t>
            </a:r>
            <a:endParaRPr kumimoji="1"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1170056" y="31752"/>
            <a:ext cx="10058400" cy="1609344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二维数组基本概念复习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545654" y="1530866"/>
            <a:ext cx="7772400" cy="61912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二维数组物理结构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a[2][3]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3" name="Text Box 5"/>
          <p:cNvSpPr txBox="1">
            <a:spLocks noChangeArrowheads="1"/>
          </p:cNvSpPr>
          <p:nvPr/>
        </p:nvSpPr>
        <p:spPr bwMode="auto">
          <a:xfrm>
            <a:off x="1754719" y="2186164"/>
            <a:ext cx="5489575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spcBef>
                <a:spcPct val="1000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在物理上，二维数组内存是线性连续的，并不存在行列之分</a:t>
            </a:r>
            <a:endParaRPr kumimoji="1"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kumimoji="1"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spcBef>
                <a:spcPct val="1000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存储时，先存放</a:t>
            </a:r>
            <a:r>
              <a:rPr kumimoji="1"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行元素，且按从左到右存放，再存放</a:t>
            </a:r>
            <a:r>
              <a:rPr kumimoji="1"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行元素</a:t>
            </a:r>
            <a:endParaRPr kumimoji="1"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101589" y="5098460"/>
          <a:ext cx="3419778" cy="108836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27724"/>
                <a:gridCol w="1084557"/>
                <a:gridCol w="1107497"/>
              </a:tblGrid>
              <a:tr h="544184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393" marR="91393" marT="45700" marB="4570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393" marR="91393"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393" marR="91393" marT="45700" marB="45700"/>
                </a:tc>
              </a:tr>
              <a:tr h="544184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393" marR="91393" marT="45700" marB="4570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393" marR="91393"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393" marR="91393" marT="45700" marB="45700"/>
                </a:tc>
              </a:tr>
            </a:tbl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2237988" y="4614863"/>
            <a:ext cx="4283379" cy="2042165"/>
            <a:chOff x="6096000" y="1982636"/>
            <a:chExt cx="4283379" cy="2042165"/>
          </a:xfrm>
        </p:grpSpPr>
        <p:sp>
          <p:nvSpPr>
            <p:cNvPr id="20" name="矩形 1"/>
            <p:cNvSpPr>
              <a:spLocks noChangeArrowheads="1"/>
            </p:cNvSpPr>
            <p:nvPr/>
          </p:nvSpPr>
          <p:spPr bwMode="auto">
            <a:xfrm>
              <a:off x="6096000" y="2459760"/>
              <a:ext cx="75672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a[0]</a:t>
              </a:r>
              <a:endParaRPr lang="zh-CN" altLang="en-US" sz="2000" dirty="0"/>
            </a:p>
          </p:txBody>
        </p:sp>
        <p:sp>
          <p:nvSpPr>
            <p:cNvPr id="21" name="矩形 11"/>
            <p:cNvSpPr>
              <a:spLocks noChangeArrowheads="1"/>
            </p:cNvSpPr>
            <p:nvPr/>
          </p:nvSpPr>
          <p:spPr bwMode="auto">
            <a:xfrm>
              <a:off x="6096000" y="3095458"/>
              <a:ext cx="8390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a[1]</a:t>
              </a:r>
              <a:endParaRPr lang="zh-CN" altLang="en-US" sz="2000" dirty="0"/>
            </a:p>
          </p:txBody>
        </p:sp>
        <p:sp>
          <p:nvSpPr>
            <p:cNvPr id="22" name="矩形 20"/>
            <p:cNvSpPr>
              <a:spLocks noChangeArrowheads="1"/>
            </p:cNvSpPr>
            <p:nvPr/>
          </p:nvSpPr>
          <p:spPr bwMode="auto">
            <a:xfrm>
              <a:off x="7082336" y="1982636"/>
              <a:ext cx="10972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a[0][0]</a:t>
              </a:r>
              <a:endParaRPr lang="zh-CN" altLang="en-US" sz="2000" dirty="0"/>
            </a:p>
          </p:txBody>
        </p:sp>
        <p:sp>
          <p:nvSpPr>
            <p:cNvPr id="23" name="矩形 21"/>
            <p:cNvSpPr>
              <a:spLocks noChangeArrowheads="1"/>
            </p:cNvSpPr>
            <p:nvPr/>
          </p:nvSpPr>
          <p:spPr bwMode="auto">
            <a:xfrm>
              <a:off x="8208396" y="1982636"/>
              <a:ext cx="109725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a[0][1]</a:t>
              </a:r>
              <a:endParaRPr lang="zh-CN" altLang="en-US" sz="2000" dirty="0"/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9284352" y="1982636"/>
              <a:ext cx="10950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a[0][2]</a:t>
              </a:r>
              <a:endParaRPr lang="zh-CN" altLang="en-US" sz="2000" dirty="0"/>
            </a:p>
          </p:txBody>
        </p:sp>
        <p:sp>
          <p:nvSpPr>
            <p:cNvPr id="25" name="矩形 23"/>
            <p:cNvSpPr>
              <a:spLocks noChangeArrowheads="1"/>
            </p:cNvSpPr>
            <p:nvPr/>
          </p:nvSpPr>
          <p:spPr bwMode="auto">
            <a:xfrm>
              <a:off x="7082335" y="3624691"/>
              <a:ext cx="10972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a[1][0]</a:t>
              </a:r>
              <a:endParaRPr lang="zh-CN" altLang="en-US" sz="2000" dirty="0"/>
            </a:p>
          </p:txBody>
        </p:sp>
        <p:sp>
          <p:nvSpPr>
            <p:cNvPr id="26" name="矩形 24"/>
            <p:cNvSpPr>
              <a:spLocks noChangeArrowheads="1"/>
            </p:cNvSpPr>
            <p:nvPr/>
          </p:nvSpPr>
          <p:spPr bwMode="auto">
            <a:xfrm>
              <a:off x="8222807" y="3624691"/>
              <a:ext cx="109725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a[1][1]</a:t>
              </a:r>
              <a:endParaRPr lang="zh-CN" altLang="en-US" sz="2000" dirty="0"/>
            </a:p>
          </p:txBody>
        </p:sp>
        <p:sp>
          <p:nvSpPr>
            <p:cNvPr id="27" name="矩形 25"/>
            <p:cNvSpPr>
              <a:spLocks noChangeArrowheads="1"/>
            </p:cNvSpPr>
            <p:nvPr/>
          </p:nvSpPr>
          <p:spPr bwMode="auto">
            <a:xfrm>
              <a:off x="9363279" y="3624691"/>
              <a:ext cx="9948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a[1][2]</a:t>
              </a:r>
              <a:endParaRPr lang="zh-CN" altLang="en-US" sz="2000" dirty="0"/>
            </a:p>
          </p:txBody>
        </p:sp>
      </p:grpSp>
      <p:cxnSp>
        <p:nvCxnSpPr>
          <p:cNvPr id="3" name="直接箭头连接符 2"/>
          <p:cNvCxnSpPr/>
          <p:nvPr/>
        </p:nvCxnSpPr>
        <p:spPr>
          <a:xfrm>
            <a:off x="3396728" y="5353951"/>
            <a:ext cx="286628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3507288" y="5391529"/>
            <a:ext cx="2755726" cy="43307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07288" y="5929670"/>
            <a:ext cx="2588712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8794306" y="1968644"/>
          <a:ext cx="1368425" cy="389145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368425"/>
              </a:tblGrid>
              <a:tr h="64857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</a:tr>
              <a:tr h="64857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</a:tr>
              <a:tr h="64857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</a:tr>
              <a:tr h="64857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</a:tr>
              <a:tr h="64857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</a:tr>
              <a:tr h="64857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7822197" y="1829885"/>
            <a:ext cx="3565594" cy="3851377"/>
            <a:chOff x="8068843" y="1899461"/>
            <a:chExt cx="3565594" cy="3851377"/>
          </a:xfrm>
        </p:grpSpPr>
        <p:sp>
          <p:nvSpPr>
            <p:cNvPr id="34" name="矩形 20"/>
            <p:cNvSpPr>
              <a:spLocks noChangeArrowheads="1"/>
            </p:cNvSpPr>
            <p:nvPr/>
          </p:nvSpPr>
          <p:spPr bwMode="auto">
            <a:xfrm>
              <a:off x="8068843" y="2130273"/>
              <a:ext cx="12781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a[0][0]</a:t>
              </a:r>
              <a:endParaRPr lang="zh-CN" altLang="en-US" sz="1800" dirty="0"/>
            </a:p>
          </p:txBody>
        </p:sp>
        <p:sp>
          <p:nvSpPr>
            <p:cNvPr id="35" name="矩形 21"/>
            <p:cNvSpPr>
              <a:spLocks noChangeArrowheads="1"/>
            </p:cNvSpPr>
            <p:nvPr/>
          </p:nvSpPr>
          <p:spPr bwMode="auto">
            <a:xfrm>
              <a:off x="8068843" y="2780520"/>
              <a:ext cx="11057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a[0][1]</a:t>
              </a:r>
              <a:endParaRPr lang="zh-CN" altLang="en-US" sz="1800" dirty="0"/>
            </a:p>
          </p:txBody>
        </p:sp>
        <p:sp>
          <p:nvSpPr>
            <p:cNvPr id="36" name="矩形 22"/>
            <p:cNvSpPr>
              <a:spLocks noChangeArrowheads="1"/>
            </p:cNvSpPr>
            <p:nvPr/>
          </p:nvSpPr>
          <p:spPr bwMode="auto">
            <a:xfrm>
              <a:off x="8068843" y="3430767"/>
              <a:ext cx="11057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a[0][2]</a:t>
              </a:r>
              <a:endParaRPr lang="zh-CN" altLang="en-US" sz="1800"/>
            </a:p>
          </p:txBody>
        </p:sp>
        <p:sp>
          <p:nvSpPr>
            <p:cNvPr id="44" name="矩形 23"/>
            <p:cNvSpPr>
              <a:spLocks noChangeArrowheads="1"/>
            </p:cNvSpPr>
            <p:nvPr/>
          </p:nvSpPr>
          <p:spPr bwMode="auto">
            <a:xfrm>
              <a:off x="8068843" y="4081014"/>
              <a:ext cx="11057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a[1][0]</a:t>
              </a:r>
              <a:endParaRPr lang="zh-CN" altLang="en-US" sz="1800"/>
            </a:p>
          </p:txBody>
        </p:sp>
        <p:sp>
          <p:nvSpPr>
            <p:cNvPr id="45" name="矩形 24"/>
            <p:cNvSpPr>
              <a:spLocks noChangeArrowheads="1"/>
            </p:cNvSpPr>
            <p:nvPr/>
          </p:nvSpPr>
          <p:spPr bwMode="auto">
            <a:xfrm>
              <a:off x="8068843" y="4731261"/>
              <a:ext cx="11057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a[1][1]</a:t>
              </a:r>
              <a:endParaRPr lang="zh-CN" altLang="en-US" sz="1800"/>
            </a:p>
          </p:txBody>
        </p:sp>
        <p:sp>
          <p:nvSpPr>
            <p:cNvPr id="46" name="矩形 25"/>
            <p:cNvSpPr>
              <a:spLocks noChangeArrowheads="1"/>
            </p:cNvSpPr>
            <p:nvPr/>
          </p:nvSpPr>
          <p:spPr bwMode="auto">
            <a:xfrm>
              <a:off x="8068843" y="5381506"/>
              <a:ext cx="11057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a[1][2]</a:t>
              </a:r>
              <a:endParaRPr lang="zh-CN" altLang="en-US" sz="1800" dirty="0"/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10278712" y="1899461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0018FF38</a:t>
              </a:r>
              <a:endParaRPr kumimoji="1"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" name="Text Box 5"/>
            <p:cNvSpPr txBox="1">
              <a:spLocks noChangeArrowheads="1"/>
            </p:cNvSpPr>
            <p:nvPr/>
          </p:nvSpPr>
          <p:spPr bwMode="auto">
            <a:xfrm>
              <a:off x="10278712" y="2542871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0018FF3C</a:t>
              </a:r>
              <a:endParaRPr kumimoji="1"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Text Box 5"/>
            <p:cNvSpPr txBox="1">
              <a:spLocks noChangeArrowheads="1"/>
            </p:cNvSpPr>
            <p:nvPr/>
          </p:nvSpPr>
          <p:spPr bwMode="auto">
            <a:xfrm>
              <a:off x="10278712" y="3186281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0018FF40</a:t>
              </a:r>
              <a:endParaRPr kumimoji="1"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Text Box 5"/>
            <p:cNvSpPr txBox="1">
              <a:spLocks noChangeArrowheads="1"/>
            </p:cNvSpPr>
            <p:nvPr/>
          </p:nvSpPr>
          <p:spPr bwMode="auto">
            <a:xfrm>
              <a:off x="10278712" y="3829691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0018FF44</a:t>
              </a:r>
              <a:endParaRPr kumimoji="1"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Text Box 5"/>
            <p:cNvSpPr txBox="1">
              <a:spLocks noChangeArrowheads="1"/>
            </p:cNvSpPr>
            <p:nvPr/>
          </p:nvSpPr>
          <p:spPr bwMode="auto">
            <a:xfrm>
              <a:off x="10278712" y="4473103"/>
              <a:ext cx="13557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0018FF48</a:t>
              </a:r>
              <a:endParaRPr kumimoji="1"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Text Box 5"/>
            <p:cNvSpPr txBox="1">
              <a:spLocks noChangeArrowheads="1"/>
            </p:cNvSpPr>
            <p:nvPr/>
          </p:nvSpPr>
          <p:spPr bwMode="auto">
            <a:xfrm>
              <a:off x="10278712" y="5168791"/>
              <a:ext cx="13557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0018FF4C</a:t>
              </a:r>
              <a:endParaRPr kumimoji="1"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076178" y="2109651"/>
            <a:ext cx="7793038" cy="1462087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二维数组和指针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 descr="C:\Documents and Settings\Administrator\桌面\GIF图片4\stick_man_thinking_puzzle_solver_lg_nwm.gif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71178" y="1666738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817563" y="110436"/>
            <a:ext cx="10058400" cy="1609344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二维数组的两种指针形式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1748035" y="4956233"/>
            <a:ext cx="4752974" cy="93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指针的目标对象是一维数组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a[0],a[1]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内容占位符 2"/>
          <p:cNvSpPr txBox="1"/>
          <p:nvPr/>
        </p:nvSpPr>
        <p:spPr bwMode="auto">
          <a:xfrm>
            <a:off x="7417244" y="5712722"/>
            <a:ext cx="3784426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0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指针的目标对象是二维数组中的某个元素，如</a:t>
            </a:r>
            <a:r>
              <a:rPr lang="en-US" altLang="zh-CN" sz="20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a[0][0]</a:t>
            </a:r>
            <a:endParaRPr lang="zh-CN" altLang="en-US" sz="20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内容占位符 2"/>
          <p:cNvSpPr txBox="1"/>
          <p:nvPr/>
        </p:nvSpPr>
        <p:spPr bwMode="auto">
          <a:xfrm>
            <a:off x="2388676" y="1480307"/>
            <a:ext cx="47529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a[2][3];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495551" y="3165833"/>
          <a:ext cx="3419778" cy="108836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27724"/>
                <a:gridCol w="1084557"/>
                <a:gridCol w="1107497"/>
              </a:tblGrid>
              <a:tr h="544184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393" marR="91393" marT="45700" marB="4570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393" marR="91393"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393" marR="91393" marT="45700" marB="45700"/>
                </a:tc>
              </a:tr>
              <a:tr h="544184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393" marR="91393" marT="45700" marB="4570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393" marR="91393"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393" marR="91393" marT="45700" marB="45700"/>
                </a:tc>
              </a:tr>
            </a:tbl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1631950" y="2682236"/>
            <a:ext cx="4283379" cy="2042165"/>
            <a:chOff x="6096000" y="1982636"/>
            <a:chExt cx="4283379" cy="2042165"/>
          </a:xfrm>
        </p:grpSpPr>
        <p:sp>
          <p:nvSpPr>
            <p:cNvPr id="31" name="矩形 1"/>
            <p:cNvSpPr>
              <a:spLocks noChangeArrowheads="1"/>
            </p:cNvSpPr>
            <p:nvPr/>
          </p:nvSpPr>
          <p:spPr bwMode="auto">
            <a:xfrm>
              <a:off x="6096000" y="2459760"/>
              <a:ext cx="75672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a[0]</a:t>
              </a:r>
              <a:endParaRPr lang="zh-CN" altLang="en-US" sz="2000" dirty="0"/>
            </a:p>
          </p:txBody>
        </p:sp>
        <p:sp>
          <p:nvSpPr>
            <p:cNvPr id="32" name="矩形 11"/>
            <p:cNvSpPr>
              <a:spLocks noChangeArrowheads="1"/>
            </p:cNvSpPr>
            <p:nvPr/>
          </p:nvSpPr>
          <p:spPr bwMode="auto">
            <a:xfrm>
              <a:off x="6096000" y="3095458"/>
              <a:ext cx="8390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a[1]</a:t>
              </a:r>
              <a:endParaRPr lang="zh-CN" altLang="en-US" sz="2000" dirty="0"/>
            </a:p>
          </p:txBody>
        </p:sp>
        <p:sp>
          <p:nvSpPr>
            <p:cNvPr id="33" name="矩形 20"/>
            <p:cNvSpPr>
              <a:spLocks noChangeArrowheads="1"/>
            </p:cNvSpPr>
            <p:nvPr/>
          </p:nvSpPr>
          <p:spPr bwMode="auto">
            <a:xfrm>
              <a:off x="7082336" y="1982636"/>
              <a:ext cx="10972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a[0][0]</a:t>
              </a:r>
              <a:endParaRPr lang="zh-CN" altLang="en-US" sz="2000" dirty="0"/>
            </a:p>
          </p:txBody>
        </p:sp>
        <p:sp>
          <p:nvSpPr>
            <p:cNvPr id="34" name="矩形 21"/>
            <p:cNvSpPr>
              <a:spLocks noChangeArrowheads="1"/>
            </p:cNvSpPr>
            <p:nvPr/>
          </p:nvSpPr>
          <p:spPr bwMode="auto">
            <a:xfrm>
              <a:off x="8208396" y="1982636"/>
              <a:ext cx="109725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a[0][1]</a:t>
              </a:r>
              <a:endParaRPr lang="zh-CN" altLang="en-US" sz="2000" dirty="0"/>
            </a:p>
          </p:txBody>
        </p:sp>
        <p:sp>
          <p:nvSpPr>
            <p:cNvPr id="35" name="矩形 22"/>
            <p:cNvSpPr>
              <a:spLocks noChangeArrowheads="1"/>
            </p:cNvSpPr>
            <p:nvPr/>
          </p:nvSpPr>
          <p:spPr bwMode="auto">
            <a:xfrm>
              <a:off x="9284352" y="1982636"/>
              <a:ext cx="10950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a[0][2]</a:t>
              </a:r>
              <a:endParaRPr lang="zh-CN" altLang="en-US" sz="2000" dirty="0"/>
            </a:p>
          </p:txBody>
        </p:sp>
        <p:sp>
          <p:nvSpPr>
            <p:cNvPr id="36" name="矩形 23"/>
            <p:cNvSpPr>
              <a:spLocks noChangeArrowheads="1"/>
            </p:cNvSpPr>
            <p:nvPr/>
          </p:nvSpPr>
          <p:spPr bwMode="auto">
            <a:xfrm>
              <a:off x="7082335" y="3624691"/>
              <a:ext cx="10972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a[1][0]</a:t>
              </a:r>
              <a:endParaRPr lang="zh-CN" altLang="en-US" sz="2000" dirty="0"/>
            </a:p>
          </p:txBody>
        </p:sp>
        <p:sp>
          <p:nvSpPr>
            <p:cNvPr id="37" name="矩形 24"/>
            <p:cNvSpPr>
              <a:spLocks noChangeArrowheads="1"/>
            </p:cNvSpPr>
            <p:nvPr/>
          </p:nvSpPr>
          <p:spPr bwMode="auto">
            <a:xfrm>
              <a:off x="8222807" y="3624691"/>
              <a:ext cx="109725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a[1][1]</a:t>
              </a:r>
              <a:endParaRPr lang="zh-CN" altLang="en-US" sz="2000" dirty="0"/>
            </a:p>
          </p:txBody>
        </p:sp>
        <p:sp>
          <p:nvSpPr>
            <p:cNvPr id="38" name="矩形 25"/>
            <p:cNvSpPr>
              <a:spLocks noChangeArrowheads="1"/>
            </p:cNvSpPr>
            <p:nvPr/>
          </p:nvSpPr>
          <p:spPr bwMode="auto">
            <a:xfrm>
              <a:off x="9363279" y="3624691"/>
              <a:ext cx="9948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/>
                <a:t>a[1][2]</a:t>
              </a:r>
              <a:endParaRPr lang="zh-CN" altLang="en-US" sz="2000" dirty="0"/>
            </a:p>
          </p:txBody>
        </p:sp>
      </p:grp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8389353" y="1642070"/>
          <a:ext cx="1368425" cy="389145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368425"/>
              </a:tblGrid>
              <a:tr h="64857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</a:tr>
              <a:tr h="64857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</a:tr>
              <a:tr h="64857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</a:tr>
              <a:tr h="64857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</a:tr>
              <a:tr h="64857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</a:tr>
              <a:tr h="64857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7417244" y="1503311"/>
            <a:ext cx="3565594" cy="3851377"/>
            <a:chOff x="8068843" y="1899461"/>
            <a:chExt cx="3565594" cy="3851377"/>
          </a:xfrm>
        </p:grpSpPr>
        <p:sp>
          <p:nvSpPr>
            <p:cNvPr id="41" name="矩形 20"/>
            <p:cNvSpPr>
              <a:spLocks noChangeArrowheads="1"/>
            </p:cNvSpPr>
            <p:nvPr/>
          </p:nvSpPr>
          <p:spPr bwMode="auto">
            <a:xfrm>
              <a:off x="8068843" y="2130273"/>
              <a:ext cx="12781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a[0][0]</a:t>
              </a:r>
              <a:endParaRPr lang="zh-CN" altLang="en-US" sz="1800" dirty="0"/>
            </a:p>
          </p:txBody>
        </p:sp>
        <p:sp>
          <p:nvSpPr>
            <p:cNvPr id="42" name="矩形 21"/>
            <p:cNvSpPr>
              <a:spLocks noChangeArrowheads="1"/>
            </p:cNvSpPr>
            <p:nvPr/>
          </p:nvSpPr>
          <p:spPr bwMode="auto">
            <a:xfrm>
              <a:off x="8068843" y="2780520"/>
              <a:ext cx="11057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a[0][1]</a:t>
              </a:r>
              <a:endParaRPr lang="zh-CN" altLang="en-US" sz="1800" dirty="0"/>
            </a:p>
          </p:txBody>
        </p:sp>
        <p:sp>
          <p:nvSpPr>
            <p:cNvPr id="43" name="矩形 22"/>
            <p:cNvSpPr>
              <a:spLocks noChangeArrowheads="1"/>
            </p:cNvSpPr>
            <p:nvPr/>
          </p:nvSpPr>
          <p:spPr bwMode="auto">
            <a:xfrm>
              <a:off x="8068843" y="3430767"/>
              <a:ext cx="11057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a[0][2]</a:t>
              </a:r>
              <a:endParaRPr lang="zh-CN" altLang="en-US" sz="1800"/>
            </a:p>
          </p:txBody>
        </p:sp>
        <p:sp>
          <p:nvSpPr>
            <p:cNvPr id="44" name="矩形 23"/>
            <p:cNvSpPr>
              <a:spLocks noChangeArrowheads="1"/>
            </p:cNvSpPr>
            <p:nvPr/>
          </p:nvSpPr>
          <p:spPr bwMode="auto">
            <a:xfrm>
              <a:off x="8068843" y="4081014"/>
              <a:ext cx="11057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a[1][0]</a:t>
              </a:r>
              <a:endParaRPr lang="zh-CN" altLang="en-US" sz="1800"/>
            </a:p>
          </p:txBody>
        </p:sp>
        <p:sp>
          <p:nvSpPr>
            <p:cNvPr id="45" name="矩形 24"/>
            <p:cNvSpPr>
              <a:spLocks noChangeArrowheads="1"/>
            </p:cNvSpPr>
            <p:nvPr/>
          </p:nvSpPr>
          <p:spPr bwMode="auto">
            <a:xfrm>
              <a:off x="8068843" y="4731261"/>
              <a:ext cx="11057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a[1][1]</a:t>
              </a:r>
              <a:endParaRPr lang="zh-CN" altLang="en-US" sz="1800"/>
            </a:p>
          </p:txBody>
        </p:sp>
        <p:sp>
          <p:nvSpPr>
            <p:cNvPr id="46" name="矩形 25"/>
            <p:cNvSpPr>
              <a:spLocks noChangeArrowheads="1"/>
            </p:cNvSpPr>
            <p:nvPr/>
          </p:nvSpPr>
          <p:spPr bwMode="auto">
            <a:xfrm>
              <a:off x="8068843" y="5381506"/>
              <a:ext cx="11057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a[1][2]</a:t>
              </a:r>
              <a:endParaRPr lang="zh-CN" altLang="en-US" sz="1800" dirty="0"/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10278712" y="1899461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0018FF38</a:t>
              </a:r>
              <a:endParaRPr kumimoji="1"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" name="Text Box 5"/>
            <p:cNvSpPr txBox="1">
              <a:spLocks noChangeArrowheads="1"/>
            </p:cNvSpPr>
            <p:nvPr/>
          </p:nvSpPr>
          <p:spPr bwMode="auto">
            <a:xfrm>
              <a:off x="10278712" y="2542871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0018FF3C</a:t>
              </a:r>
              <a:endParaRPr kumimoji="1"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Text Box 5"/>
            <p:cNvSpPr txBox="1">
              <a:spLocks noChangeArrowheads="1"/>
            </p:cNvSpPr>
            <p:nvPr/>
          </p:nvSpPr>
          <p:spPr bwMode="auto">
            <a:xfrm>
              <a:off x="10278712" y="3186281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0018FF40</a:t>
              </a:r>
              <a:endParaRPr kumimoji="1"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Text Box 5"/>
            <p:cNvSpPr txBox="1">
              <a:spLocks noChangeArrowheads="1"/>
            </p:cNvSpPr>
            <p:nvPr/>
          </p:nvSpPr>
          <p:spPr bwMode="auto">
            <a:xfrm>
              <a:off x="10278712" y="3829691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0018FF44</a:t>
              </a:r>
              <a:endParaRPr kumimoji="1"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Text Box 5"/>
            <p:cNvSpPr txBox="1">
              <a:spLocks noChangeArrowheads="1"/>
            </p:cNvSpPr>
            <p:nvPr/>
          </p:nvSpPr>
          <p:spPr bwMode="auto">
            <a:xfrm>
              <a:off x="10278712" y="4473103"/>
              <a:ext cx="13557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0018FF48</a:t>
              </a:r>
              <a:endParaRPr kumimoji="1"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Text Box 5"/>
            <p:cNvSpPr txBox="1">
              <a:spLocks noChangeArrowheads="1"/>
            </p:cNvSpPr>
            <p:nvPr/>
          </p:nvSpPr>
          <p:spPr bwMode="auto">
            <a:xfrm>
              <a:off x="10278712" y="5168791"/>
              <a:ext cx="13557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0018FF4C</a:t>
              </a:r>
              <a:endParaRPr kumimoji="1"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矩形: 圆角 1"/>
          <p:cNvSpPr/>
          <p:nvPr/>
        </p:nvSpPr>
        <p:spPr>
          <a:xfrm>
            <a:off x="1560105" y="2331387"/>
            <a:ext cx="4752975" cy="35614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/>
          <p:cNvSpPr/>
          <p:nvPr/>
        </p:nvSpPr>
        <p:spPr>
          <a:xfrm>
            <a:off x="6991285" y="1347685"/>
            <a:ext cx="4383152" cy="539987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/>
        </p:nvSpPr>
        <p:spPr>
          <a:xfrm>
            <a:off x="2362550" y="3082345"/>
            <a:ext cx="3707324" cy="720527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/>
          <p:cNvSpPr/>
          <p:nvPr/>
        </p:nvSpPr>
        <p:spPr>
          <a:xfrm>
            <a:off x="8245815" y="1614730"/>
            <a:ext cx="1687387" cy="720527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3" grpId="0" animBg="1"/>
      <p:bldP spid="5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3256" y="484037"/>
            <a:ext cx="8216900" cy="720725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研究二维数组名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1" y="1493794"/>
            <a:ext cx="7362825" cy="74453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若定义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a[3][4];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endParaRPr kumimoji="1" lang="en-US" altLang="zh-CN" sz="24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Group 68"/>
          <p:cNvGraphicFramePr/>
          <p:nvPr/>
        </p:nvGraphicFramePr>
        <p:xfrm>
          <a:off x="3600997" y="2124678"/>
          <a:ext cx="3190875" cy="1006476"/>
        </p:xfrm>
        <a:graphic>
          <a:graphicData uri="http://schemas.openxmlformats.org/drawingml/2006/table">
            <a:tbl>
              <a:tblPr/>
              <a:tblGrid>
                <a:gridCol w="798513"/>
                <a:gridCol w="796925"/>
                <a:gridCol w="798512"/>
                <a:gridCol w="796925"/>
              </a:tblGrid>
              <a:tr h="336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a[0][0]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a[0][1]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a[0][2]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a[0][3]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a[1][0]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a[1][1]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a[1][2]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a[1][3]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a[2][0]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a[2][1]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a[2][2]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a[2][3]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94" name="Rectangle 3"/>
          <p:cNvSpPr txBox="1">
            <a:spLocks noChangeArrowheads="1"/>
          </p:cNvSpPr>
          <p:nvPr/>
        </p:nvSpPr>
        <p:spPr bwMode="auto">
          <a:xfrm>
            <a:off x="1067809" y="3293539"/>
            <a:ext cx="940341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是二维数组首元素</a:t>
            </a: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</a:t>
            </a: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a[0]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是一维数组，</a:t>
            </a:r>
            <a:endParaRPr kumimoji="1" lang="en-US" altLang="zh-CN" sz="20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行起始地址</a:t>
            </a: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,&amp;a[0]</a:t>
            </a:r>
            <a:endParaRPr kumimoji="1" lang="en-US" altLang="zh-CN" sz="20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a+1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表示？</a:t>
            </a:r>
            <a:endParaRPr kumimoji="1" lang="zh-CN" altLang="en-US" sz="20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a+1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指向下一个元素</a:t>
            </a: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，故</a:t>
            </a: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a+1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的地址，</a:t>
            </a:r>
            <a:endParaRPr kumimoji="1" lang="en-US" altLang="zh-CN" sz="20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行的起始地址，</a:t>
            </a: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&amp;a[1]</a:t>
            </a:r>
            <a:endParaRPr kumimoji="1" lang="en-US" altLang="zh-CN" sz="20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87" name="Rectangle 100"/>
          <p:cNvSpPr>
            <a:spLocks noChangeArrowheads="1"/>
          </p:cNvSpPr>
          <p:nvPr/>
        </p:nvSpPr>
        <p:spPr bwMode="auto">
          <a:xfrm>
            <a:off x="2891383" y="2113566"/>
            <a:ext cx="647700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a[0]</a:t>
            </a:r>
            <a:endParaRPr lang="en-US" altLang="zh-CN" sz="1800"/>
          </a:p>
        </p:txBody>
      </p:sp>
      <p:sp>
        <p:nvSpPr>
          <p:cNvPr id="15388" name="Rectangle 100"/>
          <p:cNvSpPr>
            <a:spLocks noChangeArrowheads="1"/>
          </p:cNvSpPr>
          <p:nvPr/>
        </p:nvSpPr>
        <p:spPr bwMode="auto">
          <a:xfrm>
            <a:off x="2891383" y="2435828"/>
            <a:ext cx="647700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a[1]</a:t>
            </a:r>
            <a:endParaRPr lang="en-US" altLang="zh-CN" sz="1800"/>
          </a:p>
        </p:txBody>
      </p:sp>
      <p:sp>
        <p:nvSpPr>
          <p:cNvPr id="15389" name="Rectangle 100"/>
          <p:cNvSpPr>
            <a:spLocks noChangeArrowheads="1"/>
          </p:cNvSpPr>
          <p:nvPr/>
        </p:nvSpPr>
        <p:spPr bwMode="auto">
          <a:xfrm>
            <a:off x="2891383" y="2834291"/>
            <a:ext cx="647700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a[2]</a:t>
            </a:r>
            <a:endParaRPr lang="en-US" altLang="zh-CN" sz="1800"/>
          </a:p>
        </p:txBody>
      </p:sp>
      <p:grpSp>
        <p:nvGrpSpPr>
          <p:cNvPr id="15390" name="Group 90"/>
          <p:cNvGrpSpPr/>
          <p:nvPr/>
        </p:nvGrpSpPr>
        <p:grpSpPr bwMode="auto">
          <a:xfrm>
            <a:off x="2199233" y="2040541"/>
            <a:ext cx="719138" cy="360363"/>
            <a:chOff x="3243" y="60"/>
            <a:chExt cx="453" cy="227"/>
          </a:xfrm>
        </p:grpSpPr>
        <p:sp>
          <p:nvSpPr>
            <p:cNvPr id="15438" name="Rectangle 91"/>
            <p:cNvSpPr>
              <a:spLocks noChangeArrowheads="1"/>
            </p:cNvSpPr>
            <p:nvPr/>
          </p:nvSpPr>
          <p:spPr bwMode="auto">
            <a:xfrm>
              <a:off x="3243" y="60"/>
              <a:ext cx="36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C00000"/>
                  </a:solidFill>
                </a:rPr>
                <a:t>a</a:t>
              </a:r>
              <a:endParaRPr lang="en-US" altLang="zh-CN" sz="1800" dirty="0">
                <a:solidFill>
                  <a:srgbClr val="C00000"/>
                </a:solidFill>
              </a:endParaRPr>
            </a:p>
          </p:txBody>
        </p:sp>
        <p:sp>
          <p:nvSpPr>
            <p:cNvPr id="15439" name="Line 92"/>
            <p:cNvSpPr>
              <a:spLocks noChangeShapeType="1"/>
            </p:cNvSpPr>
            <p:nvPr/>
          </p:nvSpPr>
          <p:spPr bwMode="auto">
            <a:xfrm>
              <a:off x="3288" y="25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93"/>
          <p:cNvGrpSpPr/>
          <p:nvPr/>
        </p:nvGrpSpPr>
        <p:grpSpPr bwMode="auto">
          <a:xfrm>
            <a:off x="2270671" y="2329466"/>
            <a:ext cx="658812" cy="360363"/>
            <a:chOff x="3257" y="109"/>
            <a:chExt cx="415" cy="227"/>
          </a:xfrm>
        </p:grpSpPr>
        <p:sp>
          <p:nvSpPr>
            <p:cNvPr id="15436" name="Rectangle 94"/>
            <p:cNvSpPr>
              <a:spLocks noChangeArrowheads="1"/>
            </p:cNvSpPr>
            <p:nvPr/>
          </p:nvSpPr>
          <p:spPr bwMode="auto">
            <a:xfrm>
              <a:off x="3257" y="109"/>
              <a:ext cx="36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C00000"/>
                  </a:solidFill>
                </a:rPr>
                <a:t>a+1</a:t>
              </a:r>
              <a:endParaRPr lang="en-US" altLang="zh-CN" sz="1800" dirty="0">
                <a:solidFill>
                  <a:srgbClr val="C00000"/>
                </a:solidFill>
              </a:endParaRPr>
            </a:p>
          </p:txBody>
        </p:sp>
        <p:sp>
          <p:nvSpPr>
            <p:cNvPr id="15437" name="Line 95"/>
            <p:cNvSpPr>
              <a:spLocks noChangeShapeType="1"/>
            </p:cNvSpPr>
            <p:nvPr/>
          </p:nvSpPr>
          <p:spPr bwMode="auto">
            <a:xfrm>
              <a:off x="3264" y="336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96"/>
          <p:cNvGrpSpPr/>
          <p:nvPr/>
        </p:nvGrpSpPr>
        <p:grpSpPr bwMode="auto">
          <a:xfrm>
            <a:off x="2183359" y="2761266"/>
            <a:ext cx="696913" cy="360363"/>
            <a:chOff x="3233" y="532"/>
            <a:chExt cx="439" cy="227"/>
          </a:xfrm>
        </p:grpSpPr>
        <p:sp>
          <p:nvSpPr>
            <p:cNvPr id="15434" name="Rectangle 97"/>
            <p:cNvSpPr>
              <a:spLocks noChangeArrowheads="1"/>
            </p:cNvSpPr>
            <p:nvPr/>
          </p:nvSpPr>
          <p:spPr bwMode="auto">
            <a:xfrm>
              <a:off x="3233" y="532"/>
              <a:ext cx="36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C00000"/>
                  </a:solidFill>
                </a:rPr>
                <a:t>a+2</a:t>
              </a:r>
              <a:endParaRPr lang="en-US" altLang="zh-CN" sz="1800">
                <a:solidFill>
                  <a:srgbClr val="C00000"/>
                </a:solidFill>
              </a:endParaRPr>
            </a:p>
          </p:txBody>
        </p:sp>
        <p:sp>
          <p:nvSpPr>
            <p:cNvPr id="15435" name="Line 98"/>
            <p:cNvSpPr>
              <a:spLocks noChangeShapeType="1"/>
            </p:cNvSpPr>
            <p:nvPr/>
          </p:nvSpPr>
          <p:spPr bwMode="auto">
            <a:xfrm>
              <a:off x="3264" y="73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702262" y="1454504"/>
          <a:ext cx="887412" cy="4451352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887412"/>
              </a:tblGrid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04" marR="91404" marT="45733" marB="45733"/>
                </a:tc>
              </a:tr>
            </a:tbl>
          </a:graphicData>
        </a:graphic>
      </p:graphicFrame>
      <p:sp>
        <p:nvSpPr>
          <p:cNvPr id="15421" name="矩形 2"/>
          <p:cNvSpPr>
            <a:spLocks noChangeArrowheads="1"/>
          </p:cNvSpPr>
          <p:nvPr/>
        </p:nvSpPr>
        <p:spPr bwMode="auto">
          <a:xfrm>
            <a:off x="8846599" y="1454505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a[0][0]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15422" name="矩形 3"/>
          <p:cNvSpPr>
            <a:spLocks noChangeArrowheads="1"/>
          </p:cNvSpPr>
          <p:nvPr/>
        </p:nvSpPr>
        <p:spPr bwMode="auto">
          <a:xfrm>
            <a:off x="8827549" y="1824391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a[0][1]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15423" name="矩形 4"/>
          <p:cNvSpPr>
            <a:spLocks noChangeArrowheads="1"/>
          </p:cNvSpPr>
          <p:nvPr/>
        </p:nvSpPr>
        <p:spPr bwMode="auto">
          <a:xfrm>
            <a:off x="8827549" y="2199041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a[0][2]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15424" name="矩形 5"/>
          <p:cNvSpPr>
            <a:spLocks noChangeArrowheads="1"/>
          </p:cNvSpPr>
          <p:nvPr/>
        </p:nvSpPr>
        <p:spPr bwMode="auto">
          <a:xfrm>
            <a:off x="8797387" y="2568930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a[0][3]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15425" name="矩形 6"/>
          <p:cNvSpPr>
            <a:spLocks noChangeArrowheads="1"/>
          </p:cNvSpPr>
          <p:nvPr/>
        </p:nvSpPr>
        <p:spPr bwMode="auto">
          <a:xfrm>
            <a:off x="8800562" y="2938816"/>
            <a:ext cx="825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rPr>
              <a:t>a[1][0]</a:t>
            </a:r>
            <a:endParaRPr lang="en-US" altLang="zh-CN" sz="180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5426" name="矩形 8"/>
          <p:cNvSpPr>
            <a:spLocks noChangeArrowheads="1"/>
          </p:cNvSpPr>
          <p:nvPr/>
        </p:nvSpPr>
        <p:spPr bwMode="auto">
          <a:xfrm>
            <a:off x="8797387" y="3307116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rPr>
              <a:t>a[1][1]</a:t>
            </a:r>
            <a:endParaRPr lang="en-US" altLang="zh-CN" sz="180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5427" name="矩形 9"/>
          <p:cNvSpPr>
            <a:spLocks noChangeArrowheads="1"/>
          </p:cNvSpPr>
          <p:nvPr/>
        </p:nvSpPr>
        <p:spPr bwMode="auto">
          <a:xfrm>
            <a:off x="8808499" y="3677005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C00000"/>
                </a:solidFill>
                <a:latin typeface="Arial" panose="020B0604020202020204" pitchFamily="34" charset="0"/>
              </a:rPr>
              <a:t>a[1][2]</a:t>
            </a:r>
            <a:endParaRPr lang="en-US" altLang="zh-CN" sz="180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5428" name="矩形 10"/>
          <p:cNvSpPr>
            <a:spLocks noChangeArrowheads="1"/>
          </p:cNvSpPr>
          <p:nvPr/>
        </p:nvSpPr>
        <p:spPr bwMode="auto">
          <a:xfrm>
            <a:off x="8800562" y="4051655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C00000"/>
                </a:solidFill>
                <a:latin typeface="Arial" panose="020B0604020202020204" pitchFamily="34" charset="0"/>
              </a:rPr>
              <a:t>a[1][3]</a:t>
            </a:r>
            <a:endParaRPr lang="en-US" altLang="zh-CN" sz="180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5429" name="矩形 11"/>
          <p:cNvSpPr>
            <a:spLocks noChangeArrowheads="1"/>
          </p:cNvSpPr>
          <p:nvPr/>
        </p:nvSpPr>
        <p:spPr bwMode="auto">
          <a:xfrm>
            <a:off x="8827549" y="4423129"/>
            <a:ext cx="825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a[2][0]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15430" name="矩形 12"/>
          <p:cNvSpPr>
            <a:spLocks noChangeArrowheads="1"/>
          </p:cNvSpPr>
          <p:nvPr/>
        </p:nvSpPr>
        <p:spPr bwMode="auto">
          <a:xfrm>
            <a:off x="8827549" y="4793016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a[2][1]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15431" name="矩形 14"/>
          <p:cNvSpPr>
            <a:spLocks noChangeArrowheads="1"/>
          </p:cNvSpPr>
          <p:nvPr/>
        </p:nvSpPr>
        <p:spPr bwMode="auto">
          <a:xfrm>
            <a:off x="8827549" y="5162904"/>
            <a:ext cx="825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a[2][2]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15432" name="矩形 15"/>
          <p:cNvSpPr>
            <a:spLocks noChangeArrowheads="1"/>
          </p:cNvSpPr>
          <p:nvPr/>
        </p:nvSpPr>
        <p:spPr bwMode="auto">
          <a:xfrm>
            <a:off x="8860887" y="5531205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a[2][3]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1080874" y="5511780"/>
            <a:ext cx="8135937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a+2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endParaRPr kumimoji="1" lang="en-US" altLang="zh-CN" sz="20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a,a+1,a+2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表示的地址也叫</a:t>
            </a:r>
            <a:r>
              <a:rPr kumimoji="1"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行地址（物理上是某一行首元素的地址）</a:t>
            </a:r>
            <a:endParaRPr kumimoji="1"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088313" y="1930400"/>
          <a:ext cx="887412" cy="3338514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887412"/>
              </a:tblGrid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04" marR="91404" marT="45733" marB="45733"/>
                </a:tc>
              </a:tr>
            </a:tbl>
          </a:graphicData>
        </a:graphic>
      </p:graphicFrame>
      <p:sp>
        <p:nvSpPr>
          <p:cNvPr id="17" name="内容占位符 2"/>
          <p:cNvSpPr txBox="1"/>
          <p:nvPr/>
        </p:nvSpPr>
        <p:spPr bwMode="auto">
          <a:xfrm>
            <a:off x="2063751" y="2055814"/>
            <a:ext cx="47529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410" name="组合 1"/>
          <p:cNvGrpSpPr/>
          <p:nvPr/>
        </p:nvGrpSpPr>
        <p:grpSpPr bwMode="auto">
          <a:xfrm>
            <a:off x="7202488" y="1805140"/>
            <a:ext cx="3141662" cy="3505048"/>
            <a:chOff x="5678449" y="1804726"/>
            <a:chExt cx="3142023" cy="3504742"/>
          </a:xfrm>
        </p:grpSpPr>
        <p:sp>
          <p:nvSpPr>
            <p:cNvPr id="16413" name="矩形 2"/>
            <p:cNvSpPr>
              <a:spLocks noChangeArrowheads="1"/>
            </p:cNvSpPr>
            <p:nvPr/>
          </p:nvSpPr>
          <p:spPr bwMode="auto">
            <a:xfrm>
              <a:off x="5709245" y="1929976"/>
              <a:ext cx="825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a[0][0]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6414" name="矩形 3"/>
            <p:cNvSpPr>
              <a:spLocks noChangeArrowheads="1"/>
            </p:cNvSpPr>
            <p:nvPr/>
          </p:nvSpPr>
          <p:spPr bwMode="auto">
            <a:xfrm>
              <a:off x="5690195" y="2299863"/>
              <a:ext cx="8255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a[0][1]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6415" name="矩形 4"/>
            <p:cNvSpPr>
              <a:spLocks noChangeArrowheads="1"/>
            </p:cNvSpPr>
            <p:nvPr/>
          </p:nvSpPr>
          <p:spPr bwMode="auto">
            <a:xfrm>
              <a:off x="5690195" y="2674513"/>
              <a:ext cx="8255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a[0][2]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6416" name="矩形 6"/>
            <p:cNvSpPr>
              <a:spLocks noChangeArrowheads="1"/>
            </p:cNvSpPr>
            <p:nvPr/>
          </p:nvSpPr>
          <p:spPr bwMode="auto">
            <a:xfrm>
              <a:off x="5709245" y="3045988"/>
              <a:ext cx="8255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C00000"/>
                  </a:solidFill>
                  <a:latin typeface="Arial" panose="020B0604020202020204" pitchFamily="34" charset="0"/>
                </a:rPr>
                <a:t>a[1][0]</a:t>
              </a:r>
              <a:endPara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17" name="矩形 8"/>
            <p:cNvSpPr>
              <a:spLocks noChangeArrowheads="1"/>
            </p:cNvSpPr>
            <p:nvPr/>
          </p:nvSpPr>
          <p:spPr bwMode="auto">
            <a:xfrm>
              <a:off x="5720250" y="3414288"/>
              <a:ext cx="8255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C00000"/>
                  </a:solidFill>
                  <a:latin typeface="Arial" panose="020B0604020202020204" pitchFamily="34" charset="0"/>
                </a:rPr>
                <a:t>a[1][1]</a:t>
              </a:r>
              <a:endPara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18" name="矩形 9"/>
            <p:cNvSpPr>
              <a:spLocks noChangeArrowheads="1"/>
            </p:cNvSpPr>
            <p:nvPr/>
          </p:nvSpPr>
          <p:spPr bwMode="auto">
            <a:xfrm>
              <a:off x="5690195" y="3813561"/>
              <a:ext cx="825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C00000"/>
                  </a:solidFill>
                  <a:latin typeface="Arial" panose="020B0604020202020204" pitchFamily="34" charset="0"/>
                </a:rPr>
                <a:t>a[1][2]</a:t>
              </a:r>
              <a:endPara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19" name="矩形 11"/>
            <p:cNvSpPr>
              <a:spLocks noChangeArrowheads="1"/>
            </p:cNvSpPr>
            <p:nvPr/>
          </p:nvSpPr>
          <p:spPr bwMode="auto">
            <a:xfrm>
              <a:off x="5678449" y="4183448"/>
              <a:ext cx="8255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a[2][0]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16420" name="矩形 12"/>
            <p:cNvSpPr>
              <a:spLocks noChangeArrowheads="1"/>
            </p:cNvSpPr>
            <p:nvPr/>
          </p:nvSpPr>
          <p:spPr bwMode="auto">
            <a:xfrm>
              <a:off x="5690195" y="4571280"/>
              <a:ext cx="8255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a[2][1]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6421" name="矩形 14"/>
            <p:cNvSpPr>
              <a:spLocks noChangeArrowheads="1"/>
            </p:cNvSpPr>
            <p:nvPr/>
          </p:nvSpPr>
          <p:spPr bwMode="auto">
            <a:xfrm>
              <a:off x="5690195" y="4941168"/>
              <a:ext cx="8255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a[2][2]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6422" name="Text Box 5"/>
            <p:cNvSpPr txBox="1">
              <a:spLocks noChangeArrowheads="1"/>
            </p:cNvSpPr>
            <p:nvPr/>
          </p:nvSpPr>
          <p:spPr bwMode="auto">
            <a:xfrm>
              <a:off x="7452320" y="1804726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</a:rPr>
                <a:t>0019FF0C</a:t>
              </a:r>
              <a:endParaRPr kumimoji="1" lang="en-US" altLang="zh-CN" sz="18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23" name="Text Box 5"/>
            <p:cNvSpPr txBox="1">
              <a:spLocks noChangeArrowheads="1"/>
            </p:cNvSpPr>
            <p:nvPr/>
          </p:nvSpPr>
          <p:spPr bwMode="auto">
            <a:xfrm>
              <a:off x="7452320" y="2179931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</a:rPr>
                <a:t>0019FF10</a:t>
              </a:r>
              <a:endParaRPr kumimoji="1" lang="en-US" altLang="zh-CN" sz="18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24" name="Text Box 5"/>
            <p:cNvSpPr txBox="1">
              <a:spLocks noChangeArrowheads="1"/>
            </p:cNvSpPr>
            <p:nvPr/>
          </p:nvSpPr>
          <p:spPr bwMode="auto">
            <a:xfrm>
              <a:off x="7452320" y="2511662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</a:rPr>
                <a:t>0019FF14</a:t>
              </a:r>
              <a:endParaRPr kumimoji="1" lang="en-US" altLang="zh-CN" sz="18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25" name="Text Box 5"/>
            <p:cNvSpPr txBox="1">
              <a:spLocks noChangeArrowheads="1"/>
            </p:cNvSpPr>
            <p:nvPr/>
          </p:nvSpPr>
          <p:spPr bwMode="auto">
            <a:xfrm>
              <a:off x="7452320" y="2871703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</a:rPr>
                <a:t>0019FF18</a:t>
              </a:r>
              <a:endParaRPr kumimoji="1" lang="en-US" altLang="zh-CN" sz="18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26" name="Text Box 5"/>
            <p:cNvSpPr txBox="1">
              <a:spLocks noChangeArrowheads="1"/>
            </p:cNvSpPr>
            <p:nvPr/>
          </p:nvSpPr>
          <p:spPr bwMode="auto">
            <a:xfrm>
              <a:off x="7452320" y="3303750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</a:rPr>
                <a:t>0019FF1C</a:t>
              </a:r>
              <a:endParaRPr kumimoji="1" lang="en-US" altLang="zh-CN" sz="18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27" name="Text Box 5"/>
            <p:cNvSpPr txBox="1">
              <a:spLocks noChangeArrowheads="1"/>
            </p:cNvSpPr>
            <p:nvPr/>
          </p:nvSpPr>
          <p:spPr bwMode="auto">
            <a:xfrm>
              <a:off x="7464747" y="3663792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</a:rPr>
                <a:t>0019FF20</a:t>
              </a:r>
              <a:endParaRPr kumimoji="1" lang="en-US" altLang="zh-CN" sz="1800" b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28" name="Text Box 5"/>
            <p:cNvSpPr txBox="1">
              <a:spLocks noChangeArrowheads="1"/>
            </p:cNvSpPr>
            <p:nvPr/>
          </p:nvSpPr>
          <p:spPr bwMode="auto">
            <a:xfrm>
              <a:off x="7452320" y="4023830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</a:rPr>
                <a:t>0019FF24</a:t>
              </a:r>
              <a:endParaRPr kumimoji="1" lang="en-US" altLang="zh-CN" sz="1800" b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29" name="Text Box 5"/>
            <p:cNvSpPr txBox="1">
              <a:spLocks noChangeArrowheads="1"/>
            </p:cNvSpPr>
            <p:nvPr/>
          </p:nvSpPr>
          <p:spPr bwMode="auto">
            <a:xfrm>
              <a:off x="7452320" y="4383871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</a:rPr>
                <a:t>0019FF28</a:t>
              </a:r>
              <a:endParaRPr kumimoji="1" lang="en-US" altLang="zh-CN" sz="1800" b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30" name="Text Box 5"/>
            <p:cNvSpPr txBox="1">
              <a:spLocks noChangeArrowheads="1"/>
            </p:cNvSpPr>
            <p:nvPr/>
          </p:nvSpPr>
          <p:spPr bwMode="auto">
            <a:xfrm>
              <a:off x="7452320" y="4743910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</a:rPr>
                <a:t>0019FF2C</a:t>
              </a:r>
              <a:endParaRPr kumimoji="1" lang="en-US" altLang="zh-CN" sz="1800" b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7" name="内容占位符 2"/>
          <p:cNvSpPr txBox="1"/>
          <p:nvPr/>
        </p:nvSpPr>
        <p:spPr bwMode="auto">
          <a:xfrm>
            <a:off x="899047" y="2163033"/>
            <a:ext cx="6409282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如定义了</a:t>
            </a:r>
            <a:r>
              <a:rPr lang="en-US" altLang="zh-CN" sz="24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a[3][3],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请问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a+1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的值是？</a:t>
            </a:r>
            <a:endParaRPr lang="zh-CN" altLang="en-US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内容占位符 2"/>
          <p:cNvSpPr txBox="1"/>
          <p:nvPr/>
        </p:nvSpPr>
        <p:spPr bwMode="auto">
          <a:xfrm>
            <a:off x="1860276" y="3007886"/>
            <a:ext cx="4752975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A.0019FF0C</a:t>
            </a:r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B.0019FF10</a:t>
            </a:r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C.0019FF18</a:t>
            </a:r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不知道</a:t>
            </a:r>
            <a:endParaRPr lang="zh-CN" altLang="en-US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9308" y="1397725"/>
            <a:ext cx="9966960" cy="279598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6600" dirty="0"/>
              <a:t> C</a:t>
            </a:r>
            <a:r>
              <a:rPr lang="zh-CN" altLang="en-US" sz="6600" dirty="0"/>
              <a:t>语言程序设计</a:t>
            </a:r>
            <a:r>
              <a:rPr lang="en-US" altLang="zh-CN" sz="6600" dirty="0"/>
              <a:t>2A</a:t>
            </a:r>
            <a:br>
              <a:rPr lang="en-US" altLang="zh-CN" sz="6600" dirty="0"/>
            </a:br>
            <a:r>
              <a:rPr lang="zh-CN" altLang="en-US" sz="6600" dirty="0"/>
              <a:t>（第一次课）</a:t>
            </a:r>
            <a:endParaRPr lang="zh-CN" altLang="en-US" sz="6600" dirty="0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5422" y="507827"/>
            <a:ext cx="9227681" cy="720725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研究二维数组中的一维数组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49" y="1428751"/>
            <a:ext cx="7362825" cy="74453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若定义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a[3][4];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endParaRPr kumimoji="1" lang="en-US" altLang="zh-CN" sz="24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Group 68"/>
          <p:cNvGraphicFramePr/>
          <p:nvPr/>
        </p:nvGraphicFramePr>
        <p:xfrm>
          <a:off x="4440239" y="2197145"/>
          <a:ext cx="3190875" cy="1006476"/>
        </p:xfrm>
        <a:graphic>
          <a:graphicData uri="http://schemas.openxmlformats.org/drawingml/2006/table">
            <a:tbl>
              <a:tblPr/>
              <a:tblGrid>
                <a:gridCol w="798513"/>
                <a:gridCol w="796925"/>
                <a:gridCol w="798512"/>
                <a:gridCol w="796925"/>
              </a:tblGrid>
              <a:tr h="336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a[0][0]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a[0][1]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a[0][2]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a[0][3]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a[1][0]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a[1][1]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a[1][2]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a[1][3]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a[2][0]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a[2][1]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a[2][2]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a[2][3]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14" name="Rectangle 3"/>
          <p:cNvSpPr txBox="1">
            <a:spLocks noChangeArrowheads="1"/>
          </p:cNvSpPr>
          <p:nvPr/>
        </p:nvSpPr>
        <p:spPr bwMode="auto">
          <a:xfrm>
            <a:off x="2032847" y="3829223"/>
            <a:ext cx="8727009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三个一维数组</a:t>
            </a:r>
            <a:r>
              <a:rPr kumimoji="1" lang="en-US" altLang="zh-CN" sz="20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r>
              <a:rPr kumimoji="1" lang="zh-CN" altLang="en-US" sz="20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0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a[1],a[2]</a:t>
            </a:r>
            <a:r>
              <a:rPr kumimoji="1" lang="zh-CN" altLang="en-US" sz="20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表示的又是什么？</a:t>
            </a:r>
            <a:endParaRPr kumimoji="1" lang="en-US" altLang="zh-CN" sz="2000" b="1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r>
              <a:rPr kumimoji="1" lang="zh-CN" altLang="en-US" sz="20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是一维数组名，那么它指的就是这个一维数组中第一个元素</a:t>
            </a:r>
            <a:r>
              <a:rPr kumimoji="1" lang="en-US" altLang="zh-CN" sz="20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a[0][0]</a:t>
            </a:r>
            <a:r>
              <a:rPr kumimoji="1" lang="zh-CN" altLang="en-US" sz="20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的地址，即</a:t>
            </a:r>
            <a:r>
              <a:rPr kumimoji="1" lang="en-US" altLang="zh-CN" sz="20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&amp;a[0][0]</a:t>
            </a:r>
            <a:endParaRPr kumimoji="1" lang="en-US" altLang="zh-CN" sz="2000" b="1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  <a:r>
              <a:rPr kumimoji="1" lang="zh-CN" altLang="en-US" sz="20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又表示谁的地址呢？</a:t>
            </a:r>
            <a:endParaRPr kumimoji="1" lang="en-US" altLang="zh-CN" sz="2000" b="1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a[0],a[1],a[2]</a:t>
            </a:r>
            <a:r>
              <a:rPr kumimoji="1" lang="zh-CN" altLang="en-US" sz="20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所表示的地址叫</a:t>
            </a:r>
            <a:r>
              <a:rPr kumimoji="1"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列地址（物理上是某一行</a:t>
            </a:r>
            <a:r>
              <a:rPr kumimoji="1"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列元素的地址）</a:t>
            </a:r>
            <a:endParaRPr kumimoji="1"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endParaRPr kumimoji="1" lang="en-US" altLang="zh-CN" sz="2000" b="1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35" name="Rectangle 100"/>
          <p:cNvSpPr>
            <a:spLocks noChangeArrowheads="1"/>
          </p:cNvSpPr>
          <p:nvPr/>
        </p:nvSpPr>
        <p:spPr bwMode="auto">
          <a:xfrm>
            <a:off x="3730625" y="2186033"/>
            <a:ext cx="647700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a[0]</a:t>
            </a:r>
            <a:endParaRPr lang="en-US" altLang="zh-CN" sz="1800"/>
          </a:p>
        </p:txBody>
      </p:sp>
      <p:sp>
        <p:nvSpPr>
          <p:cNvPr id="17436" name="Rectangle 100"/>
          <p:cNvSpPr>
            <a:spLocks noChangeArrowheads="1"/>
          </p:cNvSpPr>
          <p:nvPr/>
        </p:nvSpPr>
        <p:spPr bwMode="auto">
          <a:xfrm>
            <a:off x="3730625" y="2508296"/>
            <a:ext cx="647700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a[1]</a:t>
            </a:r>
            <a:endParaRPr lang="en-US" altLang="zh-CN" sz="1800"/>
          </a:p>
        </p:txBody>
      </p:sp>
      <p:sp>
        <p:nvSpPr>
          <p:cNvPr id="17437" name="Rectangle 100"/>
          <p:cNvSpPr>
            <a:spLocks noChangeArrowheads="1"/>
          </p:cNvSpPr>
          <p:nvPr/>
        </p:nvSpPr>
        <p:spPr bwMode="auto">
          <a:xfrm>
            <a:off x="3730625" y="2906758"/>
            <a:ext cx="647700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a[2]</a:t>
            </a:r>
            <a:endParaRPr lang="en-US" altLang="zh-CN" sz="1800"/>
          </a:p>
        </p:txBody>
      </p:sp>
      <p:grpSp>
        <p:nvGrpSpPr>
          <p:cNvPr id="17438" name="Group 90"/>
          <p:cNvGrpSpPr/>
          <p:nvPr/>
        </p:nvGrpSpPr>
        <p:grpSpPr bwMode="auto">
          <a:xfrm>
            <a:off x="3038475" y="2163808"/>
            <a:ext cx="719138" cy="360362"/>
            <a:chOff x="3243" y="60"/>
            <a:chExt cx="453" cy="227"/>
          </a:xfrm>
        </p:grpSpPr>
        <p:sp>
          <p:nvSpPr>
            <p:cNvPr id="17445" name="Rectangle 91"/>
            <p:cNvSpPr>
              <a:spLocks noChangeArrowheads="1"/>
            </p:cNvSpPr>
            <p:nvPr/>
          </p:nvSpPr>
          <p:spPr bwMode="auto">
            <a:xfrm>
              <a:off x="3243" y="60"/>
              <a:ext cx="36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a</a:t>
              </a:r>
              <a:endParaRPr lang="en-US" altLang="zh-CN" sz="1800" dirty="0"/>
            </a:p>
          </p:txBody>
        </p:sp>
        <p:sp>
          <p:nvSpPr>
            <p:cNvPr id="17446" name="Line 92"/>
            <p:cNvSpPr>
              <a:spLocks noChangeShapeType="1"/>
            </p:cNvSpPr>
            <p:nvPr/>
          </p:nvSpPr>
          <p:spPr bwMode="auto">
            <a:xfrm>
              <a:off x="3288" y="25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39" name="Group 93"/>
          <p:cNvGrpSpPr/>
          <p:nvPr/>
        </p:nvGrpSpPr>
        <p:grpSpPr bwMode="auto">
          <a:xfrm>
            <a:off x="3060701" y="2522583"/>
            <a:ext cx="658813" cy="360362"/>
            <a:chOff x="3257" y="276"/>
            <a:chExt cx="415" cy="227"/>
          </a:xfrm>
        </p:grpSpPr>
        <p:sp>
          <p:nvSpPr>
            <p:cNvPr id="17443" name="Rectangle 94"/>
            <p:cNvSpPr>
              <a:spLocks noChangeArrowheads="1"/>
            </p:cNvSpPr>
            <p:nvPr/>
          </p:nvSpPr>
          <p:spPr bwMode="auto">
            <a:xfrm>
              <a:off x="3257" y="276"/>
              <a:ext cx="36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a+1</a:t>
              </a:r>
              <a:endParaRPr lang="en-US" altLang="zh-CN" sz="1800"/>
            </a:p>
          </p:txBody>
        </p:sp>
        <p:sp>
          <p:nvSpPr>
            <p:cNvPr id="17444" name="Line 95"/>
            <p:cNvSpPr>
              <a:spLocks noChangeShapeType="1"/>
            </p:cNvSpPr>
            <p:nvPr/>
          </p:nvSpPr>
          <p:spPr bwMode="auto">
            <a:xfrm>
              <a:off x="3264" y="46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40" name="Group 96"/>
          <p:cNvGrpSpPr/>
          <p:nvPr/>
        </p:nvGrpSpPr>
        <p:grpSpPr bwMode="auto">
          <a:xfrm>
            <a:off x="3022601" y="2833733"/>
            <a:ext cx="696913" cy="360362"/>
            <a:chOff x="3233" y="532"/>
            <a:chExt cx="439" cy="227"/>
          </a:xfrm>
        </p:grpSpPr>
        <p:sp>
          <p:nvSpPr>
            <p:cNvPr id="17441" name="Rectangle 97"/>
            <p:cNvSpPr>
              <a:spLocks noChangeArrowheads="1"/>
            </p:cNvSpPr>
            <p:nvPr/>
          </p:nvSpPr>
          <p:spPr bwMode="auto">
            <a:xfrm>
              <a:off x="3233" y="532"/>
              <a:ext cx="36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a+2</a:t>
              </a:r>
              <a:endParaRPr lang="en-US" altLang="zh-CN" sz="1800"/>
            </a:p>
          </p:txBody>
        </p:sp>
        <p:sp>
          <p:nvSpPr>
            <p:cNvPr id="17442" name="Line 98"/>
            <p:cNvSpPr>
              <a:spLocks noChangeShapeType="1"/>
            </p:cNvSpPr>
            <p:nvPr/>
          </p:nvSpPr>
          <p:spPr bwMode="auto">
            <a:xfrm>
              <a:off x="3264" y="73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 bwMode="auto">
          <a:xfrm>
            <a:off x="1637867" y="2055814"/>
            <a:ext cx="47529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内容占位符 2"/>
          <p:cNvSpPr txBox="1"/>
          <p:nvPr/>
        </p:nvSpPr>
        <p:spPr bwMode="auto">
          <a:xfrm>
            <a:off x="1193408" y="2093976"/>
            <a:ext cx="5820559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如定义了</a:t>
            </a:r>
            <a:r>
              <a:rPr lang="en-US" altLang="zh-CN" sz="24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a[3][3],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请问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的值是？</a:t>
            </a:r>
            <a:endParaRPr lang="zh-CN" altLang="en-US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内容占位符 2"/>
          <p:cNvSpPr txBox="1"/>
          <p:nvPr/>
        </p:nvSpPr>
        <p:spPr bwMode="auto">
          <a:xfrm>
            <a:off x="2389093" y="2927398"/>
            <a:ext cx="4752975" cy="219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A.0019FF0C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B.0019FF10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C.0019FF18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</a:t>
            </a:r>
            <a:r>
              <a:rPr lang="zh-CN" altLang="en-US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不知道</a:t>
            </a:r>
            <a:endParaRPr lang="zh-CN" altLang="en-US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8088313" y="1930400"/>
          <a:ext cx="887412" cy="3338514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887412"/>
              </a:tblGrid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04" marR="91404" marT="45733" marB="45733"/>
                </a:tc>
              </a:tr>
            </a:tbl>
          </a:graphicData>
        </a:graphic>
      </p:graphicFrame>
      <p:grpSp>
        <p:nvGrpSpPr>
          <p:cNvPr id="32" name="组合 1"/>
          <p:cNvGrpSpPr/>
          <p:nvPr/>
        </p:nvGrpSpPr>
        <p:grpSpPr bwMode="auto">
          <a:xfrm>
            <a:off x="7202488" y="1844329"/>
            <a:ext cx="3141662" cy="3465859"/>
            <a:chOff x="5678449" y="1843912"/>
            <a:chExt cx="3142023" cy="3465556"/>
          </a:xfrm>
        </p:grpSpPr>
        <p:sp>
          <p:nvSpPr>
            <p:cNvPr id="33" name="矩形 2"/>
            <p:cNvSpPr>
              <a:spLocks noChangeArrowheads="1"/>
            </p:cNvSpPr>
            <p:nvPr/>
          </p:nvSpPr>
          <p:spPr bwMode="auto">
            <a:xfrm>
              <a:off x="5709245" y="1929976"/>
              <a:ext cx="825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a[0][0]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34" name="矩形 3"/>
            <p:cNvSpPr>
              <a:spLocks noChangeArrowheads="1"/>
            </p:cNvSpPr>
            <p:nvPr/>
          </p:nvSpPr>
          <p:spPr bwMode="auto">
            <a:xfrm>
              <a:off x="5690195" y="2299863"/>
              <a:ext cx="8255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a[0][1]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35" name="矩形 4"/>
            <p:cNvSpPr>
              <a:spLocks noChangeArrowheads="1"/>
            </p:cNvSpPr>
            <p:nvPr/>
          </p:nvSpPr>
          <p:spPr bwMode="auto">
            <a:xfrm>
              <a:off x="5690195" y="2674513"/>
              <a:ext cx="8255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a[0][2]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36" name="矩形 6"/>
            <p:cNvSpPr>
              <a:spLocks noChangeArrowheads="1"/>
            </p:cNvSpPr>
            <p:nvPr/>
          </p:nvSpPr>
          <p:spPr bwMode="auto">
            <a:xfrm>
              <a:off x="5709245" y="3045988"/>
              <a:ext cx="8255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C00000"/>
                  </a:solidFill>
                  <a:latin typeface="Arial" panose="020B0604020202020204" pitchFamily="34" charset="0"/>
                </a:rPr>
                <a:t>a[1][0]</a:t>
              </a:r>
              <a:endPara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" name="矩形 8"/>
            <p:cNvSpPr>
              <a:spLocks noChangeArrowheads="1"/>
            </p:cNvSpPr>
            <p:nvPr/>
          </p:nvSpPr>
          <p:spPr bwMode="auto">
            <a:xfrm>
              <a:off x="5720250" y="3414288"/>
              <a:ext cx="8255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C00000"/>
                  </a:solidFill>
                  <a:latin typeface="Arial" panose="020B0604020202020204" pitchFamily="34" charset="0"/>
                </a:rPr>
                <a:t>a[1][1]</a:t>
              </a:r>
              <a:endPara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" name="矩形 9"/>
            <p:cNvSpPr>
              <a:spLocks noChangeArrowheads="1"/>
            </p:cNvSpPr>
            <p:nvPr/>
          </p:nvSpPr>
          <p:spPr bwMode="auto">
            <a:xfrm>
              <a:off x="5690195" y="3813561"/>
              <a:ext cx="825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C00000"/>
                  </a:solidFill>
                  <a:latin typeface="Arial" panose="020B0604020202020204" pitchFamily="34" charset="0"/>
                </a:rPr>
                <a:t>a[1][2]</a:t>
              </a:r>
              <a:endPara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矩形 11"/>
            <p:cNvSpPr>
              <a:spLocks noChangeArrowheads="1"/>
            </p:cNvSpPr>
            <p:nvPr/>
          </p:nvSpPr>
          <p:spPr bwMode="auto">
            <a:xfrm>
              <a:off x="5678449" y="4183448"/>
              <a:ext cx="8255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a[2][0]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40" name="矩形 12"/>
            <p:cNvSpPr>
              <a:spLocks noChangeArrowheads="1"/>
            </p:cNvSpPr>
            <p:nvPr/>
          </p:nvSpPr>
          <p:spPr bwMode="auto">
            <a:xfrm>
              <a:off x="5690195" y="4571280"/>
              <a:ext cx="8255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a[2][1]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41" name="矩形 14"/>
            <p:cNvSpPr>
              <a:spLocks noChangeArrowheads="1"/>
            </p:cNvSpPr>
            <p:nvPr/>
          </p:nvSpPr>
          <p:spPr bwMode="auto">
            <a:xfrm>
              <a:off x="5690195" y="4941168"/>
              <a:ext cx="8255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a[2][2]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42" name="Text Box 5"/>
            <p:cNvSpPr txBox="1">
              <a:spLocks noChangeArrowheads="1"/>
            </p:cNvSpPr>
            <p:nvPr/>
          </p:nvSpPr>
          <p:spPr bwMode="auto">
            <a:xfrm>
              <a:off x="7452320" y="1843912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</a:rPr>
                <a:t>0019FF0C</a:t>
              </a:r>
              <a:endParaRPr kumimoji="1" lang="en-US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Text Box 5"/>
            <p:cNvSpPr txBox="1">
              <a:spLocks noChangeArrowheads="1"/>
            </p:cNvSpPr>
            <p:nvPr/>
          </p:nvSpPr>
          <p:spPr bwMode="auto">
            <a:xfrm>
              <a:off x="7452320" y="2219117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</a:rPr>
                <a:t>0019FF10</a:t>
              </a:r>
              <a:endParaRPr kumimoji="1" lang="en-US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7452320" y="2550848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</a:rPr>
                <a:t>0019FF14</a:t>
              </a:r>
              <a:endParaRPr kumimoji="1" lang="en-US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 Box 5"/>
            <p:cNvSpPr txBox="1">
              <a:spLocks noChangeArrowheads="1"/>
            </p:cNvSpPr>
            <p:nvPr/>
          </p:nvSpPr>
          <p:spPr bwMode="auto">
            <a:xfrm>
              <a:off x="7452320" y="2937012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</a:rPr>
                <a:t>0019FF18</a:t>
              </a:r>
              <a:endParaRPr kumimoji="1" lang="en-US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" name="Text Box 5"/>
            <p:cNvSpPr txBox="1">
              <a:spLocks noChangeArrowheads="1"/>
            </p:cNvSpPr>
            <p:nvPr/>
          </p:nvSpPr>
          <p:spPr bwMode="auto">
            <a:xfrm>
              <a:off x="7452320" y="3342936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</a:rPr>
                <a:t>0019FF1C</a:t>
              </a:r>
              <a:endParaRPr kumimoji="1" lang="en-US" altLang="zh-CN" sz="18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7464747" y="3702977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</a:rPr>
                <a:t>0019FF20</a:t>
              </a:r>
              <a:endParaRPr kumimoji="1" lang="en-US" altLang="zh-CN" sz="18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" name="Text Box 5"/>
            <p:cNvSpPr txBox="1">
              <a:spLocks noChangeArrowheads="1"/>
            </p:cNvSpPr>
            <p:nvPr/>
          </p:nvSpPr>
          <p:spPr bwMode="auto">
            <a:xfrm>
              <a:off x="7452320" y="4063016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</a:rPr>
                <a:t>0019FF24</a:t>
              </a:r>
              <a:endParaRPr kumimoji="1" lang="en-US" altLang="zh-CN" sz="18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Text Box 5"/>
            <p:cNvSpPr txBox="1">
              <a:spLocks noChangeArrowheads="1"/>
            </p:cNvSpPr>
            <p:nvPr/>
          </p:nvSpPr>
          <p:spPr bwMode="auto">
            <a:xfrm>
              <a:off x="7452320" y="4423057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</a:rPr>
                <a:t>0019FF28</a:t>
              </a:r>
              <a:endParaRPr kumimoji="1" lang="en-US" altLang="zh-CN" sz="18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Text Box 5"/>
            <p:cNvSpPr txBox="1">
              <a:spLocks noChangeArrowheads="1"/>
            </p:cNvSpPr>
            <p:nvPr/>
          </p:nvSpPr>
          <p:spPr bwMode="auto">
            <a:xfrm>
              <a:off x="7452320" y="4783096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</a:rPr>
                <a:t>0019FF2C</a:t>
              </a:r>
              <a:endParaRPr kumimoji="1" lang="en-US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2"/>
          <p:cNvSpPr txBox="1"/>
          <p:nvPr/>
        </p:nvSpPr>
        <p:spPr bwMode="auto">
          <a:xfrm>
            <a:off x="1637867" y="2055814"/>
            <a:ext cx="47529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内容占位符 2"/>
          <p:cNvSpPr txBox="1"/>
          <p:nvPr/>
        </p:nvSpPr>
        <p:spPr bwMode="auto">
          <a:xfrm>
            <a:off x="1252603" y="2208195"/>
            <a:ext cx="556620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如定义了</a:t>
            </a:r>
            <a:r>
              <a:rPr lang="en-US" altLang="zh-CN" sz="20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a[3][3],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请问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a[1]+1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的值是？</a:t>
            </a:r>
            <a:endParaRPr lang="zh-CN" altLang="en-US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内容占位符 2"/>
          <p:cNvSpPr txBox="1"/>
          <p:nvPr/>
        </p:nvSpPr>
        <p:spPr bwMode="auto">
          <a:xfrm>
            <a:off x="2601280" y="2879229"/>
            <a:ext cx="4752975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A.0019FF24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B.0019FF1C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C.0019FF18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</a:t>
            </a:r>
            <a:r>
              <a:rPr lang="zh-CN" altLang="en-US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不知道</a:t>
            </a:r>
            <a:endParaRPr lang="zh-CN" altLang="en-US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8088313" y="1930400"/>
          <a:ext cx="887412" cy="3338514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887412"/>
              </a:tblGrid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04" marR="91404" marT="45733" marB="45733"/>
                </a:tc>
              </a:tr>
              <a:tr h="37094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04" marR="91404" marT="45733" marB="45733"/>
                </a:tc>
              </a:tr>
            </a:tbl>
          </a:graphicData>
        </a:graphic>
      </p:graphicFrame>
      <p:grpSp>
        <p:nvGrpSpPr>
          <p:cNvPr id="27" name="组合 1"/>
          <p:cNvGrpSpPr/>
          <p:nvPr/>
        </p:nvGrpSpPr>
        <p:grpSpPr bwMode="auto">
          <a:xfrm>
            <a:off x="7202488" y="1844329"/>
            <a:ext cx="3141662" cy="3465859"/>
            <a:chOff x="5678449" y="1843912"/>
            <a:chExt cx="3142023" cy="3465556"/>
          </a:xfrm>
        </p:grpSpPr>
        <p:sp>
          <p:nvSpPr>
            <p:cNvPr id="28" name="矩形 2"/>
            <p:cNvSpPr>
              <a:spLocks noChangeArrowheads="1"/>
            </p:cNvSpPr>
            <p:nvPr/>
          </p:nvSpPr>
          <p:spPr bwMode="auto">
            <a:xfrm>
              <a:off x="5709245" y="1929976"/>
              <a:ext cx="825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a[0][0]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1" name="矩形 3"/>
            <p:cNvSpPr>
              <a:spLocks noChangeArrowheads="1"/>
            </p:cNvSpPr>
            <p:nvPr/>
          </p:nvSpPr>
          <p:spPr bwMode="auto">
            <a:xfrm>
              <a:off x="5690195" y="2299863"/>
              <a:ext cx="8255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a[0][1]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2" name="矩形 4"/>
            <p:cNvSpPr>
              <a:spLocks noChangeArrowheads="1"/>
            </p:cNvSpPr>
            <p:nvPr/>
          </p:nvSpPr>
          <p:spPr bwMode="auto">
            <a:xfrm>
              <a:off x="5690195" y="2674513"/>
              <a:ext cx="8255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a[0][2]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3" name="矩形 6"/>
            <p:cNvSpPr>
              <a:spLocks noChangeArrowheads="1"/>
            </p:cNvSpPr>
            <p:nvPr/>
          </p:nvSpPr>
          <p:spPr bwMode="auto">
            <a:xfrm>
              <a:off x="5709245" y="3045988"/>
              <a:ext cx="8255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C00000"/>
                  </a:solidFill>
                  <a:latin typeface="Arial" panose="020B0604020202020204" pitchFamily="34" charset="0"/>
                </a:rPr>
                <a:t>a[1][0]</a:t>
              </a:r>
              <a:endPara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" name="矩形 8"/>
            <p:cNvSpPr>
              <a:spLocks noChangeArrowheads="1"/>
            </p:cNvSpPr>
            <p:nvPr/>
          </p:nvSpPr>
          <p:spPr bwMode="auto">
            <a:xfrm>
              <a:off x="5720250" y="3414288"/>
              <a:ext cx="8255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C00000"/>
                  </a:solidFill>
                  <a:latin typeface="Arial" panose="020B0604020202020204" pitchFamily="34" charset="0"/>
                </a:rPr>
                <a:t>a[1][1]</a:t>
              </a:r>
              <a:endPara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" name="矩形 9"/>
            <p:cNvSpPr>
              <a:spLocks noChangeArrowheads="1"/>
            </p:cNvSpPr>
            <p:nvPr/>
          </p:nvSpPr>
          <p:spPr bwMode="auto">
            <a:xfrm>
              <a:off x="5690195" y="3813561"/>
              <a:ext cx="825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C00000"/>
                  </a:solidFill>
                  <a:latin typeface="Arial" panose="020B0604020202020204" pitchFamily="34" charset="0"/>
                </a:rPr>
                <a:t>a[1][2]</a:t>
              </a:r>
              <a:endPara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" name="矩形 11"/>
            <p:cNvSpPr>
              <a:spLocks noChangeArrowheads="1"/>
            </p:cNvSpPr>
            <p:nvPr/>
          </p:nvSpPr>
          <p:spPr bwMode="auto">
            <a:xfrm>
              <a:off x="5678449" y="4183448"/>
              <a:ext cx="8255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a[2][0]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57" name="矩形 12"/>
            <p:cNvSpPr>
              <a:spLocks noChangeArrowheads="1"/>
            </p:cNvSpPr>
            <p:nvPr/>
          </p:nvSpPr>
          <p:spPr bwMode="auto">
            <a:xfrm>
              <a:off x="5690195" y="4571280"/>
              <a:ext cx="8255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a[2][1]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8" name="矩形 14"/>
            <p:cNvSpPr>
              <a:spLocks noChangeArrowheads="1"/>
            </p:cNvSpPr>
            <p:nvPr/>
          </p:nvSpPr>
          <p:spPr bwMode="auto">
            <a:xfrm>
              <a:off x="5690195" y="4941168"/>
              <a:ext cx="8255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a[2][2]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59" name="Text Box 5"/>
            <p:cNvSpPr txBox="1">
              <a:spLocks noChangeArrowheads="1"/>
            </p:cNvSpPr>
            <p:nvPr/>
          </p:nvSpPr>
          <p:spPr bwMode="auto">
            <a:xfrm>
              <a:off x="7452320" y="1843912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</a:rPr>
                <a:t>0019FF0C</a:t>
              </a:r>
              <a:endParaRPr kumimoji="1" lang="en-US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" name="Text Box 5"/>
            <p:cNvSpPr txBox="1">
              <a:spLocks noChangeArrowheads="1"/>
            </p:cNvSpPr>
            <p:nvPr/>
          </p:nvSpPr>
          <p:spPr bwMode="auto">
            <a:xfrm>
              <a:off x="7452320" y="2219117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</a:rPr>
                <a:t>0019FF10</a:t>
              </a:r>
              <a:endParaRPr kumimoji="1" lang="en-US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" name="Text Box 5"/>
            <p:cNvSpPr txBox="1">
              <a:spLocks noChangeArrowheads="1"/>
            </p:cNvSpPr>
            <p:nvPr/>
          </p:nvSpPr>
          <p:spPr bwMode="auto">
            <a:xfrm>
              <a:off x="7452320" y="2550848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</a:rPr>
                <a:t>0019FF14</a:t>
              </a:r>
              <a:endParaRPr kumimoji="1" lang="en-US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" name="Text Box 5"/>
            <p:cNvSpPr txBox="1">
              <a:spLocks noChangeArrowheads="1"/>
            </p:cNvSpPr>
            <p:nvPr/>
          </p:nvSpPr>
          <p:spPr bwMode="auto">
            <a:xfrm>
              <a:off x="7452320" y="2937012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</a:rPr>
                <a:t>0019FF18</a:t>
              </a:r>
              <a:endParaRPr kumimoji="1" lang="en-US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" name="Text Box 5"/>
            <p:cNvSpPr txBox="1">
              <a:spLocks noChangeArrowheads="1"/>
            </p:cNvSpPr>
            <p:nvPr/>
          </p:nvSpPr>
          <p:spPr bwMode="auto">
            <a:xfrm>
              <a:off x="7452320" y="3342936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</a:rPr>
                <a:t>0019FF1C</a:t>
              </a:r>
              <a:endParaRPr kumimoji="1" lang="en-US" altLang="zh-CN" sz="18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" name="Text Box 5"/>
            <p:cNvSpPr txBox="1">
              <a:spLocks noChangeArrowheads="1"/>
            </p:cNvSpPr>
            <p:nvPr/>
          </p:nvSpPr>
          <p:spPr bwMode="auto">
            <a:xfrm>
              <a:off x="7464747" y="3702977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</a:rPr>
                <a:t>0019FF20</a:t>
              </a:r>
              <a:endParaRPr kumimoji="1" lang="en-US" altLang="zh-CN" sz="18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" name="Text Box 5"/>
            <p:cNvSpPr txBox="1">
              <a:spLocks noChangeArrowheads="1"/>
            </p:cNvSpPr>
            <p:nvPr/>
          </p:nvSpPr>
          <p:spPr bwMode="auto">
            <a:xfrm>
              <a:off x="7452320" y="4063016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</a:rPr>
                <a:t>0019FF24</a:t>
              </a:r>
              <a:endParaRPr kumimoji="1" lang="en-US" altLang="zh-CN" sz="18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" name="Text Box 5"/>
            <p:cNvSpPr txBox="1">
              <a:spLocks noChangeArrowheads="1"/>
            </p:cNvSpPr>
            <p:nvPr/>
          </p:nvSpPr>
          <p:spPr bwMode="auto">
            <a:xfrm>
              <a:off x="7452320" y="4423057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</a:rPr>
                <a:t>0019FF28</a:t>
              </a:r>
              <a:endParaRPr kumimoji="1" lang="en-US" altLang="zh-CN" sz="18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" name="Text Box 5"/>
            <p:cNvSpPr txBox="1">
              <a:spLocks noChangeArrowheads="1"/>
            </p:cNvSpPr>
            <p:nvPr/>
          </p:nvSpPr>
          <p:spPr bwMode="auto">
            <a:xfrm>
              <a:off x="7452320" y="4783096"/>
              <a:ext cx="13557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</a:rPr>
                <a:t>0019FF2C</a:t>
              </a:r>
              <a:endParaRPr kumimoji="1" lang="en-US" altLang="zh-CN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6" y="390525"/>
            <a:ext cx="8216900" cy="720725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行地址和列地址区别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0689" y="1468524"/>
            <a:ext cx="7362825" cy="74453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若定义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a[3][4];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endParaRPr kumimoji="1" lang="en-US" altLang="zh-CN" sz="24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Group 68"/>
          <p:cNvGraphicFramePr/>
          <p:nvPr/>
        </p:nvGraphicFramePr>
        <p:xfrm>
          <a:off x="4440239" y="2645396"/>
          <a:ext cx="3190875" cy="1006476"/>
        </p:xfrm>
        <a:graphic>
          <a:graphicData uri="http://schemas.openxmlformats.org/drawingml/2006/table">
            <a:tbl>
              <a:tblPr/>
              <a:tblGrid>
                <a:gridCol w="798513"/>
                <a:gridCol w="796925"/>
                <a:gridCol w="798512"/>
                <a:gridCol w="796925"/>
              </a:tblGrid>
              <a:tr h="336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a[0][0]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a[0][1]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a[0][2]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a[0][3]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a[1][0]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a[1][1]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a[1][2]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a[1][3]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a[2][0]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a[2][1]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a[2][2]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a[2][3]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38" name="Rectangle 3"/>
          <p:cNvSpPr txBox="1">
            <a:spLocks noChangeArrowheads="1"/>
          </p:cNvSpPr>
          <p:nvPr/>
        </p:nvSpPr>
        <p:spPr bwMode="auto">
          <a:xfrm>
            <a:off x="2208212" y="4076700"/>
            <a:ext cx="9453519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在物理结构上，</a:t>
            </a: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都表示的是元素</a:t>
            </a: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a[0][0]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的地址，那</a:t>
            </a: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一样吗？</a:t>
            </a:r>
            <a:endParaRPr kumimoji="1" lang="en-US" altLang="zh-CN" sz="20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不一样，表示的逻辑意义不一样</a:t>
            </a:r>
            <a:endParaRPr kumimoji="1"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对行地址加</a:t>
            </a: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，指向下一行，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即下一个一维数组</a:t>
            </a:r>
            <a:endParaRPr kumimoji="1"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对列地址加</a:t>
            </a: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，指向下一列，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即下一个元素</a:t>
            </a:r>
            <a:endParaRPr kumimoji="1"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83" name="Rectangle 100"/>
          <p:cNvSpPr>
            <a:spLocks noChangeArrowheads="1"/>
          </p:cNvSpPr>
          <p:nvPr/>
        </p:nvSpPr>
        <p:spPr bwMode="auto">
          <a:xfrm>
            <a:off x="3730625" y="2634284"/>
            <a:ext cx="647700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a[0]</a:t>
            </a:r>
            <a:endParaRPr lang="en-US" altLang="zh-CN" sz="1800"/>
          </a:p>
        </p:txBody>
      </p:sp>
      <p:sp>
        <p:nvSpPr>
          <p:cNvPr id="19484" name="Rectangle 100"/>
          <p:cNvSpPr>
            <a:spLocks noChangeArrowheads="1"/>
          </p:cNvSpPr>
          <p:nvPr/>
        </p:nvSpPr>
        <p:spPr bwMode="auto">
          <a:xfrm>
            <a:off x="3730625" y="2956547"/>
            <a:ext cx="647700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a[1]</a:t>
            </a:r>
            <a:endParaRPr lang="en-US" altLang="zh-CN" sz="1800"/>
          </a:p>
        </p:txBody>
      </p:sp>
      <p:sp>
        <p:nvSpPr>
          <p:cNvPr id="19485" name="Rectangle 100"/>
          <p:cNvSpPr>
            <a:spLocks noChangeArrowheads="1"/>
          </p:cNvSpPr>
          <p:nvPr/>
        </p:nvSpPr>
        <p:spPr bwMode="auto">
          <a:xfrm>
            <a:off x="3730625" y="3355009"/>
            <a:ext cx="647700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a[2]</a:t>
            </a:r>
            <a:endParaRPr lang="en-US" altLang="zh-CN" sz="1800"/>
          </a:p>
        </p:txBody>
      </p:sp>
      <p:grpSp>
        <p:nvGrpSpPr>
          <p:cNvPr id="19486" name="Group 90"/>
          <p:cNvGrpSpPr/>
          <p:nvPr/>
        </p:nvGrpSpPr>
        <p:grpSpPr bwMode="auto">
          <a:xfrm>
            <a:off x="3038475" y="2612059"/>
            <a:ext cx="719138" cy="360362"/>
            <a:chOff x="3243" y="60"/>
            <a:chExt cx="453" cy="227"/>
          </a:xfrm>
        </p:grpSpPr>
        <p:sp>
          <p:nvSpPr>
            <p:cNvPr id="19493" name="Rectangle 91"/>
            <p:cNvSpPr>
              <a:spLocks noChangeArrowheads="1"/>
            </p:cNvSpPr>
            <p:nvPr/>
          </p:nvSpPr>
          <p:spPr bwMode="auto">
            <a:xfrm>
              <a:off x="3243" y="60"/>
              <a:ext cx="36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endParaRPr lang="en-US" altLang="zh-CN" sz="1800"/>
            </a:p>
          </p:txBody>
        </p:sp>
        <p:sp>
          <p:nvSpPr>
            <p:cNvPr id="19494" name="Line 92"/>
            <p:cNvSpPr>
              <a:spLocks noChangeShapeType="1"/>
            </p:cNvSpPr>
            <p:nvPr/>
          </p:nvSpPr>
          <p:spPr bwMode="auto">
            <a:xfrm>
              <a:off x="3288" y="25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487" name="Group 93"/>
          <p:cNvGrpSpPr/>
          <p:nvPr/>
        </p:nvGrpSpPr>
        <p:grpSpPr bwMode="auto">
          <a:xfrm>
            <a:off x="3060701" y="2970834"/>
            <a:ext cx="658813" cy="360362"/>
            <a:chOff x="3257" y="276"/>
            <a:chExt cx="415" cy="227"/>
          </a:xfrm>
        </p:grpSpPr>
        <p:sp>
          <p:nvSpPr>
            <p:cNvPr id="19491" name="Rectangle 94"/>
            <p:cNvSpPr>
              <a:spLocks noChangeArrowheads="1"/>
            </p:cNvSpPr>
            <p:nvPr/>
          </p:nvSpPr>
          <p:spPr bwMode="auto">
            <a:xfrm>
              <a:off x="3257" y="276"/>
              <a:ext cx="36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a+1</a:t>
              </a:r>
              <a:endParaRPr lang="en-US" altLang="zh-CN" sz="1800"/>
            </a:p>
          </p:txBody>
        </p:sp>
        <p:sp>
          <p:nvSpPr>
            <p:cNvPr id="19492" name="Line 95"/>
            <p:cNvSpPr>
              <a:spLocks noChangeShapeType="1"/>
            </p:cNvSpPr>
            <p:nvPr/>
          </p:nvSpPr>
          <p:spPr bwMode="auto">
            <a:xfrm>
              <a:off x="3264" y="46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488" name="Group 96"/>
          <p:cNvGrpSpPr/>
          <p:nvPr/>
        </p:nvGrpSpPr>
        <p:grpSpPr bwMode="auto">
          <a:xfrm>
            <a:off x="3022601" y="3281984"/>
            <a:ext cx="696913" cy="360362"/>
            <a:chOff x="3233" y="532"/>
            <a:chExt cx="439" cy="227"/>
          </a:xfrm>
        </p:grpSpPr>
        <p:sp>
          <p:nvSpPr>
            <p:cNvPr id="19489" name="Rectangle 97"/>
            <p:cNvSpPr>
              <a:spLocks noChangeArrowheads="1"/>
            </p:cNvSpPr>
            <p:nvPr/>
          </p:nvSpPr>
          <p:spPr bwMode="auto">
            <a:xfrm>
              <a:off x="3233" y="532"/>
              <a:ext cx="36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a+2</a:t>
              </a:r>
              <a:endParaRPr lang="en-US" altLang="zh-CN" sz="1800"/>
            </a:p>
          </p:txBody>
        </p:sp>
        <p:sp>
          <p:nvSpPr>
            <p:cNvPr id="19490" name="Line 98"/>
            <p:cNvSpPr>
              <a:spLocks noChangeShapeType="1"/>
            </p:cNvSpPr>
            <p:nvPr/>
          </p:nvSpPr>
          <p:spPr bwMode="auto">
            <a:xfrm>
              <a:off x="3264" y="73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8" name="图片 17" descr="www.tuweimei.comComp_8658093_6k8HDLIFPcq7lx9bpWDfnSi5F8QWaSFW.jpg"/>
          <p:cNvPicPr>
            <a:picLocks noGrp="1"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348" y="1884488"/>
            <a:ext cx="57698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81481E-6 L 0.00364 0.2074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81481E-6 L 0.39296 -0.0064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48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3902" y="534989"/>
            <a:ext cx="7362825" cy="720725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行地址和列地址联系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0377" y="1618447"/>
            <a:ext cx="7362825" cy="5508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若定义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a[3][4];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endParaRPr kumimoji="1" lang="en-US" altLang="zh-CN" sz="24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62" name="Rectangle 3"/>
          <p:cNvSpPr txBox="1">
            <a:spLocks noChangeArrowheads="1"/>
          </p:cNvSpPr>
          <p:nvPr/>
        </p:nvSpPr>
        <p:spPr bwMode="auto">
          <a:xfrm>
            <a:off x="1039482" y="3873884"/>
            <a:ext cx="11336054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a+1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表示什么？</a:t>
            </a:r>
            <a:endParaRPr kumimoji="1" lang="en-US" altLang="zh-CN" sz="20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*（</a:t>
            </a: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a+1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）表示什么？回忆一维数组</a:t>
            </a: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b[6];*(b+1)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表示什么？</a:t>
            </a:r>
            <a:endParaRPr kumimoji="1" lang="en-US" altLang="zh-CN" sz="20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*（</a:t>
            </a: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b+1)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b[1],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对于二维数组名</a:t>
            </a: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也是特殊的一维数组）</a:t>
            </a: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*(a+1)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a[1],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列地址</a:t>
            </a:r>
            <a:endParaRPr kumimoji="1" lang="en-US" altLang="zh-CN" sz="20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a+1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）是列地址</a:t>
            </a:r>
            <a:endParaRPr kumimoji="1"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" name="Group 68"/>
          <p:cNvGraphicFramePr/>
          <p:nvPr/>
        </p:nvGraphicFramePr>
        <p:xfrm>
          <a:off x="4440239" y="2364991"/>
          <a:ext cx="3190875" cy="1006476"/>
        </p:xfrm>
        <a:graphic>
          <a:graphicData uri="http://schemas.openxmlformats.org/drawingml/2006/table">
            <a:tbl>
              <a:tblPr/>
              <a:tblGrid>
                <a:gridCol w="798513"/>
                <a:gridCol w="796925"/>
                <a:gridCol w="798512"/>
                <a:gridCol w="796925"/>
              </a:tblGrid>
              <a:tr h="336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a[0][0]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a[0][1]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a[0][2]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a[0][3]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a[1][0]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a[1][1]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a[1][2]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a[1][3]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a[2][0]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a[2][1]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a[2][2]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a[2][3]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7" name="Rectangle 100"/>
          <p:cNvSpPr>
            <a:spLocks noChangeArrowheads="1"/>
          </p:cNvSpPr>
          <p:nvPr/>
        </p:nvSpPr>
        <p:spPr bwMode="auto">
          <a:xfrm>
            <a:off x="3730625" y="2353879"/>
            <a:ext cx="647700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a[0]</a:t>
            </a:r>
            <a:endParaRPr lang="en-US" altLang="zh-CN" sz="1800"/>
          </a:p>
        </p:txBody>
      </p:sp>
      <p:sp>
        <p:nvSpPr>
          <p:cNvPr id="20508" name="Rectangle 100"/>
          <p:cNvSpPr>
            <a:spLocks noChangeArrowheads="1"/>
          </p:cNvSpPr>
          <p:nvPr/>
        </p:nvSpPr>
        <p:spPr bwMode="auto">
          <a:xfrm>
            <a:off x="3730625" y="3074604"/>
            <a:ext cx="647700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a[2]</a:t>
            </a:r>
            <a:endParaRPr lang="en-US" altLang="zh-CN" sz="1800"/>
          </a:p>
        </p:txBody>
      </p:sp>
      <p:grpSp>
        <p:nvGrpSpPr>
          <p:cNvPr id="20509" name="Group 90"/>
          <p:cNvGrpSpPr/>
          <p:nvPr/>
        </p:nvGrpSpPr>
        <p:grpSpPr bwMode="auto">
          <a:xfrm>
            <a:off x="3038475" y="2331654"/>
            <a:ext cx="719138" cy="360362"/>
            <a:chOff x="3243" y="60"/>
            <a:chExt cx="453" cy="227"/>
          </a:xfrm>
        </p:grpSpPr>
        <p:sp>
          <p:nvSpPr>
            <p:cNvPr id="20517" name="Rectangle 91"/>
            <p:cNvSpPr>
              <a:spLocks noChangeArrowheads="1"/>
            </p:cNvSpPr>
            <p:nvPr/>
          </p:nvSpPr>
          <p:spPr bwMode="auto">
            <a:xfrm>
              <a:off x="3243" y="60"/>
              <a:ext cx="36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endParaRPr lang="en-US" altLang="zh-CN" sz="1800"/>
            </a:p>
          </p:txBody>
        </p:sp>
        <p:sp>
          <p:nvSpPr>
            <p:cNvPr id="20518" name="Line 92"/>
            <p:cNvSpPr>
              <a:spLocks noChangeShapeType="1"/>
            </p:cNvSpPr>
            <p:nvPr/>
          </p:nvSpPr>
          <p:spPr bwMode="auto">
            <a:xfrm>
              <a:off x="3288" y="25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10" name="Group 96"/>
          <p:cNvGrpSpPr/>
          <p:nvPr/>
        </p:nvGrpSpPr>
        <p:grpSpPr bwMode="auto">
          <a:xfrm>
            <a:off x="3022601" y="3001579"/>
            <a:ext cx="696913" cy="360362"/>
            <a:chOff x="3233" y="532"/>
            <a:chExt cx="439" cy="227"/>
          </a:xfrm>
        </p:grpSpPr>
        <p:sp>
          <p:nvSpPr>
            <p:cNvPr id="20515" name="Rectangle 97"/>
            <p:cNvSpPr>
              <a:spLocks noChangeArrowheads="1"/>
            </p:cNvSpPr>
            <p:nvPr/>
          </p:nvSpPr>
          <p:spPr bwMode="auto">
            <a:xfrm>
              <a:off x="3233" y="532"/>
              <a:ext cx="36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a+2</a:t>
              </a:r>
              <a:endParaRPr lang="en-US" altLang="zh-CN" sz="1800"/>
            </a:p>
          </p:txBody>
        </p:sp>
        <p:sp>
          <p:nvSpPr>
            <p:cNvPr id="20516" name="Line 98"/>
            <p:cNvSpPr>
              <a:spLocks noChangeShapeType="1"/>
            </p:cNvSpPr>
            <p:nvPr/>
          </p:nvSpPr>
          <p:spPr bwMode="auto">
            <a:xfrm>
              <a:off x="3264" y="73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1" name="Rectangle 100"/>
          <p:cNvSpPr>
            <a:spLocks noChangeArrowheads="1"/>
          </p:cNvSpPr>
          <p:nvPr/>
        </p:nvSpPr>
        <p:spPr bwMode="auto">
          <a:xfrm>
            <a:off x="3730625" y="2692017"/>
            <a:ext cx="647700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a[1]</a:t>
            </a:r>
            <a:endParaRPr lang="en-US" altLang="zh-CN" sz="1800"/>
          </a:p>
        </p:txBody>
      </p:sp>
      <p:grpSp>
        <p:nvGrpSpPr>
          <p:cNvPr id="20512" name="Group 93"/>
          <p:cNvGrpSpPr/>
          <p:nvPr/>
        </p:nvGrpSpPr>
        <p:grpSpPr bwMode="auto">
          <a:xfrm>
            <a:off x="3060701" y="2690429"/>
            <a:ext cx="658813" cy="360362"/>
            <a:chOff x="3257" y="276"/>
            <a:chExt cx="415" cy="227"/>
          </a:xfrm>
        </p:grpSpPr>
        <p:sp>
          <p:nvSpPr>
            <p:cNvPr id="20513" name="Rectangle 94"/>
            <p:cNvSpPr>
              <a:spLocks noChangeArrowheads="1"/>
            </p:cNvSpPr>
            <p:nvPr/>
          </p:nvSpPr>
          <p:spPr bwMode="auto">
            <a:xfrm>
              <a:off x="3257" y="276"/>
              <a:ext cx="36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a+1</a:t>
              </a:r>
              <a:endParaRPr lang="en-US" altLang="zh-CN" sz="1800"/>
            </a:p>
          </p:txBody>
        </p:sp>
        <p:sp>
          <p:nvSpPr>
            <p:cNvPr id="20514" name="Line 95"/>
            <p:cNvSpPr>
              <a:spLocks noChangeShapeType="1"/>
            </p:cNvSpPr>
            <p:nvPr/>
          </p:nvSpPr>
          <p:spPr bwMode="auto">
            <a:xfrm>
              <a:off x="3264" y="46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3902" y="534989"/>
            <a:ext cx="7362825" cy="72072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行地址和列地址的小结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0377" y="1618447"/>
            <a:ext cx="7362825" cy="5508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若定义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kumimoji="1"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[ROW][COL];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endParaRPr kumimoji="1" lang="en-US" altLang="zh-CN" sz="24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44916" y="2681536"/>
            <a:ext cx="770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solidFill>
                  <a:schemeClr val="accent1">
                    <a:lumMod val="75000"/>
                  </a:schemeClr>
                </a:solidFill>
              </a:rPr>
              <a:t>iArray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                              </a:t>
            </a:r>
            <a:r>
              <a:rPr lang="en-US" altLang="zh-CN" sz="3600" dirty="0" err="1">
                <a:solidFill>
                  <a:schemeClr val="accent1">
                    <a:lumMod val="75000"/>
                  </a:schemeClr>
                </a:solidFill>
              </a:rPr>
              <a:t>iArray+i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235465" y="4476101"/>
            <a:ext cx="7940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iArray</a:t>
            </a:r>
            <a:r>
              <a:rPr lang="en-US" altLang="zh-CN" sz="3600" dirty="0"/>
              <a:t> [0]                              </a:t>
            </a:r>
            <a:r>
              <a:rPr lang="en-US" altLang="zh-CN" sz="3600" dirty="0" err="1"/>
              <a:t>iArray</a:t>
            </a:r>
            <a:r>
              <a:rPr lang="en-US" altLang="zh-CN" sz="3600" dirty="0"/>
              <a:t>[</a:t>
            </a:r>
            <a:r>
              <a:rPr lang="en-US" altLang="zh-CN" sz="3600" dirty="0" err="1"/>
              <a:t>i</a:t>
            </a:r>
            <a:r>
              <a:rPr lang="en-US" altLang="zh-CN" sz="3600" dirty="0"/>
              <a:t>]</a:t>
            </a:r>
            <a:endParaRPr lang="zh-CN" altLang="en-US" sz="3600" dirty="0"/>
          </a:p>
        </p:txBody>
      </p:sp>
      <p:sp>
        <p:nvSpPr>
          <p:cNvPr id="4" name="矩形: 圆角 3"/>
          <p:cNvSpPr/>
          <p:nvPr/>
        </p:nvSpPr>
        <p:spPr>
          <a:xfrm>
            <a:off x="4861560" y="2580404"/>
            <a:ext cx="2074817" cy="848596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行地址</a:t>
            </a:r>
            <a:endParaRPr lang="zh-CN" altLang="en-US" sz="3200" dirty="0"/>
          </a:p>
        </p:txBody>
      </p:sp>
      <p:sp>
        <p:nvSpPr>
          <p:cNvPr id="22" name="矩形: 圆角 21"/>
          <p:cNvSpPr/>
          <p:nvPr/>
        </p:nvSpPr>
        <p:spPr>
          <a:xfrm>
            <a:off x="4900748" y="4449975"/>
            <a:ext cx="2074817" cy="848596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列地址</a:t>
            </a:r>
            <a:endParaRPr lang="zh-CN" altLang="en-US" sz="3200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295314" y="3429000"/>
            <a:ext cx="0" cy="10209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466114" y="3429000"/>
            <a:ext cx="0" cy="10209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11819" y="3513414"/>
            <a:ext cx="6531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*</a:t>
            </a:r>
            <a:endParaRPr lang="zh-CN" altLang="en-US" sz="6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597600" y="3522870"/>
            <a:ext cx="653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&amp;</a:t>
            </a:r>
            <a:endParaRPr lang="zh-CN" altLang="en-US" sz="4800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5461" y="514286"/>
            <a:ext cx="10344149" cy="7207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用行地址表示二维数组中的某个元素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1" y="1554098"/>
            <a:ext cx="7362825" cy="74453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若定义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 ：</a:t>
            </a:r>
            <a:r>
              <a:rPr kumimoji="1"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int a[3][4];</a:t>
            </a:r>
            <a:r>
              <a:rPr kumimoji="1"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endParaRPr kumimoji="1" lang="en-US" altLang="zh-CN" sz="2400" b="1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Group 68"/>
          <p:cNvGraphicFramePr/>
          <p:nvPr/>
        </p:nvGraphicFramePr>
        <p:xfrm>
          <a:off x="4440239" y="2116073"/>
          <a:ext cx="3190875" cy="1006476"/>
        </p:xfrm>
        <a:graphic>
          <a:graphicData uri="http://schemas.openxmlformats.org/drawingml/2006/table">
            <a:tbl>
              <a:tblPr/>
              <a:tblGrid>
                <a:gridCol w="798513"/>
                <a:gridCol w="796925"/>
                <a:gridCol w="798512"/>
                <a:gridCol w="796925"/>
              </a:tblGrid>
              <a:tr h="336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a[0][0]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a[0][1]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a[0][2]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a[0][3]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a[1][0]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a[1][1]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a[1][2]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a[1][3]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a[2][0]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a[2][1]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a[2][2]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a[2][3]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38" name="Rectangle 3"/>
          <p:cNvSpPr txBox="1">
            <a:spLocks noChangeArrowheads="1"/>
          </p:cNvSpPr>
          <p:nvPr/>
        </p:nvSpPr>
        <p:spPr bwMode="auto">
          <a:xfrm>
            <a:off x="1847851" y="3306698"/>
            <a:ext cx="9049793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步骤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 (1</a:t>
            </a: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得到该行地址（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）行地址转为列地址（</a:t>
            </a:r>
            <a:r>
              <a:rPr kumimoji="1"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符号*</a:t>
            </a: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），得到了该行第一个元素的地址（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）得到所要访问的那个元素的地址，对地址进行</a:t>
            </a:r>
            <a:r>
              <a:rPr kumimoji="1"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*运算</a:t>
            </a: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，如要访问</a:t>
            </a:r>
            <a:r>
              <a:rPr kumimoji="1"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a[2][3]</a:t>
            </a:r>
            <a:endParaRPr kumimoji="1"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行地址，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a+2</a:t>
            </a:r>
            <a:endParaRPr kumimoji="1" lang="en-US" altLang="zh-CN" sz="18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a[2][0]</a:t>
            </a: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*(a+2)</a:t>
            </a:r>
            <a:endParaRPr kumimoji="1" lang="en-US" altLang="zh-CN" sz="18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a[2][3]</a:t>
            </a: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*(a+2)+3</a:t>
            </a:r>
            <a:endParaRPr kumimoji="1" lang="en-US" altLang="zh-CN" sz="18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取值     </a:t>
            </a:r>
            <a:r>
              <a:rPr kumimoji="1"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*（</a:t>
            </a:r>
            <a:r>
              <a:rPr kumimoji="1"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*(a+2)+3</a:t>
            </a:r>
            <a:r>
              <a:rPr kumimoji="1"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endParaRPr kumimoji="1" lang="en-US" altLang="zh-CN" sz="1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endParaRPr kumimoji="1" lang="en-US" altLang="zh-CN" sz="1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31" name="Rectangle 100"/>
          <p:cNvSpPr>
            <a:spLocks noChangeArrowheads="1"/>
          </p:cNvSpPr>
          <p:nvPr/>
        </p:nvSpPr>
        <p:spPr bwMode="auto">
          <a:xfrm>
            <a:off x="3730625" y="2104961"/>
            <a:ext cx="647700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a[0]</a:t>
            </a:r>
            <a:endParaRPr lang="en-US" altLang="zh-CN" sz="1800"/>
          </a:p>
        </p:txBody>
      </p:sp>
      <p:sp>
        <p:nvSpPr>
          <p:cNvPr id="21532" name="Rectangle 100"/>
          <p:cNvSpPr>
            <a:spLocks noChangeArrowheads="1"/>
          </p:cNvSpPr>
          <p:nvPr/>
        </p:nvSpPr>
        <p:spPr bwMode="auto">
          <a:xfrm>
            <a:off x="3730625" y="2427224"/>
            <a:ext cx="647700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a[1]</a:t>
            </a:r>
            <a:endParaRPr lang="en-US" altLang="zh-CN" sz="1800"/>
          </a:p>
        </p:txBody>
      </p:sp>
      <p:sp>
        <p:nvSpPr>
          <p:cNvPr id="21533" name="Rectangle 100"/>
          <p:cNvSpPr>
            <a:spLocks noChangeArrowheads="1"/>
          </p:cNvSpPr>
          <p:nvPr/>
        </p:nvSpPr>
        <p:spPr bwMode="auto">
          <a:xfrm>
            <a:off x="3730625" y="2825686"/>
            <a:ext cx="647700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a[2]</a:t>
            </a:r>
            <a:endParaRPr lang="en-US" altLang="zh-CN" sz="1800"/>
          </a:p>
        </p:txBody>
      </p:sp>
      <p:grpSp>
        <p:nvGrpSpPr>
          <p:cNvPr id="21534" name="Group 90"/>
          <p:cNvGrpSpPr/>
          <p:nvPr/>
        </p:nvGrpSpPr>
        <p:grpSpPr bwMode="auto">
          <a:xfrm>
            <a:off x="3038475" y="2082736"/>
            <a:ext cx="719138" cy="360362"/>
            <a:chOff x="3243" y="60"/>
            <a:chExt cx="453" cy="227"/>
          </a:xfrm>
        </p:grpSpPr>
        <p:sp>
          <p:nvSpPr>
            <p:cNvPr id="21541" name="Rectangle 91"/>
            <p:cNvSpPr>
              <a:spLocks noChangeArrowheads="1"/>
            </p:cNvSpPr>
            <p:nvPr/>
          </p:nvSpPr>
          <p:spPr bwMode="auto">
            <a:xfrm>
              <a:off x="3243" y="60"/>
              <a:ext cx="36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endParaRPr lang="en-US" altLang="zh-CN" sz="1800"/>
            </a:p>
          </p:txBody>
        </p:sp>
        <p:sp>
          <p:nvSpPr>
            <p:cNvPr id="21542" name="Line 92"/>
            <p:cNvSpPr>
              <a:spLocks noChangeShapeType="1"/>
            </p:cNvSpPr>
            <p:nvPr/>
          </p:nvSpPr>
          <p:spPr bwMode="auto">
            <a:xfrm>
              <a:off x="3288" y="25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35" name="Group 93"/>
          <p:cNvGrpSpPr/>
          <p:nvPr/>
        </p:nvGrpSpPr>
        <p:grpSpPr bwMode="auto">
          <a:xfrm>
            <a:off x="3060701" y="2441511"/>
            <a:ext cx="658813" cy="360362"/>
            <a:chOff x="3257" y="276"/>
            <a:chExt cx="415" cy="227"/>
          </a:xfrm>
        </p:grpSpPr>
        <p:sp>
          <p:nvSpPr>
            <p:cNvPr id="21539" name="Rectangle 94"/>
            <p:cNvSpPr>
              <a:spLocks noChangeArrowheads="1"/>
            </p:cNvSpPr>
            <p:nvPr/>
          </p:nvSpPr>
          <p:spPr bwMode="auto">
            <a:xfrm>
              <a:off x="3257" y="276"/>
              <a:ext cx="36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a+1</a:t>
              </a:r>
              <a:endParaRPr lang="en-US" altLang="zh-CN" sz="1800"/>
            </a:p>
          </p:txBody>
        </p:sp>
        <p:sp>
          <p:nvSpPr>
            <p:cNvPr id="21540" name="Line 95"/>
            <p:cNvSpPr>
              <a:spLocks noChangeShapeType="1"/>
            </p:cNvSpPr>
            <p:nvPr/>
          </p:nvSpPr>
          <p:spPr bwMode="auto">
            <a:xfrm>
              <a:off x="3264" y="46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36" name="Group 96"/>
          <p:cNvGrpSpPr/>
          <p:nvPr/>
        </p:nvGrpSpPr>
        <p:grpSpPr bwMode="auto">
          <a:xfrm>
            <a:off x="3022601" y="2752661"/>
            <a:ext cx="696913" cy="360362"/>
            <a:chOff x="3233" y="532"/>
            <a:chExt cx="439" cy="227"/>
          </a:xfrm>
        </p:grpSpPr>
        <p:sp>
          <p:nvSpPr>
            <p:cNvPr id="21537" name="Rectangle 97"/>
            <p:cNvSpPr>
              <a:spLocks noChangeArrowheads="1"/>
            </p:cNvSpPr>
            <p:nvPr/>
          </p:nvSpPr>
          <p:spPr bwMode="auto">
            <a:xfrm>
              <a:off x="3233" y="532"/>
              <a:ext cx="36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a+2</a:t>
              </a:r>
              <a:endParaRPr lang="en-US" altLang="zh-CN" sz="1800"/>
            </a:p>
          </p:txBody>
        </p:sp>
        <p:sp>
          <p:nvSpPr>
            <p:cNvPr id="21538" name="Line 98"/>
            <p:cNvSpPr>
              <a:spLocks noChangeShapeType="1"/>
            </p:cNvSpPr>
            <p:nvPr/>
          </p:nvSpPr>
          <p:spPr bwMode="auto">
            <a:xfrm>
              <a:off x="3264" y="73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1854367" y="1797748"/>
            <a:ext cx="9005779" cy="3262504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defRPr/>
            </a:pP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ROW 50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COL 80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kumimoji="1"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[ROW][COL]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，如何表示二维数组中的</a:t>
            </a:r>
            <a:r>
              <a:rPr kumimoji="1"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kumimoji="1"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元素？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（排除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kumimoji="1"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形式）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endParaRPr lang="zh-CN" altLang="en-US" sz="2400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1211481" y="203507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zh-CN" altLang="en-US" sz="5400" b="1" cap="all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5400" b="1" cap="all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6139" y="429511"/>
            <a:ext cx="8012467" cy="1040380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指向二维数组的指针变量</a:t>
            </a:r>
            <a:b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数组类型指针变量（行指针变量）</a:t>
            </a:r>
            <a:endParaRPr lang="zh-CN" altLang="en-US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2708" y="1865125"/>
            <a:ext cx="10749292" cy="182403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若定义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</a:t>
            </a:r>
            <a:r>
              <a:rPr kumimoji="1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a[3][4];</a:t>
            </a:r>
            <a:endParaRPr kumimoji="1"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指针变量定义：</a:t>
            </a:r>
            <a:r>
              <a:rPr kumimoji="1"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(*p)[4];     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数组类型指针（行指针）变量，目标对象是一个含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个元素的一维数组</a:t>
            </a:r>
            <a:endParaRPr kumimoji="1" lang="en-US" altLang="zh-CN" sz="18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指针变量赋值：</a:t>
            </a:r>
            <a:r>
              <a:rPr kumimoji="1"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 = a; 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首行地址赋给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kumimoji="1" lang="en-US" altLang="zh-CN" sz="18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如何访问元素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kumimoji="1" lang="en-US" altLang="zh-CN" sz="1800" b="1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][j]</a:t>
            </a: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1" lang="en-US" altLang="zh-CN" sz="18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Group 68"/>
          <p:cNvGraphicFramePr/>
          <p:nvPr/>
        </p:nvGraphicFramePr>
        <p:xfrm>
          <a:off x="8261842" y="3405093"/>
          <a:ext cx="3190875" cy="1006476"/>
        </p:xfrm>
        <a:graphic>
          <a:graphicData uri="http://schemas.openxmlformats.org/drawingml/2006/table">
            <a:tbl>
              <a:tblPr/>
              <a:tblGrid>
                <a:gridCol w="798513"/>
                <a:gridCol w="796925"/>
                <a:gridCol w="798512"/>
                <a:gridCol w="796925"/>
              </a:tblGrid>
              <a:tr h="336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a[0][0]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a[0][1]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a[0][2]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a[0][3]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a[1][0]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a[1][1]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a[1][2]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a[1][3]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a[2][0]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a[2][1]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a[2][2]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a[2][3]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38" name="Rectangle 3"/>
          <p:cNvSpPr txBox="1">
            <a:spLocks noChangeArrowheads="1"/>
          </p:cNvSpPr>
          <p:nvPr/>
        </p:nvSpPr>
        <p:spPr bwMode="auto">
          <a:xfrm>
            <a:off x="1016824" y="3429000"/>
            <a:ext cx="8569325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：指针加行列下标，如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p[</a:t>
            </a:r>
            <a:r>
              <a:rPr kumimoji="1" lang="en-US" altLang="zh-CN" sz="1800" b="1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][j]</a:t>
            </a:r>
            <a:endParaRPr kumimoji="1" lang="en-US" altLang="zh-CN" sz="18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endParaRPr kumimoji="1" lang="en-US" altLang="zh-CN" sz="18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50000"/>
              </a:spcBef>
            </a:pP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kumimoji="1" lang="en-US" altLang="zh-CN" sz="1800" b="1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行地址，</a:t>
            </a:r>
            <a:r>
              <a:rPr kumimoji="1" lang="en-US" altLang="zh-CN" sz="1800" b="1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p+i</a:t>
            </a:r>
            <a:endParaRPr kumimoji="1" lang="en-US" altLang="zh-CN" sz="18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50000"/>
              </a:spcBef>
            </a:pP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kumimoji="1" lang="en-US" altLang="zh-CN" sz="1800" b="1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][0]</a:t>
            </a: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*(</a:t>
            </a:r>
            <a:r>
              <a:rPr kumimoji="1" lang="en-US" altLang="zh-CN" sz="1800" b="1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p+i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18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50000"/>
              </a:spcBef>
            </a:pP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kumimoji="1" lang="en-US" altLang="zh-CN" sz="1800" b="1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][j]</a:t>
            </a: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*(</a:t>
            </a:r>
            <a:r>
              <a:rPr kumimoji="1" lang="en-US" altLang="zh-CN" sz="1800" b="1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p+i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)+j</a:t>
            </a:r>
            <a:endParaRPr kumimoji="1" lang="en-US" altLang="zh-CN" sz="18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50000"/>
              </a:spcBef>
            </a:pP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取值</a:t>
            </a:r>
            <a:r>
              <a:rPr kumimoji="1"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*（</a:t>
            </a:r>
            <a:r>
              <a:rPr kumimoji="1"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*(</a:t>
            </a:r>
            <a:r>
              <a:rPr kumimoji="1" lang="en-US" altLang="zh-CN" sz="1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p+i</a:t>
            </a:r>
            <a:r>
              <a:rPr kumimoji="1"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)+j</a:t>
            </a:r>
            <a:r>
              <a:rPr kumimoji="1"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50000"/>
              </a:spcBef>
            </a:pPr>
            <a:endParaRPr kumimoji="1" lang="en-US" altLang="zh-CN" sz="1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03" name="Rectangle 100"/>
          <p:cNvSpPr>
            <a:spLocks noChangeArrowheads="1"/>
          </p:cNvSpPr>
          <p:nvPr/>
        </p:nvSpPr>
        <p:spPr bwMode="auto">
          <a:xfrm>
            <a:off x="7552229" y="3393981"/>
            <a:ext cx="647700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a[0]</a:t>
            </a:r>
            <a:endParaRPr lang="en-US" altLang="zh-CN" sz="1800"/>
          </a:p>
        </p:txBody>
      </p:sp>
      <p:sp>
        <p:nvSpPr>
          <p:cNvPr id="24604" name="Rectangle 100"/>
          <p:cNvSpPr>
            <a:spLocks noChangeArrowheads="1"/>
          </p:cNvSpPr>
          <p:nvPr/>
        </p:nvSpPr>
        <p:spPr bwMode="auto">
          <a:xfrm>
            <a:off x="7552229" y="3716244"/>
            <a:ext cx="647700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a[1]</a:t>
            </a:r>
            <a:endParaRPr lang="en-US" altLang="zh-CN" sz="1800"/>
          </a:p>
        </p:txBody>
      </p:sp>
      <p:sp>
        <p:nvSpPr>
          <p:cNvPr id="24605" name="Rectangle 100"/>
          <p:cNvSpPr>
            <a:spLocks noChangeArrowheads="1"/>
          </p:cNvSpPr>
          <p:nvPr/>
        </p:nvSpPr>
        <p:spPr bwMode="auto">
          <a:xfrm>
            <a:off x="7552229" y="4114706"/>
            <a:ext cx="647700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a[2]</a:t>
            </a:r>
            <a:endParaRPr lang="en-US" altLang="zh-CN" sz="1800"/>
          </a:p>
        </p:txBody>
      </p:sp>
      <p:grpSp>
        <p:nvGrpSpPr>
          <p:cNvPr id="24606" name="Group 90"/>
          <p:cNvGrpSpPr/>
          <p:nvPr/>
        </p:nvGrpSpPr>
        <p:grpSpPr bwMode="auto">
          <a:xfrm>
            <a:off x="6860080" y="3371756"/>
            <a:ext cx="719137" cy="360362"/>
            <a:chOff x="3243" y="60"/>
            <a:chExt cx="453" cy="227"/>
          </a:xfrm>
        </p:grpSpPr>
        <p:sp>
          <p:nvSpPr>
            <p:cNvPr id="24613" name="Rectangle 91"/>
            <p:cNvSpPr>
              <a:spLocks noChangeArrowheads="1"/>
            </p:cNvSpPr>
            <p:nvPr/>
          </p:nvSpPr>
          <p:spPr bwMode="auto">
            <a:xfrm>
              <a:off x="3243" y="60"/>
              <a:ext cx="36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endParaRPr lang="en-US" altLang="zh-CN" sz="1800"/>
            </a:p>
          </p:txBody>
        </p:sp>
        <p:sp>
          <p:nvSpPr>
            <p:cNvPr id="24614" name="Line 92"/>
            <p:cNvSpPr>
              <a:spLocks noChangeShapeType="1"/>
            </p:cNvSpPr>
            <p:nvPr/>
          </p:nvSpPr>
          <p:spPr bwMode="auto">
            <a:xfrm>
              <a:off x="3288" y="25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07" name="Group 93"/>
          <p:cNvGrpSpPr/>
          <p:nvPr/>
        </p:nvGrpSpPr>
        <p:grpSpPr bwMode="auto">
          <a:xfrm>
            <a:off x="6882304" y="3730531"/>
            <a:ext cx="658812" cy="360362"/>
            <a:chOff x="3257" y="276"/>
            <a:chExt cx="415" cy="227"/>
          </a:xfrm>
        </p:grpSpPr>
        <p:sp>
          <p:nvSpPr>
            <p:cNvPr id="24611" name="Rectangle 94"/>
            <p:cNvSpPr>
              <a:spLocks noChangeArrowheads="1"/>
            </p:cNvSpPr>
            <p:nvPr/>
          </p:nvSpPr>
          <p:spPr bwMode="auto">
            <a:xfrm>
              <a:off x="3257" y="276"/>
              <a:ext cx="36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a+1</a:t>
              </a:r>
              <a:endParaRPr lang="en-US" altLang="zh-CN" sz="1800"/>
            </a:p>
          </p:txBody>
        </p:sp>
        <p:sp>
          <p:nvSpPr>
            <p:cNvPr id="24612" name="Line 95"/>
            <p:cNvSpPr>
              <a:spLocks noChangeShapeType="1"/>
            </p:cNvSpPr>
            <p:nvPr/>
          </p:nvSpPr>
          <p:spPr bwMode="auto">
            <a:xfrm>
              <a:off x="3264" y="46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08" name="Group 96"/>
          <p:cNvGrpSpPr/>
          <p:nvPr/>
        </p:nvGrpSpPr>
        <p:grpSpPr bwMode="auto">
          <a:xfrm>
            <a:off x="6844204" y="4041681"/>
            <a:ext cx="696912" cy="360362"/>
            <a:chOff x="3233" y="532"/>
            <a:chExt cx="439" cy="227"/>
          </a:xfrm>
        </p:grpSpPr>
        <p:sp>
          <p:nvSpPr>
            <p:cNvPr id="24609" name="Rectangle 97"/>
            <p:cNvSpPr>
              <a:spLocks noChangeArrowheads="1"/>
            </p:cNvSpPr>
            <p:nvPr/>
          </p:nvSpPr>
          <p:spPr bwMode="auto">
            <a:xfrm>
              <a:off x="3233" y="532"/>
              <a:ext cx="36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a+2</a:t>
              </a:r>
              <a:endParaRPr lang="en-US" altLang="zh-CN" sz="1800"/>
            </a:p>
          </p:txBody>
        </p:sp>
        <p:sp>
          <p:nvSpPr>
            <p:cNvPr id="24610" name="Line 98"/>
            <p:cNvSpPr>
              <a:spLocks noChangeShapeType="1"/>
            </p:cNvSpPr>
            <p:nvPr/>
          </p:nvSpPr>
          <p:spPr bwMode="auto">
            <a:xfrm>
              <a:off x="3264" y="73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Rectangle 30"/>
          <p:cNvSpPr>
            <a:spLocks noChangeArrowheads="1"/>
          </p:cNvSpPr>
          <p:nvPr/>
        </p:nvSpPr>
        <p:spPr bwMode="auto">
          <a:xfrm rot="10800000" flipV="1">
            <a:off x="6079178" y="3256674"/>
            <a:ext cx="838132" cy="32067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a 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Line 31"/>
          <p:cNvSpPr>
            <a:spLocks noChangeShapeType="1"/>
          </p:cNvSpPr>
          <p:nvPr/>
        </p:nvSpPr>
        <p:spPr bwMode="auto">
          <a:xfrm>
            <a:off x="6931517" y="3414511"/>
            <a:ext cx="609550" cy="0"/>
          </a:xfrm>
          <a:prstGeom prst="line">
            <a:avLst/>
          </a:prstGeom>
          <a:ln w="57150"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592963" y="289158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3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6139" y="429511"/>
            <a:ext cx="8012467" cy="1040380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指向二维数组的指针变量</a:t>
            </a:r>
            <a:b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数组类型指针变量（行指针变量）</a:t>
            </a:r>
            <a:endParaRPr lang="zh-CN" altLang="en-US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2708" y="1865125"/>
            <a:ext cx="10749292" cy="182403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a[ROW][COL];</a:t>
            </a:r>
            <a:endParaRPr kumimoji="1"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(*p)[COL]; </a:t>
            </a:r>
            <a:endParaRPr kumimoji="1"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= a; </a:t>
            </a:r>
            <a:endParaRPr kumimoji="1"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03" name="Rectangle 100"/>
          <p:cNvSpPr>
            <a:spLocks noChangeArrowheads="1"/>
          </p:cNvSpPr>
          <p:nvPr/>
        </p:nvSpPr>
        <p:spPr bwMode="auto">
          <a:xfrm>
            <a:off x="6742321" y="1875786"/>
            <a:ext cx="647700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a[0]</a:t>
            </a:r>
            <a:endParaRPr lang="en-US" altLang="zh-CN" sz="1800"/>
          </a:p>
        </p:txBody>
      </p:sp>
      <p:sp>
        <p:nvSpPr>
          <p:cNvPr id="24604" name="Rectangle 100"/>
          <p:cNvSpPr>
            <a:spLocks noChangeArrowheads="1"/>
          </p:cNvSpPr>
          <p:nvPr/>
        </p:nvSpPr>
        <p:spPr bwMode="auto">
          <a:xfrm>
            <a:off x="6742321" y="2198049"/>
            <a:ext cx="647700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a[1]</a:t>
            </a:r>
            <a:endParaRPr lang="en-US" altLang="zh-CN" sz="1800"/>
          </a:p>
        </p:txBody>
      </p:sp>
      <p:sp>
        <p:nvSpPr>
          <p:cNvPr id="24605" name="Rectangle 100"/>
          <p:cNvSpPr>
            <a:spLocks noChangeArrowheads="1"/>
          </p:cNvSpPr>
          <p:nvPr/>
        </p:nvSpPr>
        <p:spPr bwMode="auto">
          <a:xfrm>
            <a:off x="6742321" y="2596511"/>
            <a:ext cx="647700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a[2]</a:t>
            </a:r>
            <a:endParaRPr lang="en-US" altLang="zh-CN" sz="1800"/>
          </a:p>
        </p:txBody>
      </p:sp>
      <p:grpSp>
        <p:nvGrpSpPr>
          <p:cNvPr id="24606" name="Group 90"/>
          <p:cNvGrpSpPr/>
          <p:nvPr/>
        </p:nvGrpSpPr>
        <p:grpSpPr bwMode="auto">
          <a:xfrm>
            <a:off x="6050172" y="1853561"/>
            <a:ext cx="719137" cy="360362"/>
            <a:chOff x="3243" y="60"/>
            <a:chExt cx="453" cy="227"/>
          </a:xfrm>
        </p:grpSpPr>
        <p:sp>
          <p:nvSpPr>
            <p:cNvPr id="24613" name="Rectangle 91"/>
            <p:cNvSpPr>
              <a:spLocks noChangeArrowheads="1"/>
            </p:cNvSpPr>
            <p:nvPr/>
          </p:nvSpPr>
          <p:spPr bwMode="auto">
            <a:xfrm>
              <a:off x="3243" y="60"/>
              <a:ext cx="36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a</a:t>
              </a:r>
              <a:endParaRPr lang="en-US" altLang="zh-CN" sz="1800"/>
            </a:p>
          </p:txBody>
        </p:sp>
        <p:sp>
          <p:nvSpPr>
            <p:cNvPr id="24614" name="Line 92"/>
            <p:cNvSpPr>
              <a:spLocks noChangeShapeType="1"/>
            </p:cNvSpPr>
            <p:nvPr/>
          </p:nvSpPr>
          <p:spPr bwMode="auto">
            <a:xfrm>
              <a:off x="3288" y="25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07" name="Group 93"/>
          <p:cNvGrpSpPr/>
          <p:nvPr/>
        </p:nvGrpSpPr>
        <p:grpSpPr bwMode="auto">
          <a:xfrm>
            <a:off x="6072396" y="2212336"/>
            <a:ext cx="658812" cy="360362"/>
            <a:chOff x="3257" y="276"/>
            <a:chExt cx="415" cy="227"/>
          </a:xfrm>
        </p:grpSpPr>
        <p:sp>
          <p:nvSpPr>
            <p:cNvPr id="24611" name="Rectangle 94"/>
            <p:cNvSpPr>
              <a:spLocks noChangeArrowheads="1"/>
            </p:cNvSpPr>
            <p:nvPr/>
          </p:nvSpPr>
          <p:spPr bwMode="auto">
            <a:xfrm>
              <a:off x="3257" y="276"/>
              <a:ext cx="36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a+1</a:t>
              </a:r>
              <a:endParaRPr lang="en-US" altLang="zh-CN" sz="1800"/>
            </a:p>
          </p:txBody>
        </p:sp>
        <p:sp>
          <p:nvSpPr>
            <p:cNvPr id="24612" name="Line 95"/>
            <p:cNvSpPr>
              <a:spLocks noChangeShapeType="1"/>
            </p:cNvSpPr>
            <p:nvPr/>
          </p:nvSpPr>
          <p:spPr bwMode="auto">
            <a:xfrm>
              <a:off x="3264" y="461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08" name="Group 96"/>
          <p:cNvGrpSpPr/>
          <p:nvPr/>
        </p:nvGrpSpPr>
        <p:grpSpPr bwMode="auto">
          <a:xfrm>
            <a:off x="6034296" y="2523486"/>
            <a:ext cx="696912" cy="360362"/>
            <a:chOff x="3233" y="532"/>
            <a:chExt cx="439" cy="227"/>
          </a:xfrm>
        </p:grpSpPr>
        <p:sp>
          <p:nvSpPr>
            <p:cNvPr id="24609" name="Rectangle 97"/>
            <p:cNvSpPr>
              <a:spLocks noChangeArrowheads="1"/>
            </p:cNvSpPr>
            <p:nvPr/>
          </p:nvSpPr>
          <p:spPr bwMode="auto">
            <a:xfrm>
              <a:off x="3233" y="532"/>
              <a:ext cx="36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a+2</a:t>
              </a:r>
              <a:endParaRPr lang="en-US" altLang="zh-CN" sz="1800"/>
            </a:p>
          </p:txBody>
        </p:sp>
        <p:sp>
          <p:nvSpPr>
            <p:cNvPr id="24610" name="Line 98"/>
            <p:cNvSpPr>
              <a:spLocks noChangeShapeType="1"/>
            </p:cNvSpPr>
            <p:nvPr/>
          </p:nvSpPr>
          <p:spPr bwMode="auto">
            <a:xfrm>
              <a:off x="3264" y="73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Rectangle 30"/>
          <p:cNvSpPr>
            <a:spLocks noChangeArrowheads="1"/>
          </p:cNvSpPr>
          <p:nvPr/>
        </p:nvSpPr>
        <p:spPr bwMode="auto">
          <a:xfrm rot="10800000" flipV="1">
            <a:off x="5269270" y="1738479"/>
            <a:ext cx="838132" cy="32067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a 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Line 31"/>
          <p:cNvSpPr>
            <a:spLocks noChangeShapeType="1"/>
          </p:cNvSpPr>
          <p:nvPr/>
        </p:nvSpPr>
        <p:spPr bwMode="auto">
          <a:xfrm>
            <a:off x="6121609" y="1896316"/>
            <a:ext cx="609550" cy="0"/>
          </a:xfrm>
          <a:prstGeom prst="line">
            <a:avLst/>
          </a:prstGeom>
          <a:ln w="57150"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600173" y="143870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9727" y="3200563"/>
            <a:ext cx="6781450" cy="309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(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=0;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&lt;ROW;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for (j=0; j&lt;COL;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j++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	  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(“%d”,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*(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p+i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)+j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       //&amp;p[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kumimoji="1"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二维数组的</a:t>
            </a:r>
            <a:r>
              <a:rPr kumimoji="1"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kumimoji="1"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(</a:t>
            </a:r>
            <a:r>
              <a:rPr kumimoji="1"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=0; </a:t>
            </a:r>
            <a:r>
              <a:rPr kumimoji="1"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&lt;ROW; </a:t>
            </a:r>
            <a:r>
              <a:rPr kumimoji="1"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  <a:endParaRPr kumimoji="1"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for (j=0; j&lt;COL; </a:t>
            </a:r>
            <a:r>
              <a:rPr kumimoji="1"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j++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	              </a:t>
            </a:r>
            <a:endParaRPr kumimoji="1"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kumimoji="1"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%d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*(*(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p+i</a:t>
            </a:r>
            <a:r>
              <a:rPr kumimoji="1"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)+j)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             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//p[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</a:t>
            </a:r>
            <a:endParaRPr kumimoji="1"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1184608" y="3200563"/>
            <a:ext cx="6365723" cy="309039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4" name="组合 3"/>
          <p:cNvGrpSpPr/>
          <p:nvPr/>
        </p:nvGrpSpPr>
        <p:grpSpPr>
          <a:xfrm>
            <a:off x="7445008" y="1885124"/>
            <a:ext cx="3989388" cy="1359915"/>
            <a:chOff x="7262126" y="1950439"/>
            <a:chExt cx="3989388" cy="1359915"/>
          </a:xfrm>
        </p:grpSpPr>
        <p:graphicFrame>
          <p:nvGraphicFramePr>
            <p:cNvPr id="8" name="Group 68"/>
            <p:cNvGraphicFramePr/>
            <p:nvPr/>
          </p:nvGraphicFramePr>
          <p:xfrm>
            <a:off x="7269052" y="1952213"/>
            <a:ext cx="3190875" cy="1006476"/>
          </p:xfrm>
          <a:graphic>
            <a:graphicData uri="http://schemas.openxmlformats.org/drawingml/2006/table">
              <a:tbl>
                <a:tblPr/>
                <a:tblGrid>
                  <a:gridCol w="798513"/>
                  <a:gridCol w="796925"/>
                  <a:gridCol w="798512"/>
                  <a:gridCol w="796925"/>
                </a:tblGrid>
                <a:tr h="33614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a[0][0]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a[0][1]</a:t>
                        </a:r>
                        <a:endPara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a[0][2]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a[0][3]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35168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a[1][0]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a[1][1]</a:t>
                        </a:r>
                        <a:endPara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a[1][2]</a:t>
                        </a:r>
                        <a:endPara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a[1][3]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35168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a[2][0]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a[2][1]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a[2][2]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a[2][3]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3" name="Group 68"/>
            <p:cNvGraphicFramePr/>
            <p:nvPr/>
          </p:nvGraphicFramePr>
          <p:xfrm>
            <a:off x="10453001" y="1950439"/>
            <a:ext cx="798513" cy="1006476"/>
          </p:xfrm>
          <a:graphic>
            <a:graphicData uri="http://schemas.openxmlformats.org/drawingml/2006/table">
              <a:tbl>
                <a:tblPr/>
                <a:tblGrid>
                  <a:gridCol w="798513"/>
                </a:tblGrid>
                <a:tr h="33614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35168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35168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4" name="Group 68"/>
            <p:cNvGraphicFramePr/>
            <p:nvPr/>
          </p:nvGraphicFramePr>
          <p:xfrm>
            <a:off x="7262126" y="2974214"/>
            <a:ext cx="3190875" cy="336140"/>
          </p:xfrm>
          <a:graphic>
            <a:graphicData uri="http://schemas.openxmlformats.org/drawingml/2006/table">
              <a:tbl>
                <a:tblPr/>
                <a:tblGrid>
                  <a:gridCol w="798513"/>
                  <a:gridCol w="796925"/>
                  <a:gridCol w="798512"/>
                  <a:gridCol w="796925"/>
                </a:tblGrid>
                <a:tr h="33614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5" name="Group 68"/>
            <p:cNvGraphicFramePr/>
            <p:nvPr/>
          </p:nvGraphicFramePr>
          <p:xfrm>
            <a:off x="10453000" y="2969978"/>
            <a:ext cx="798513" cy="336140"/>
          </p:xfrm>
          <a:graphic>
            <a:graphicData uri="http://schemas.openxmlformats.org/drawingml/2006/table">
              <a:tbl>
                <a:tblPr/>
                <a:tblGrid>
                  <a:gridCol w="798513"/>
                </a:tblGrid>
                <a:tr h="33614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84632"/>
            <a:ext cx="10058400" cy="1609344"/>
          </a:xfrm>
        </p:spPr>
        <p:txBody>
          <a:bodyPr/>
          <a:lstStyle/>
          <a:p>
            <a:r>
              <a:rPr lang="zh-CN" altLang="en-US" dirty="0"/>
              <a:t>课程内容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3600" y="2058706"/>
            <a:ext cx="10058400" cy="405079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800" dirty="0"/>
              <a:t>二维数组与复杂指针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结构体与指针（含单链表）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文件操作</a:t>
            </a:r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7" name="图片 2" descr="www_tuweimei_comComp_15132406_bEuqM9l6QEibctQMO47lW353DS2K0L2R.jpg"/>
          <p:cNvPicPr>
            <a:picLocks noGrp="1"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3" y="2472633"/>
            <a:ext cx="2287587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1426028" y="2093976"/>
            <a:ext cx="9339943" cy="41148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成都高新区新冠肺炎累计确诊人数分别为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20,19,18,17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；成华区：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16,15,14,13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；武侯区：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14,13,12,11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，请录入上述数据，并按地区输出，检查录入是否正确。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要求：在空行出填写代码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2063751" y="94457"/>
            <a:ext cx="8424863" cy="666908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#define M   3</a:t>
            </a:r>
            <a:endParaRPr lang="en-US" altLang="zh-CN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#define N   4</a:t>
            </a:r>
            <a:endParaRPr lang="en-US" altLang="zh-CN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int main(void)</a:t>
            </a:r>
            <a:endParaRPr lang="en-US" altLang="zh-CN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{</a:t>
            </a:r>
            <a:endParaRPr lang="en-US" altLang="zh-CN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	int a[M][N];</a:t>
            </a:r>
            <a:endParaRPr lang="en-US" altLang="zh-CN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	</a:t>
            </a:r>
            <a:r>
              <a:rPr lang="en-US" altLang="zh-CN" sz="1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———————;//</a:t>
            </a:r>
            <a:r>
              <a:rPr lang="zh-CN" altLang="en-US" sz="1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定义数组类型指针（行指针）变量</a:t>
            </a:r>
            <a:endParaRPr lang="en-US" altLang="zh-CN" sz="14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	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int </a:t>
            </a:r>
            <a:r>
              <a:rPr lang="en-US" altLang="zh-CN" sz="1400" dirty="0" err="1">
                <a:latin typeface="+mn-ea"/>
                <a:cs typeface="Times New Roman" panose="02020603050405020304" pitchFamily="18" charset="0"/>
              </a:rPr>
              <a:t>i,j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;</a:t>
            </a:r>
            <a:endParaRPr lang="en-US" altLang="zh-CN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	char * </a:t>
            </a:r>
            <a:r>
              <a:rPr lang="en-US" altLang="zh-CN" sz="1400" dirty="0" err="1">
                <a:latin typeface="+mn-ea"/>
                <a:cs typeface="Times New Roman" panose="02020603050405020304" pitchFamily="18" charset="0"/>
              </a:rPr>
              <a:t>pStr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[3] = {"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高新区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","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成华区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","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武侯区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"}; </a:t>
            </a:r>
            <a:endParaRPr lang="en-US" altLang="zh-CN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	</a:t>
            </a:r>
            <a:r>
              <a:rPr lang="en-US" altLang="zh-CN" sz="1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————————————; //</a:t>
            </a:r>
            <a:r>
              <a:rPr lang="zh-CN" altLang="en-US" sz="1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给指针变量赋值</a:t>
            </a:r>
            <a:endParaRPr lang="zh-CN" altLang="en-US" sz="14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	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//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录入数据</a:t>
            </a:r>
            <a:endParaRPr lang="zh-CN" altLang="en-US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	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for(</a:t>
            </a:r>
            <a:r>
              <a:rPr lang="en-US" altLang="zh-CN" sz="14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 = 0;i&lt;</a:t>
            </a:r>
            <a:r>
              <a:rPr lang="en-US" altLang="zh-CN" sz="1400" dirty="0" err="1">
                <a:latin typeface="+mn-ea"/>
                <a:cs typeface="Times New Roman" panose="02020603050405020304" pitchFamily="18" charset="0"/>
              </a:rPr>
              <a:t>M;i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++)</a:t>
            </a:r>
            <a:endParaRPr lang="en-US" altLang="zh-CN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	{</a:t>
            </a:r>
            <a:endParaRPr lang="en-US" altLang="zh-CN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		</a:t>
            </a:r>
            <a:r>
              <a:rPr lang="en-US" altLang="zh-CN" sz="1400" dirty="0" err="1">
                <a:latin typeface="+mn-ea"/>
                <a:cs typeface="Times New Roman" panose="02020603050405020304" pitchFamily="18" charset="0"/>
              </a:rPr>
              <a:t>printf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("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请录入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%s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人数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:",</a:t>
            </a:r>
            <a:r>
              <a:rPr lang="en-US" altLang="zh-CN" sz="1400" dirty="0" err="1">
                <a:latin typeface="+mn-ea"/>
                <a:cs typeface="Times New Roman" panose="02020603050405020304" pitchFamily="18" charset="0"/>
              </a:rPr>
              <a:t>pStr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]);</a:t>
            </a:r>
            <a:endParaRPr lang="en-US" altLang="zh-CN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		for(j = 0;j&lt;</a:t>
            </a:r>
            <a:r>
              <a:rPr lang="en-US" altLang="zh-CN" sz="1400" dirty="0" err="1">
                <a:latin typeface="+mn-ea"/>
                <a:cs typeface="Times New Roman" panose="02020603050405020304" pitchFamily="18" charset="0"/>
              </a:rPr>
              <a:t>N;j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++)</a:t>
            </a:r>
            <a:endParaRPr lang="en-US" altLang="zh-CN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		{</a:t>
            </a:r>
            <a:endParaRPr lang="en-US" altLang="zh-CN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			</a:t>
            </a:r>
            <a:r>
              <a:rPr lang="en-US" altLang="zh-CN" sz="1400" dirty="0" err="1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scanf</a:t>
            </a:r>
            <a:r>
              <a:rPr lang="en-US" altLang="zh-CN" sz="1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(“%d”,————————);  //</a:t>
            </a:r>
            <a:r>
              <a:rPr lang="zh-CN" altLang="en-US" sz="1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使用指针变量表示</a:t>
            </a:r>
            <a:r>
              <a:rPr lang="en-US" altLang="zh-CN" sz="1400" dirty="0" err="1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i</a:t>
            </a:r>
            <a:r>
              <a:rPr lang="zh-CN" altLang="en-US" sz="1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行</a:t>
            </a:r>
            <a:r>
              <a:rPr lang="en-US" altLang="zh-CN" sz="1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j</a:t>
            </a:r>
            <a:r>
              <a:rPr lang="zh-CN" altLang="en-US" sz="1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列数据地址</a:t>
            </a:r>
            <a:endParaRPr lang="zh-CN" altLang="en-US" sz="14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			</a:t>
            </a:r>
            <a:endParaRPr lang="zh-CN" altLang="en-US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		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}</a:t>
            </a:r>
            <a:endParaRPr lang="en-US" altLang="zh-CN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	}</a:t>
            </a:r>
            <a:endParaRPr lang="en-US" altLang="zh-CN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	//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输出数据</a:t>
            </a:r>
            <a:endParaRPr lang="zh-CN" altLang="en-US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	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for(</a:t>
            </a:r>
            <a:r>
              <a:rPr lang="en-US" altLang="zh-CN" sz="14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 = 0;i&lt;</a:t>
            </a:r>
            <a:r>
              <a:rPr lang="en-US" altLang="zh-CN" sz="1400" dirty="0" err="1">
                <a:latin typeface="+mn-ea"/>
                <a:cs typeface="Times New Roman" panose="02020603050405020304" pitchFamily="18" charset="0"/>
              </a:rPr>
              <a:t>M;i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++)</a:t>
            </a:r>
            <a:endParaRPr lang="en-US" altLang="zh-CN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	{</a:t>
            </a:r>
            <a:endParaRPr lang="en-US" altLang="zh-CN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		</a:t>
            </a:r>
            <a:r>
              <a:rPr lang="en-US" altLang="zh-CN" sz="1400" dirty="0" err="1">
                <a:latin typeface="+mn-ea"/>
                <a:cs typeface="Times New Roman" panose="02020603050405020304" pitchFamily="18" charset="0"/>
              </a:rPr>
              <a:t>printf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("\</a:t>
            </a:r>
            <a:r>
              <a:rPr lang="en-US" altLang="zh-CN" sz="1400" dirty="0" err="1">
                <a:latin typeface="+mn-ea"/>
                <a:cs typeface="Times New Roman" panose="02020603050405020304" pitchFamily="18" charset="0"/>
              </a:rPr>
              <a:t>n%s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人数为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:",</a:t>
            </a:r>
            <a:r>
              <a:rPr lang="en-US" altLang="zh-CN" sz="1400" dirty="0" err="1">
                <a:latin typeface="+mn-ea"/>
                <a:cs typeface="Times New Roman" panose="02020603050405020304" pitchFamily="18" charset="0"/>
              </a:rPr>
              <a:t>pStr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]);</a:t>
            </a:r>
            <a:endParaRPr lang="en-US" altLang="zh-CN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		for(j = 0;j&lt;</a:t>
            </a:r>
            <a:r>
              <a:rPr lang="en-US" altLang="zh-CN" sz="1400" dirty="0" err="1">
                <a:latin typeface="+mn-ea"/>
                <a:cs typeface="Times New Roman" panose="02020603050405020304" pitchFamily="18" charset="0"/>
              </a:rPr>
              <a:t>N;j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++)</a:t>
            </a:r>
            <a:endParaRPr lang="en-US" altLang="zh-CN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		{</a:t>
            </a:r>
            <a:endParaRPr lang="en-US" altLang="zh-CN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			</a:t>
            </a:r>
            <a:r>
              <a:rPr lang="en-US" altLang="zh-CN" sz="1400" dirty="0" err="1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printf</a:t>
            </a:r>
            <a:r>
              <a:rPr lang="en-US" altLang="zh-CN" sz="1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(“%4d”,—————————);//</a:t>
            </a:r>
            <a:r>
              <a:rPr lang="zh-CN" altLang="en-US" sz="1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使用指针变量表示</a:t>
            </a:r>
            <a:r>
              <a:rPr lang="en-US" altLang="zh-CN" sz="1400" dirty="0" err="1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i</a:t>
            </a:r>
            <a:r>
              <a:rPr lang="zh-CN" altLang="en-US" sz="1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行</a:t>
            </a:r>
            <a:r>
              <a:rPr lang="en-US" altLang="zh-CN" sz="1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j</a:t>
            </a:r>
            <a:r>
              <a:rPr lang="zh-CN" altLang="en-US" sz="14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列数据值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	</a:t>
            </a:r>
            <a:endParaRPr lang="zh-CN" altLang="en-US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		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}</a:t>
            </a:r>
            <a:endParaRPr lang="en-US" altLang="zh-CN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		</a:t>
            </a:r>
            <a:r>
              <a:rPr lang="en-US" altLang="zh-CN" sz="1400" dirty="0" err="1">
                <a:latin typeface="+mn-ea"/>
                <a:cs typeface="Times New Roman" panose="02020603050405020304" pitchFamily="18" charset="0"/>
              </a:rPr>
              <a:t>printf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("\n");</a:t>
            </a:r>
            <a:endParaRPr lang="en-US" altLang="zh-CN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	}</a:t>
            </a:r>
            <a:endParaRPr lang="en-US" altLang="zh-CN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	return 0;</a:t>
            </a:r>
            <a:endParaRPr lang="en-US" altLang="zh-CN" sz="1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}</a:t>
            </a:r>
            <a:endParaRPr lang="zh-CN" altLang="en-US" sz="14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4826" y="188914"/>
            <a:ext cx="8569325" cy="626427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400" dirty="0">
                <a:latin typeface="+mn-ea"/>
              </a:rPr>
              <a:t>#include &lt;</a:t>
            </a:r>
            <a:r>
              <a:rPr lang="en-US" altLang="zh-CN" sz="1400" dirty="0" err="1">
                <a:latin typeface="+mn-ea"/>
              </a:rPr>
              <a:t>stdio.h</a:t>
            </a:r>
            <a:r>
              <a:rPr lang="en-US" altLang="zh-CN" sz="1400" dirty="0">
                <a:latin typeface="+mn-ea"/>
              </a:rPr>
              <a:t>&gt;</a:t>
            </a:r>
            <a:endParaRPr lang="en-US" altLang="zh-CN" sz="14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400" dirty="0">
                <a:latin typeface="+mn-ea"/>
              </a:rPr>
              <a:t>#define M   3</a:t>
            </a:r>
            <a:endParaRPr lang="en-US" altLang="zh-CN" sz="14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400" dirty="0">
                <a:latin typeface="+mn-ea"/>
              </a:rPr>
              <a:t>#define N   4</a:t>
            </a:r>
            <a:endParaRPr lang="en-US" altLang="zh-CN" sz="14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400" dirty="0">
                <a:latin typeface="+mn-ea"/>
              </a:rPr>
              <a:t>int main()</a:t>
            </a:r>
            <a:endParaRPr lang="en-US" altLang="zh-CN" sz="14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400" dirty="0">
                <a:latin typeface="+mn-ea"/>
              </a:rPr>
              <a:t>{</a:t>
            </a:r>
            <a:endParaRPr lang="en-US" altLang="zh-CN" sz="14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400" dirty="0">
                <a:latin typeface="+mn-ea"/>
              </a:rPr>
              <a:t>	</a:t>
            </a:r>
            <a:r>
              <a:rPr lang="en-US" altLang="zh-CN" sz="1400" dirty="0" err="1">
                <a:latin typeface="+mn-ea"/>
              </a:rPr>
              <a:t>int</a:t>
            </a:r>
            <a:r>
              <a:rPr lang="en-US" altLang="zh-CN" sz="1400" dirty="0">
                <a:latin typeface="+mn-ea"/>
              </a:rPr>
              <a:t> a[M][N];	</a:t>
            </a:r>
            <a:endParaRPr lang="en-US" altLang="zh-CN" sz="14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400" dirty="0">
                <a:latin typeface="+mn-ea"/>
              </a:rPr>
              <a:t>	</a:t>
            </a:r>
            <a:r>
              <a:rPr lang="en-US" altLang="zh-CN" sz="1400" dirty="0" err="1">
                <a:latin typeface="+mn-ea"/>
              </a:rPr>
              <a:t>int</a:t>
            </a:r>
            <a:r>
              <a:rPr lang="en-US" altLang="zh-CN" sz="1400" dirty="0">
                <a:latin typeface="+mn-ea"/>
              </a:rPr>
              <a:t> </a:t>
            </a:r>
            <a:r>
              <a:rPr lang="en-US" altLang="zh-CN" sz="1400" dirty="0" err="1">
                <a:latin typeface="+mn-ea"/>
              </a:rPr>
              <a:t>i,j</a:t>
            </a:r>
            <a:r>
              <a:rPr lang="en-US" altLang="zh-CN" sz="1400" dirty="0">
                <a:latin typeface="+mn-ea"/>
              </a:rPr>
              <a:t>;</a:t>
            </a:r>
            <a:endParaRPr lang="en-US" altLang="zh-CN" sz="14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400" dirty="0">
                <a:latin typeface="+mn-ea"/>
              </a:rPr>
              <a:t>	char * </a:t>
            </a:r>
            <a:r>
              <a:rPr lang="en-US" altLang="zh-CN" sz="1400" dirty="0" err="1">
                <a:latin typeface="+mn-ea"/>
              </a:rPr>
              <a:t>pStr</a:t>
            </a:r>
            <a:r>
              <a:rPr lang="en-US" altLang="zh-CN" sz="1400" dirty="0">
                <a:latin typeface="+mn-ea"/>
              </a:rPr>
              <a:t>[3] = {"</a:t>
            </a:r>
            <a:r>
              <a:rPr lang="zh-CN" altLang="en-US" sz="1400" dirty="0">
                <a:latin typeface="+mn-ea"/>
              </a:rPr>
              <a:t>高新区</a:t>
            </a:r>
            <a:r>
              <a:rPr lang="en-US" altLang="zh-CN" sz="1400" dirty="0">
                <a:latin typeface="+mn-ea"/>
              </a:rPr>
              <a:t>","</a:t>
            </a:r>
            <a:r>
              <a:rPr lang="zh-CN" altLang="en-US" sz="1400" dirty="0">
                <a:latin typeface="+mn-ea"/>
              </a:rPr>
              <a:t>成华区</a:t>
            </a:r>
            <a:r>
              <a:rPr lang="en-US" altLang="zh-CN" sz="1400" dirty="0">
                <a:latin typeface="+mn-ea"/>
              </a:rPr>
              <a:t>","</a:t>
            </a:r>
            <a:r>
              <a:rPr lang="zh-CN" altLang="en-US" sz="1400" dirty="0">
                <a:latin typeface="+mn-ea"/>
              </a:rPr>
              <a:t>武侯区</a:t>
            </a:r>
            <a:r>
              <a:rPr lang="en-US" altLang="zh-CN" sz="1400" dirty="0">
                <a:latin typeface="+mn-ea"/>
              </a:rPr>
              <a:t>"}; 	</a:t>
            </a:r>
            <a:endParaRPr lang="en-US" altLang="zh-CN" sz="14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400" dirty="0">
                <a:latin typeface="+mn-ea"/>
              </a:rPr>
              <a:t>	//</a:t>
            </a:r>
            <a:r>
              <a:rPr lang="zh-CN" altLang="en-US" sz="1400" dirty="0">
                <a:latin typeface="+mn-ea"/>
              </a:rPr>
              <a:t>录入数据</a:t>
            </a:r>
            <a:endParaRPr lang="zh-CN" altLang="en-US" sz="14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1400" dirty="0">
                <a:latin typeface="+mn-ea"/>
              </a:rPr>
              <a:t>	</a:t>
            </a:r>
            <a:r>
              <a:rPr lang="en-US" altLang="zh-CN" sz="1400" dirty="0">
                <a:latin typeface="+mn-ea"/>
              </a:rPr>
              <a:t>for(</a:t>
            </a:r>
            <a:r>
              <a:rPr lang="en-US" altLang="zh-CN" sz="1400" dirty="0" err="1">
                <a:latin typeface="+mn-ea"/>
              </a:rPr>
              <a:t>i</a:t>
            </a:r>
            <a:r>
              <a:rPr lang="en-US" altLang="zh-CN" sz="1400" dirty="0">
                <a:latin typeface="+mn-ea"/>
              </a:rPr>
              <a:t> = 0;i&lt;</a:t>
            </a:r>
            <a:r>
              <a:rPr lang="en-US" altLang="zh-CN" sz="1400" dirty="0" err="1">
                <a:latin typeface="+mn-ea"/>
              </a:rPr>
              <a:t>M;i</a:t>
            </a:r>
            <a:r>
              <a:rPr lang="en-US" altLang="zh-CN" sz="1400" dirty="0">
                <a:latin typeface="+mn-ea"/>
              </a:rPr>
              <a:t>++)</a:t>
            </a:r>
            <a:endParaRPr lang="en-US" altLang="zh-CN" sz="14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400" dirty="0">
                <a:latin typeface="+mn-ea"/>
              </a:rPr>
              <a:t>	{</a:t>
            </a:r>
            <a:endParaRPr lang="en-US" altLang="zh-CN" sz="14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400" dirty="0">
                <a:latin typeface="+mn-ea"/>
              </a:rPr>
              <a:t>		</a:t>
            </a:r>
            <a:r>
              <a:rPr lang="en-US" altLang="zh-CN" sz="1400" dirty="0" err="1">
                <a:latin typeface="+mn-ea"/>
              </a:rPr>
              <a:t>printf</a:t>
            </a:r>
            <a:r>
              <a:rPr lang="en-US" altLang="zh-CN" sz="1400" dirty="0">
                <a:latin typeface="+mn-ea"/>
              </a:rPr>
              <a:t>("</a:t>
            </a:r>
            <a:r>
              <a:rPr lang="zh-CN" altLang="en-US" sz="1400" dirty="0">
                <a:latin typeface="+mn-ea"/>
              </a:rPr>
              <a:t>请录入</a:t>
            </a:r>
            <a:r>
              <a:rPr lang="en-US" altLang="zh-CN" sz="1400" dirty="0">
                <a:latin typeface="+mn-ea"/>
              </a:rPr>
              <a:t>%s</a:t>
            </a:r>
            <a:r>
              <a:rPr lang="zh-CN" altLang="en-US" sz="1400" dirty="0">
                <a:latin typeface="+mn-ea"/>
              </a:rPr>
              <a:t>人数</a:t>
            </a:r>
            <a:r>
              <a:rPr lang="en-US" altLang="zh-CN" sz="1400" dirty="0">
                <a:latin typeface="+mn-ea"/>
              </a:rPr>
              <a:t>:",</a:t>
            </a:r>
            <a:r>
              <a:rPr lang="en-US" altLang="zh-CN" sz="1400" dirty="0" err="1">
                <a:latin typeface="+mn-ea"/>
              </a:rPr>
              <a:t>pStr</a:t>
            </a:r>
            <a:r>
              <a:rPr lang="en-US" altLang="zh-CN" sz="1400" dirty="0">
                <a:latin typeface="+mn-ea"/>
              </a:rPr>
              <a:t>[</a:t>
            </a:r>
            <a:r>
              <a:rPr lang="en-US" altLang="zh-CN" sz="1400" dirty="0" err="1">
                <a:latin typeface="+mn-ea"/>
              </a:rPr>
              <a:t>i</a:t>
            </a:r>
            <a:r>
              <a:rPr lang="en-US" altLang="zh-CN" sz="1400" dirty="0">
                <a:latin typeface="+mn-ea"/>
              </a:rPr>
              <a:t>]);</a:t>
            </a:r>
            <a:endParaRPr lang="en-US" altLang="zh-CN" sz="14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400" dirty="0">
                <a:latin typeface="+mn-ea"/>
              </a:rPr>
              <a:t>		for(j = 0;j&lt;</a:t>
            </a:r>
            <a:r>
              <a:rPr lang="en-US" altLang="zh-CN" sz="1400" dirty="0" err="1">
                <a:latin typeface="+mn-ea"/>
              </a:rPr>
              <a:t>N;j</a:t>
            </a:r>
            <a:r>
              <a:rPr lang="en-US" altLang="zh-CN" sz="1400" dirty="0">
                <a:latin typeface="+mn-ea"/>
              </a:rPr>
              <a:t>++)</a:t>
            </a:r>
            <a:endParaRPr lang="en-US" altLang="zh-CN" sz="14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400" dirty="0">
                <a:latin typeface="+mn-ea"/>
              </a:rPr>
              <a:t>		{</a:t>
            </a:r>
            <a:endParaRPr lang="en-US" altLang="zh-CN" sz="14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400" dirty="0">
                <a:latin typeface="+mn-ea"/>
              </a:rPr>
              <a:t>			</a:t>
            </a:r>
            <a:r>
              <a:rPr lang="en-US" altLang="zh-CN" sz="1400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lang="en-US" altLang="zh-CN" sz="1400" dirty="0">
                <a:solidFill>
                  <a:srgbClr val="FF0000"/>
                </a:solidFill>
                <a:latin typeface="+mn-ea"/>
              </a:rPr>
              <a:t>(“%d”,————————);  //</a:t>
            </a: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使用数组名</a:t>
            </a:r>
            <a:r>
              <a:rPr lang="en-US" altLang="zh-CN" sz="1400" dirty="0">
                <a:solidFill>
                  <a:srgbClr val="FF0000"/>
                </a:solidFill>
                <a:latin typeface="+mn-ea"/>
              </a:rPr>
              <a:t>+</a:t>
            </a: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下标方式表示</a:t>
            </a:r>
            <a:r>
              <a:rPr lang="en-US" altLang="zh-CN" sz="1400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400" dirty="0">
                <a:solidFill>
                  <a:srgbClr val="FF0000"/>
                </a:solidFill>
                <a:latin typeface="+mn-ea"/>
              </a:rPr>
              <a:t>j</a:t>
            </a: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列数据地址</a:t>
            </a:r>
            <a:endParaRPr lang="zh-CN" altLang="en-US" sz="1400" dirty="0">
              <a:solidFill>
                <a:srgbClr val="FF0000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1400" dirty="0">
                <a:latin typeface="+mn-ea"/>
              </a:rPr>
              <a:t>		</a:t>
            </a:r>
            <a:r>
              <a:rPr lang="en-US" altLang="zh-CN" sz="1400" dirty="0">
                <a:latin typeface="+mn-ea"/>
              </a:rPr>
              <a:t>}</a:t>
            </a:r>
            <a:endParaRPr lang="en-US" altLang="zh-CN" sz="14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400" dirty="0">
                <a:latin typeface="+mn-ea"/>
              </a:rPr>
              <a:t>	}</a:t>
            </a:r>
            <a:endParaRPr lang="en-US" altLang="zh-CN" sz="14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400" dirty="0">
                <a:latin typeface="+mn-ea"/>
              </a:rPr>
              <a:t>	//</a:t>
            </a:r>
            <a:r>
              <a:rPr lang="zh-CN" altLang="en-US" sz="1400" dirty="0">
                <a:latin typeface="+mn-ea"/>
              </a:rPr>
              <a:t>输出数据</a:t>
            </a:r>
            <a:endParaRPr lang="zh-CN" altLang="en-US" sz="14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1400" dirty="0">
                <a:latin typeface="+mn-ea"/>
              </a:rPr>
              <a:t>	</a:t>
            </a:r>
            <a:r>
              <a:rPr lang="en-US" altLang="zh-CN" sz="1400" dirty="0">
                <a:latin typeface="+mn-ea"/>
              </a:rPr>
              <a:t>for(</a:t>
            </a:r>
            <a:r>
              <a:rPr lang="en-US" altLang="zh-CN" sz="1400" dirty="0" err="1">
                <a:latin typeface="+mn-ea"/>
              </a:rPr>
              <a:t>i</a:t>
            </a:r>
            <a:r>
              <a:rPr lang="en-US" altLang="zh-CN" sz="1400" dirty="0">
                <a:latin typeface="+mn-ea"/>
              </a:rPr>
              <a:t> = 0;i&lt;</a:t>
            </a:r>
            <a:r>
              <a:rPr lang="en-US" altLang="zh-CN" sz="1400" dirty="0" err="1">
                <a:latin typeface="+mn-ea"/>
              </a:rPr>
              <a:t>N;i</a:t>
            </a:r>
            <a:r>
              <a:rPr lang="en-US" altLang="zh-CN" sz="1400" dirty="0">
                <a:latin typeface="+mn-ea"/>
              </a:rPr>
              <a:t>++)</a:t>
            </a:r>
            <a:endParaRPr lang="en-US" altLang="zh-CN" sz="14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400" dirty="0">
                <a:latin typeface="+mn-ea"/>
              </a:rPr>
              <a:t>	{</a:t>
            </a:r>
            <a:endParaRPr lang="en-US" altLang="zh-CN" sz="14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400" dirty="0">
                <a:latin typeface="+mn-ea"/>
              </a:rPr>
              <a:t>		</a:t>
            </a:r>
            <a:r>
              <a:rPr lang="en-US" altLang="zh-CN" sz="1400" dirty="0" err="1">
                <a:latin typeface="+mn-ea"/>
              </a:rPr>
              <a:t>printf</a:t>
            </a:r>
            <a:r>
              <a:rPr lang="en-US" altLang="zh-CN" sz="1400" dirty="0">
                <a:latin typeface="+mn-ea"/>
              </a:rPr>
              <a:t>("\</a:t>
            </a:r>
            <a:r>
              <a:rPr lang="en-US" altLang="zh-CN" sz="1400" dirty="0" err="1">
                <a:latin typeface="+mn-ea"/>
              </a:rPr>
              <a:t>n%s</a:t>
            </a:r>
            <a:r>
              <a:rPr lang="zh-CN" altLang="en-US" sz="1400" dirty="0">
                <a:latin typeface="+mn-ea"/>
              </a:rPr>
              <a:t>人数为</a:t>
            </a:r>
            <a:r>
              <a:rPr lang="en-US" altLang="zh-CN" sz="1400" dirty="0">
                <a:latin typeface="+mn-ea"/>
              </a:rPr>
              <a:t>:",</a:t>
            </a:r>
            <a:r>
              <a:rPr lang="en-US" altLang="zh-CN" sz="1400" dirty="0" err="1">
                <a:latin typeface="+mn-ea"/>
              </a:rPr>
              <a:t>pStr</a:t>
            </a:r>
            <a:r>
              <a:rPr lang="en-US" altLang="zh-CN" sz="1400" dirty="0">
                <a:latin typeface="+mn-ea"/>
              </a:rPr>
              <a:t>[</a:t>
            </a:r>
            <a:r>
              <a:rPr lang="en-US" altLang="zh-CN" sz="1400" dirty="0" err="1">
                <a:latin typeface="+mn-ea"/>
              </a:rPr>
              <a:t>i</a:t>
            </a:r>
            <a:r>
              <a:rPr lang="en-US" altLang="zh-CN" sz="1400" dirty="0">
                <a:latin typeface="+mn-ea"/>
              </a:rPr>
              <a:t>]);</a:t>
            </a:r>
            <a:endParaRPr lang="en-US" altLang="zh-CN" sz="14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400" dirty="0">
                <a:latin typeface="+mn-ea"/>
              </a:rPr>
              <a:t>		for(j = 0;j&lt;</a:t>
            </a:r>
            <a:r>
              <a:rPr lang="en-US" altLang="zh-CN" sz="1400" dirty="0" err="1">
                <a:latin typeface="+mn-ea"/>
              </a:rPr>
              <a:t>N;j</a:t>
            </a:r>
            <a:r>
              <a:rPr lang="en-US" altLang="zh-CN" sz="1400" dirty="0">
                <a:latin typeface="+mn-ea"/>
              </a:rPr>
              <a:t>++)</a:t>
            </a:r>
            <a:endParaRPr lang="en-US" altLang="zh-CN" sz="14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400" dirty="0">
                <a:latin typeface="+mn-ea"/>
              </a:rPr>
              <a:t>		{</a:t>
            </a:r>
            <a:endParaRPr lang="en-US" altLang="zh-CN" sz="14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400" dirty="0">
                <a:latin typeface="+mn-ea"/>
              </a:rPr>
              <a:t>			</a:t>
            </a:r>
            <a:r>
              <a:rPr lang="en-US" altLang="zh-CN" sz="1400" dirty="0" err="1">
                <a:solidFill>
                  <a:srgbClr val="FF0000"/>
                </a:solidFill>
                <a:latin typeface="+mn-ea"/>
              </a:rPr>
              <a:t>printf</a:t>
            </a:r>
            <a:r>
              <a:rPr lang="en-US" altLang="zh-CN" sz="1400" dirty="0">
                <a:solidFill>
                  <a:srgbClr val="FF0000"/>
                </a:solidFill>
                <a:latin typeface="+mn-ea"/>
              </a:rPr>
              <a:t>(“%4d”,—————————);//</a:t>
            </a: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使用数组名</a:t>
            </a:r>
            <a:r>
              <a:rPr lang="en-US" altLang="zh-CN" sz="1400" dirty="0">
                <a:solidFill>
                  <a:srgbClr val="FF0000"/>
                </a:solidFill>
                <a:latin typeface="+mn-ea"/>
              </a:rPr>
              <a:t>+</a:t>
            </a: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下标方式表示</a:t>
            </a:r>
            <a:r>
              <a:rPr lang="en-US" altLang="zh-CN" sz="1400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400" dirty="0">
                <a:solidFill>
                  <a:srgbClr val="FF0000"/>
                </a:solidFill>
                <a:latin typeface="+mn-ea"/>
              </a:rPr>
              <a:t>j</a:t>
            </a: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列数据</a:t>
            </a:r>
            <a:endParaRPr lang="zh-CN" altLang="en-US" sz="1400" dirty="0">
              <a:solidFill>
                <a:srgbClr val="FF0000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1400" dirty="0">
                <a:latin typeface="+mn-ea"/>
              </a:rPr>
              <a:t>		</a:t>
            </a:r>
            <a:r>
              <a:rPr lang="en-US" altLang="zh-CN" sz="1400" dirty="0">
                <a:latin typeface="+mn-ea"/>
              </a:rPr>
              <a:t>}</a:t>
            </a:r>
            <a:endParaRPr lang="en-US" altLang="zh-CN" sz="14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400" dirty="0">
                <a:latin typeface="+mn-ea"/>
              </a:rPr>
              <a:t>		</a:t>
            </a:r>
            <a:r>
              <a:rPr lang="en-US" altLang="zh-CN" sz="1400" dirty="0" err="1">
                <a:latin typeface="+mn-ea"/>
              </a:rPr>
              <a:t>printf</a:t>
            </a:r>
            <a:r>
              <a:rPr lang="en-US" altLang="zh-CN" sz="1400" dirty="0">
                <a:latin typeface="+mn-ea"/>
              </a:rPr>
              <a:t>("\n");</a:t>
            </a:r>
            <a:endParaRPr lang="en-US" altLang="zh-CN" sz="14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400" dirty="0">
                <a:latin typeface="+mn-ea"/>
              </a:rPr>
              <a:t>	}</a:t>
            </a:r>
            <a:endParaRPr lang="en-US" altLang="zh-CN" sz="14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400" dirty="0">
                <a:latin typeface="+mn-ea"/>
              </a:rPr>
              <a:t>	return 0;</a:t>
            </a:r>
            <a:endParaRPr lang="en-US" altLang="zh-CN" sz="14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1400" dirty="0">
                <a:latin typeface="+mn-ea"/>
              </a:rPr>
              <a:t>}</a:t>
            </a:r>
            <a:endParaRPr lang="zh-CN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5461" y="514286"/>
            <a:ext cx="10344149" cy="7207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用列地址表示二维数组中的某个元素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1" y="1554098"/>
            <a:ext cx="7362825" cy="74453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若定义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 ：</a:t>
            </a:r>
            <a:r>
              <a:rPr kumimoji="1"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int a[3][4];</a:t>
            </a:r>
            <a:r>
              <a:rPr kumimoji="1"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endParaRPr kumimoji="1" lang="en-US" altLang="zh-CN" sz="2400" b="1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Group 68"/>
          <p:cNvGraphicFramePr/>
          <p:nvPr/>
        </p:nvGraphicFramePr>
        <p:xfrm>
          <a:off x="4440239" y="2116073"/>
          <a:ext cx="3190875" cy="1006476"/>
        </p:xfrm>
        <a:graphic>
          <a:graphicData uri="http://schemas.openxmlformats.org/drawingml/2006/table">
            <a:tbl>
              <a:tblPr/>
              <a:tblGrid>
                <a:gridCol w="798513"/>
                <a:gridCol w="796925"/>
                <a:gridCol w="798512"/>
                <a:gridCol w="796925"/>
              </a:tblGrid>
              <a:tr h="336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a[0][0]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a[0][1]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a[0][2]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a[0][3]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a[1][0]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a[1][1]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a[1][2]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a[1][3]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a[2][0]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a[2][1]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a[2][2]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a[2][3]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38" name="Rectangle 3"/>
          <p:cNvSpPr txBox="1">
            <a:spLocks noChangeArrowheads="1"/>
          </p:cNvSpPr>
          <p:nvPr/>
        </p:nvSpPr>
        <p:spPr bwMode="auto">
          <a:xfrm>
            <a:off x="1847851" y="3306698"/>
            <a:ext cx="9049793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列地址是二维数组某个元素的地址，故对列地址加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</a:t>
            </a: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，就是邻近的下个元素的地址</a:t>
            </a:r>
            <a:endParaRPr kumimoji="1" lang="zh-CN" altLang="en-US" sz="18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a[0]</a:t>
            </a: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是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0</a:t>
            </a: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行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0</a:t>
            </a: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列数据的地址，即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&amp;a[0][0]</a:t>
            </a:r>
            <a:endParaRPr kumimoji="1" lang="en-US" altLang="zh-CN" sz="18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利用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a[0]</a:t>
            </a: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如何表示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a[0][2]</a:t>
            </a: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的地址和值？</a:t>
            </a:r>
            <a:endParaRPr kumimoji="1" lang="zh-CN" altLang="en-US" sz="18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a[0]+2                  </a:t>
            </a: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*（</a:t>
            </a:r>
            <a:r>
              <a:rPr kumimoji="1"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a[0]+2 </a:t>
            </a: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r>
              <a:rPr kumimoji="1"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       </a:t>
            </a: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利用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a[0]</a:t>
            </a: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如何表示</a:t>
            </a:r>
            <a:r>
              <a:rPr kumimoji="1" lang="en-US" altLang="zh-CN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a[1][2]</a:t>
            </a:r>
            <a:r>
              <a:rPr kumimoji="1" lang="zh-CN" altLang="en-US" sz="1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的地址和值？</a:t>
            </a:r>
            <a:endParaRPr kumimoji="1" lang="zh-CN" altLang="en-US" sz="18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a[0]+1*4+2           </a:t>
            </a: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*（</a:t>
            </a:r>
            <a:r>
              <a:rPr kumimoji="1"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a[0]+1*4+2 </a:t>
            </a:r>
            <a:r>
              <a:rPr kumimoji="1"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endParaRPr kumimoji="1"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endParaRPr kumimoji="1" lang="en-US" altLang="zh-CN" sz="1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endParaRPr kumimoji="1" lang="en-US" altLang="zh-CN" sz="1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31" name="Rectangle 100"/>
          <p:cNvSpPr>
            <a:spLocks noChangeArrowheads="1"/>
          </p:cNvSpPr>
          <p:nvPr/>
        </p:nvSpPr>
        <p:spPr bwMode="auto">
          <a:xfrm>
            <a:off x="3730625" y="2104961"/>
            <a:ext cx="647700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a[0]</a:t>
            </a:r>
            <a:endParaRPr lang="en-US" altLang="zh-CN" sz="180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1551115" y="1771622"/>
            <a:ext cx="10505902" cy="406747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defRPr/>
            </a:pP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ROW 50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COL 80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kumimoji="1"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[ROW][COL];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思考：利用</a:t>
            </a:r>
            <a:r>
              <a:rPr kumimoji="1"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如何表示二维数组中的</a:t>
            </a:r>
            <a:r>
              <a:rPr kumimoji="1"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kumimoji="1"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元素？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defRPr/>
            </a:pPr>
            <a:endParaRPr lang="zh-CN" altLang="en-US" sz="2400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1211481" y="203507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zh-CN" altLang="en-US" sz="5400" b="1" cap="all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5400" b="1" cap="all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6139" y="429511"/>
            <a:ext cx="8012467" cy="1040380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指向二维数组的指针变量</a:t>
            </a:r>
            <a:b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普通指针变量（偏移量法）</a:t>
            </a:r>
            <a:endParaRPr lang="zh-CN" altLang="en-US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2708" y="1865125"/>
            <a:ext cx="10749292" cy="182403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a[ROW][COL];</a:t>
            </a:r>
            <a:endParaRPr kumimoji="1"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*q; </a:t>
            </a:r>
            <a:endParaRPr kumimoji="1"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 = a[0]; </a:t>
            </a:r>
            <a:endParaRPr kumimoji="1"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03" name="Rectangle 100"/>
          <p:cNvSpPr>
            <a:spLocks noChangeArrowheads="1"/>
          </p:cNvSpPr>
          <p:nvPr/>
        </p:nvSpPr>
        <p:spPr bwMode="auto">
          <a:xfrm>
            <a:off x="6742321" y="1875786"/>
            <a:ext cx="647700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a[0]</a:t>
            </a:r>
            <a:endParaRPr lang="en-US" altLang="zh-CN" sz="1800"/>
          </a:p>
        </p:txBody>
      </p:sp>
      <p:sp>
        <p:nvSpPr>
          <p:cNvPr id="24604" name="Rectangle 100"/>
          <p:cNvSpPr>
            <a:spLocks noChangeArrowheads="1"/>
          </p:cNvSpPr>
          <p:nvPr/>
        </p:nvSpPr>
        <p:spPr bwMode="auto">
          <a:xfrm>
            <a:off x="6742321" y="2198049"/>
            <a:ext cx="647700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a[1]</a:t>
            </a:r>
            <a:endParaRPr lang="en-US" altLang="zh-CN" sz="1800"/>
          </a:p>
        </p:txBody>
      </p:sp>
      <p:sp>
        <p:nvSpPr>
          <p:cNvPr id="24605" name="Rectangle 100"/>
          <p:cNvSpPr>
            <a:spLocks noChangeArrowheads="1"/>
          </p:cNvSpPr>
          <p:nvPr/>
        </p:nvSpPr>
        <p:spPr bwMode="auto">
          <a:xfrm>
            <a:off x="6742321" y="2596511"/>
            <a:ext cx="647700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a[2]</a:t>
            </a:r>
            <a:endParaRPr lang="en-US" altLang="zh-CN" sz="1800"/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 rot="10800000" flipV="1">
            <a:off x="7170654" y="1063037"/>
            <a:ext cx="838132" cy="37566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a[0] 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Line 31"/>
          <p:cNvSpPr>
            <a:spLocks noChangeShapeType="1"/>
          </p:cNvSpPr>
          <p:nvPr/>
        </p:nvSpPr>
        <p:spPr bwMode="auto">
          <a:xfrm flipH="1">
            <a:off x="7550330" y="1438706"/>
            <a:ext cx="0" cy="446418"/>
          </a:xfrm>
          <a:prstGeom prst="line">
            <a:avLst/>
          </a:prstGeom>
          <a:ln w="57150"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715865" y="70055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9727" y="3200563"/>
            <a:ext cx="6781450" cy="309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(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=0;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&lt;ROW;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for (j=0; j&lt;COL;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j++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	  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(“%d, 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q+i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COL+j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kumimoji="1"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二维数组的</a:t>
            </a:r>
            <a:r>
              <a:rPr kumimoji="1"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kumimoji="1"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(</a:t>
            </a:r>
            <a:r>
              <a:rPr kumimoji="1"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=0; </a:t>
            </a:r>
            <a:r>
              <a:rPr kumimoji="1"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&lt;ROW; </a:t>
            </a:r>
            <a:r>
              <a:rPr kumimoji="1"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  <a:endParaRPr kumimoji="1"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for (j=0; j&lt;COL; </a:t>
            </a:r>
            <a:r>
              <a:rPr kumimoji="1"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j++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	              </a:t>
            </a:r>
            <a:endParaRPr kumimoji="1"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kumimoji="1"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%d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q+i</a:t>
            </a:r>
            <a:r>
              <a:rPr kumimoji="1"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COL+j</a:t>
            </a:r>
            <a:r>
              <a:rPr kumimoji="1"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             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1184609" y="3200563"/>
            <a:ext cx="5033312" cy="309039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4" name="组合 3"/>
          <p:cNvGrpSpPr/>
          <p:nvPr/>
        </p:nvGrpSpPr>
        <p:grpSpPr>
          <a:xfrm>
            <a:off x="7445008" y="1885124"/>
            <a:ext cx="3989388" cy="1359915"/>
            <a:chOff x="7262126" y="1950439"/>
            <a:chExt cx="3989388" cy="1359915"/>
          </a:xfrm>
        </p:grpSpPr>
        <p:graphicFrame>
          <p:nvGraphicFramePr>
            <p:cNvPr id="8" name="Group 68"/>
            <p:cNvGraphicFramePr/>
            <p:nvPr/>
          </p:nvGraphicFramePr>
          <p:xfrm>
            <a:off x="7269052" y="1952213"/>
            <a:ext cx="3190875" cy="1006476"/>
          </p:xfrm>
          <a:graphic>
            <a:graphicData uri="http://schemas.openxmlformats.org/drawingml/2006/table">
              <a:tbl>
                <a:tblPr/>
                <a:tblGrid>
                  <a:gridCol w="798513"/>
                  <a:gridCol w="796925"/>
                  <a:gridCol w="798512"/>
                  <a:gridCol w="796925"/>
                </a:tblGrid>
                <a:tr h="33614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a[0][0]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a[0][1]</a:t>
                        </a:r>
                        <a:endPara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a[0][2]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a[0][3]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35168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a[1][0]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a[1][1]</a:t>
                        </a:r>
                        <a:endPara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a[1][2]</a:t>
                        </a:r>
                        <a:endPara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a[1][3]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35168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a[2][0]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a[2][1]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a[2][2]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a[2][3]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3" name="Group 68"/>
            <p:cNvGraphicFramePr/>
            <p:nvPr/>
          </p:nvGraphicFramePr>
          <p:xfrm>
            <a:off x="10453001" y="1950439"/>
            <a:ext cx="798513" cy="1006476"/>
          </p:xfrm>
          <a:graphic>
            <a:graphicData uri="http://schemas.openxmlformats.org/drawingml/2006/table">
              <a:tbl>
                <a:tblPr/>
                <a:tblGrid>
                  <a:gridCol w="798513"/>
                </a:tblGrid>
                <a:tr h="33614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35168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35168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4" name="Group 68"/>
            <p:cNvGraphicFramePr/>
            <p:nvPr/>
          </p:nvGraphicFramePr>
          <p:xfrm>
            <a:off x="7262126" y="2974214"/>
            <a:ext cx="3190875" cy="336140"/>
          </p:xfrm>
          <a:graphic>
            <a:graphicData uri="http://schemas.openxmlformats.org/drawingml/2006/table">
              <a:tbl>
                <a:tblPr/>
                <a:tblGrid>
                  <a:gridCol w="798513"/>
                  <a:gridCol w="796925"/>
                  <a:gridCol w="798512"/>
                  <a:gridCol w="796925"/>
                </a:tblGrid>
                <a:tr h="33614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5" name="Group 68"/>
            <p:cNvGraphicFramePr/>
            <p:nvPr/>
          </p:nvGraphicFramePr>
          <p:xfrm>
            <a:off x="10453000" y="2969978"/>
            <a:ext cx="798513" cy="336140"/>
          </p:xfrm>
          <a:graphic>
            <a:graphicData uri="http://schemas.openxmlformats.org/drawingml/2006/table">
              <a:tbl>
                <a:tblPr/>
                <a:tblGrid>
                  <a:gridCol w="798513"/>
                </a:tblGrid>
                <a:tr h="33614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6139" y="429511"/>
            <a:ext cx="8012467" cy="1040380"/>
          </a:xfrm>
        </p:spPr>
        <p:txBody>
          <a:bodyPr>
            <a:noAutofit/>
          </a:bodyPr>
          <a:lstStyle/>
          <a:p>
            <a:pPr>
              <a:lnSpc>
                <a:spcPts val="4800"/>
              </a:lnSpc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指向二维数组的指针变量</a:t>
            </a:r>
            <a:b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普通指针变量（指针移动法）</a:t>
            </a:r>
            <a:endParaRPr lang="zh-CN" altLang="en-US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2708" y="1865125"/>
            <a:ext cx="10749292" cy="182403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a[ROW][COL];</a:t>
            </a:r>
            <a:endParaRPr kumimoji="1"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*q; </a:t>
            </a:r>
            <a:endParaRPr kumimoji="1"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 = a[0]; </a:t>
            </a:r>
            <a:endParaRPr kumimoji="1"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03" name="Rectangle 100"/>
          <p:cNvSpPr>
            <a:spLocks noChangeArrowheads="1"/>
          </p:cNvSpPr>
          <p:nvPr/>
        </p:nvSpPr>
        <p:spPr bwMode="auto">
          <a:xfrm>
            <a:off x="6742321" y="2803249"/>
            <a:ext cx="647700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a[0]</a:t>
            </a:r>
            <a:endParaRPr lang="en-US" altLang="zh-CN" sz="1800"/>
          </a:p>
        </p:txBody>
      </p:sp>
      <p:sp>
        <p:nvSpPr>
          <p:cNvPr id="24604" name="Rectangle 100"/>
          <p:cNvSpPr>
            <a:spLocks noChangeArrowheads="1"/>
          </p:cNvSpPr>
          <p:nvPr/>
        </p:nvSpPr>
        <p:spPr bwMode="auto">
          <a:xfrm>
            <a:off x="6742321" y="3125512"/>
            <a:ext cx="647700" cy="360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a[1]</a:t>
            </a:r>
            <a:endParaRPr lang="en-US" altLang="zh-CN" sz="1800"/>
          </a:p>
        </p:txBody>
      </p:sp>
      <p:sp>
        <p:nvSpPr>
          <p:cNvPr id="24605" name="Rectangle 100"/>
          <p:cNvSpPr>
            <a:spLocks noChangeArrowheads="1"/>
          </p:cNvSpPr>
          <p:nvPr/>
        </p:nvSpPr>
        <p:spPr bwMode="auto">
          <a:xfrm>
            <a:off x="6742321" y="3523974"/>
            <a:ext cx="647700" cy="360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a[2]</a:t>
            </a:r>
            <a:endParaRPr lang="en-US" altLang="zh-CN" sz="1800"/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 rot="10800000" flipV="1">
            <a:off x="7170651" y="1841863"/>
            <a:ext cx="1010523" cy="52430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</a:rPr>
              <a:t>a[0] 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19" name="Line 31"/>
          <p:cNvSpPr>
            <a:spLocks noChangeShapeType="1"/>
          </p:cNvSpPr>
          <p:nvPr/>
        </p:nvSpPr>
        <p:spPr bwMode="auto">
          <a:xfrm flipH="1">
            <a:off x="7550330" y="2366169"/>
            <a:ext cx="0" cy="446418"/>
          </a:xfrm>
          <a:prstGeom prst="line">
            <a:avLst/>
          </a:prstGeom>
          <a:ln w="57150"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740880" y="147253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9727" y="3200563"/>
            <a:ext cx="4818194" cy="2972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(q=a[0]; q&lt;a[0]+ROW*COL; q++)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(“%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d”,q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	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二维数组的</a:t>
            </a:r>
            <a:r>
              <a:rPr kumimoji="1"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kumimoji="1"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(q=a[0]; q&lt;a[0]+ROW*COL; q++)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("%d",*q);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1184609" y="3200563"/>
            <a:ext cx="5033312" cy="309039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4" name="组合 3"/>
          <p:cNvGrpSpPr/>
          <p:nvPr/>
        </p:nvGrpSpPr>
        <p:grpSpPr>
          <a:xfrm>
            <a:off x="7445008" y="2812587"/>
            <a:ext cx="3989388" cy="1359915"/>
            <a:chOff x="7262126" y="1950439"/>
            <a:chExt cx="3989388" cy="1359915"/>
          </a:xfrm>
        </p:grpSpPr>
        <p:graphicFrame>
          <p:nvGraphicFramePr>
            <p:cNvPr id="8" name="Group 68"/>
            <p:cNvGraphicFramePr/>
            <p:nvPr/>
          </p:nvGraphicFramePr>
          <p:xfrm>
            <a:off x="7269052" y="1952213"/>
            <a:ext cx="3190875" cy="1006476"/>
          </p:xfrm>
          <a:graphic>
            <a:graphicData uri="http://schemas.openxmlformats.org/drawingml/2006/table">
              <a:tbl>
                <a:tblPr/>
                <a:tblGrid>
                  <a:gridCol w="798513"/>
                  <a:gridCol w="796925"/>
                  <a:gridCol w="798512"/>
                  <a:gridCol w="796925"/>
                </a:tblGrid>
                <a:tr h="33614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a[0][0]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a[0][1]</a:t>
                        </a:r>
                        <a:endPara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a[0][2]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a[0][3]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35168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a[1][0]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a[1][1]</a:t>
                        </a:r>
                        <a:endPara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a[1][2]</a:t>
                        </a:r>
                        <a:endPara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a[1][3]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35168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a[2][0]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a[2][1]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a[2][2]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a[2][3]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3" name="Group 68"/>
            <p:cNvGraphicFramePr/>
            <p:nvPr/>
          </p:nvGraphicFramePr>
          <p:xfrm>
            <a:off x="10453001" y="1950439"/>
            <a:ext cx="798513" cy="1006476"/>
          </p:xfrm>
          <a:graphic>
            <a:graphicData uri="http://schemas.openxmlformats.org/drawingml/2006/table">
              <a:tbl>
                <a:tblPr/>
                <a:tblGrid>
                  <a:gridCol w="798513"/>
                </a:tblGrid>
                <a:tr h="33614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35168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35168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4" name="Group 68"/>
            <p:cNvGraphicFramePr/>
            <p:nvPr/>
          </p:nvGraphicFramePr>
          <p:xfrm>
            <a:off x="7262126" y="2974214"/>
            <a:ext cx="3190875" cy="336140"/>
          </p:xfrm>
          <a:graphic>
            <a:graphicData uri="http://schemas.openxmlformats.org/drawingml/2006/table">
              <a:tbl>
                <a:tblPr/>
                <a:tblGrid>
                  <a:gridCol w="798513"/>
                  <a:gridCol w="796925"/>
                  <a:gridCol w="798512"/>
                  <a:gridCol w="796925"/>
                </a:tblGrid>
                <a:tr h="33614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25" name="Group 68"/>
            <p:cNvGraphicFramePr/>
            <p:nvPr/>
          </p:nvGraphicFramePr>
          <p:xfrm>
            <a:off x="10453000" y="2969978"/>
            <a:ext cx="798513" cy="336140"/>
          </p:xfrm>
          <a:graphic>
            <a:graphicData uri="http://schemas.openxmlformats.org/drawingml/2006/table">
              <a:tbl>
                <a:tblPr/>
                <a:tblGrid>
                  <a:gridCol w="798513"/>
                </a:tblGrid>
                <a:tr h="33614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……</a:t>
                        </a:r>
                        <a:endPara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endParaRPr>
                      </a:p>
                    </a:txBody>
                    <a:tcPr marT="45664" marB="45664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7199936" y="1853835"/>
            <a:ext cx="1281018" cy="886230"/>
            <a:chOff x="8049051" y="4210866"/>
            <a:chExt cx="1281018" cy="886230"/>
          </a:xfrm>
        </p:grpSpPr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 rot="10800000" flipV="1">
              <a:off x="8049051" y="4210866"/>
              <a:ext cx="1055758" cy="48443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</a:rPr>
                <a:t>a[0]+1 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8662898" y="4721426"/>
              <a:ext cx="667171" cy="375670"/>
            </a:xfrm>
            <a:prstGeom prst="line">
              <a:avLst/>
            </a:prstGeom>
            <a:ln w="57150"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1426028" y="2093976"/>
            <a:ext cx="9339943" cy="41148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成都高新区新冠肺炎累计确诊人数分别为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20,19,18,17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；成华区：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16,15,14,13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；武侯区：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14,13,12,11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，请录入上述数据，并按地区输出，检查录入是否正确。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要求：在空行出填写代码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2063751" y="188914"/>
            <a:ext cx="8424863" cy="648017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#define M   3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#define N   4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int main()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{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int a[M][N];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FF0000"/>
                </a:solidFill>
              </a:rPr>
              <a:t>————————————;//</a:t>
            </a:r>
            <a:r>
              <a:rPr lang="zh-CN" altLang="en-US" sz="1400" dirty="0">
                <a:solidFill>
                  <a:srgbClr val="FF0000"/>
                </a:solidFill>
              </a:rPr>
              <a:t>定义指针变量（为了指向第一个数组元素）</a:t>
            </a:r>
            <a:endParaRPr lang="zh-CN" altLang="en-US" sz="14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dirty="0"/>
              <a:t>	</a:t>
            </a:r>
            <a:r>
              <a:rPr lang="en-US" altLang="zh-CN" sz="1400" dirty="0"/>
              <a:t>int </a:t>
            </a:r>
            <a:r>
              <a:rPr lang="en-US" altLang="zh-CN" sz="1400" dirty="0" err="1"/>
              <a:t>i,j</a:t>
            </a:r>
            <a:r>
              <a:rPr lang="en-US" altLang="zh-CN" sz="1400" dirty="0"/>
              <a:t>;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char * </a:t>
            </a:r>
            <a:r>
              <a:rPr lang="en-US" altLang="zh-CN" sz="1400" dirty="0" err="1"/>
              <a:t>pStr</a:t>
            </a:r>
            <a:r>
              <a:rPr lang="en-US" altLang="zh-CN" sz="1400" dirty="0"/>
              <a:t>[3] = {"</a:t>
            </a:r>
            <a:r>
              <a:rPr lang="zh-CN" altLang="en-US" sz="1400" dirty="0"/>
              <a:t>高新区</a:t>
            </a:r>
            <a:r>
              <a:rPr lang="en-US" altLang="zh-CN" sz="1400" dirty="0"/>
              <a:t>","</a:t>
            </a:r>
            <a:r>
              <a:rPr lang="zh-CN" altLang="en-US" sz="1400" dirty="0"/>
              <a:t>成华区</a:t>
            </a:r>
            <a:r>
              <a:rPr lang="en-US" altLang="zh-CN" sz="1400" dirty="0"/>
              <a:t>","</a:t>
            </a:r>
            <a:r>
              <a:rPr lang="zh-CN" altLang="en-US" sz="1400" dirty="0"/>
              <a:t>武侯区</a:t>
            </a:r>
            <a:r>
              <a:rPr lang="en-US" altLang="zh-CN" sz="1400" dirty="0"/>
              <a:t>"}; 	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FF0000"/>
                </a:solidFill>
              </a:rPr>
              <a:t>————————————; //</a:t>
            </a:r>
            <a:r>
              <a:rPr lang="zh-CN" altLang="en-US" sz="1400" dirty="0">
                <a:solidFill>
                  <a:srgbClr val="FF0000"/>
                </a:solidFill>
              </a:rPr>
              <a:t>给指针变量赋值</a:t>
            </a:r>
            <a:endParaRPr lang="zh-CN" altLang="en-US" sz="14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dirty="0"/>
              <a:t>	</a:t>
            </a:r>
            <a:r>
              <a:rPr lang="en-US" altLang="zh-CN" sz="1400" dirty="0"/>
              <a:t>//</a:t>
            </a:r>
            <a:r>
              <a:rPr lang="zh-CN" altLang="en-US" sz="1400" dirty="0"/>
              <a:t>录入数据</a:t>
            </a:r>
            <a:endParaRPr lang="zh-CN" alt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dirty="0"/>
              <a:t>	</a:t>
            </a:r>
            <a:r>
              <a:rPr lang="en-US" altLang="zh-CN" sz="1400" dirty="0"/>
              <a:t>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0;i&lt;</a:t>
            </a:r>
            <a:r>
              <a:rPr lang="en-US" altLang="zh-CN" sz="1400" dirty="0" err="1"/>
              <a:t>M;i</a:t>
            </a:r>
            <a:r>
              <a:rPr lang="en-US" altLang="zh-CN" sz="1400" dirty="0"/>
              <a:t>++)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{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</a:t>
            </a:r>
            <a:r>
              <a:rPr lang="zh-CN" altLang="en-US" sz="1400" dirty="0"/>
              <a:t>请录入</a:t>
            </a:r>
            <a:r>
              <a:rPr lang="en-US" altLang="zh-CN" sz="1400" dirty="0"/>
              <a:t>%s</a:t>
            </a:r>
            <a:r>
              <a:rPr lang="zh-CN" altLang="en-US" sz="1400" dirty="0"/>
              <a:t>人数</a:t>
            </a:r>
            <a:r>
              <a:rPr lang="en-US" altLang="zh-CN" sz="1400" dirty="0"/>
              <a:t>:",</a:t>
            </a:r>
            <a:r>
              <a:rPr lang="en-US" altLang="zh-CN" sz="1400" dirty="0" err="1"/>
              <a:t>pStr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]);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	for(j = 0;j&lt;</a:t>
            </a:r>
            <a:r>
              <a:rPr lang="en-US" altLang="zh-CN" sz="1400" dirty="0" err="1"/>
              <a:t>N;j</a:t>
            </a:r>
            <a:r>
              <a:rPr lang="en-US" altLang="zh-CN" sz="1400" dirty="0"/>
              <a:t>++)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	{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		</a:t>
            </a:r>
            <a:r>
              <a:rPr lang="en-US" altLang="zh-CN" sz="1400" dirty="0" err="1">
                <a:solidFill>
                  <a:srgbClr val="FF0000"/>
                </a:solidFill>
              </a:rPr>
              <a:t>scanf</a:t>
            </a:r>
            <a:r>
              <a:rPr lang="en-US" altLang="zh-CN" sz="1400" dirty="0">
                <a:solidFill>
                  <a:srgbClr val="FF0000"/>
                </a:solidFill>
              </a:rPr>
              <a:t>(“%d”,————————);  //</a:t>
            </a:r>
            <a:r>
              <a:rPr lang="zh-CN" altLang="en-US" sz="1400" dirty="0">
                <a:solidFill>
                  <a:srgbClr val="FF0000"/>
                </a:solidFill>
              </a:rPr>
              <a:t>使用指针变量表示</a:t>
            </a:r>
            <a:r>
              <a:rPr lang="en-US" altLang="zh-CN" sz="1400" dirty="0" err="1">
                <a:solidFill>
                  <a:srgbClr val="FF0000"/>
                </a:solidFill>
              </a:rPr>
              <a:t>i</a:t>
            </a:r>
            <a:r>
              <a:rPr lang="zh-CN" altLang="en-US" sz="1400" dirty="0">
                <a:solidFill>
                  <a:srgbClr val="FF0000"/>
                </a:solidFill>
              </a:rPr>
              <a:t>行</a:t>
            </a:r>
            <a:r>
              <a:rPr lang="en-US" altLang="zh-CN" sz="1400" dirty="0">
                <a:solidFill>
                  <a:srgbClr val="FF0000"/>
                </a:solidFill>
              </a:rPr>
              <a:t>j</a:t>
            </a:r>
            <a:r>
              <a:rPr lang="zh-CN" altLang="en-US" sz="1400" dirty="0">
                <a:solidFill>
                  <a:srgbClr val="FF0000"/>
                </a:solidFill>
              </a:rPr>
              <a:t>列数据地址</a:t>
            </a:r>
            <a:endParaRPr lang="zh-CN" altLang="en-US" sz="14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dirty="0"/>
              <a:t>		</a:t>
            </a:r>
            <a:r>
              <a:rPr lang="en-US" altLang="zh-CN" sz="1400" dirty="0"/>
              <a:t>}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}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//</a:t>
            </a:r>
            <a:r>
              <a:rPr lang="zh-CN" altLang="en-US" sz="1400" dirty="0"/>
              <a:t>输出数据</a:t>
            </a:r>
            <a:endParaRPr lang="zh-CN" altLang="en-U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dirty="0"/>
              <a:t>	</a:t>
            </a:r>
            <a:r>
              <a:rPr lang="en-US" altLang="zh-CN" sz="1400" dirty="0"/>
              <a:t>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0;i&lt;</a:t>
            </a:r>
            <a:r>
              <a:rPr lang="en-US" altLang="zh-CN" sz="1400" dirty="0" err="1"/>
              <a:t>M;i</a:t>
            </a:r>
            <a:r>
              <a:rPr lang="en-US" altLang="zh-CN" sz="1400" dirty="0"/>
              <a:t>++)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{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</a:t>
            </a:r>
            <a:r>
              <a:rPr lang="en-US" altLang="zh-CN" sz="1400" dirty="0" err="1"/>
              <a:t>n%s</a:t>
            </a:r>
            <a:r>
              <a:rPr lang="zh-CN" altLang="en-US" sz="1400" dirty="0"/>
              <a:t>人数为</a:t>
            </a:r>
            <a:r>
              <a:rPr lang="en-US" altLang="zh-CN" sz="1400" dirty="0"/>
              <a:t>:",</a:t>
            </a:r>
            <a:r>
              <a:rPr lang="en-US" altLang="zh-CN" sz="1400" dirty="0" err="1"/>
              <a:t>pStr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]);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	for(j = 0;j&lt;</a:t>
            </a:r>
            <a:r>
              <a:rPr lang="en-US" altLang="zh-CN" sz="1400" dirty="0" err="1"/>
              <a:t>N;j</a:t>
            </a:r>
            <a:r>
              <a:rPr lang="en-US" altLang="zh-CN" sz="1400" dirty="0"/>
              <a:t>++)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	{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		</a:t>
            </a:r>
            <a:r>
              <a:rPr lang="en-US" altLang="zh-CN" sz="1400" dirty="0" err="1">
                <a:solidFill>
                  <a:srgbClr val="FF0000"/>
                </a:solidFill>
              </a:rPr>
              <a:t>printf</a:t>
            </a:r>
            <a:r>
              <a:rPr lang="en-US" altLang="zh-CN" sz="1400" dirty="0">
                <a:solidFill>
                  <a:srgbClr val="FF0000"/>
                </a:solidFill>
              </a:rPr>
              <a:t>(“%4d”,—————————);//</a:t>
            </a:r>
            <a:r>
              <a:rPr lang="zh-CN" altLang="en-US" sz="1400" dirty="0">
                <a:solidFill>
                  <a:srgbClr val="FF0000"/>
                </a:solidFill>
              </a:rPr>
              <a:t>使用指针变量表示</a:t>
            </a:r>
            <a:r>
              <a:rPr lang="en-US" altLang="zh-CN" sz="1400" dirty="0" err="1">
                <a:solidFill>
                  <a:srgbClr val="FF0000"/>
                </a:solidFill>
              </a:rPr>
              <a:t>i</a:t>
            </a:r>
            <a:r>
              <a:rPr lang="zh-CN" altLang="en-US" sz="1400" dirty="0">
                <a:solidFill>
                  <a:srgbClr val="FF0000"/>
                </a:solidFill>
              </a:rPr>
              <a:t>行</a:t>
            </a:r>
            <a:r>
              <a:rPr lang="en-US" altLang="zh-CN" sz="1400" dirty="0">
                <a:solidFill>
                  <a:srgbClr val="FF0000"/>
                </a:solidFill>
              </a:rPr>
              <a:t>j</a:t>
            </a:r>
            <a:r>
              <a:rPr lang="zh-CN" altLang="en-US" sz="1400" dirty="0">
                <a:solidFill>
                  <a:srgbClr val="FF0000"/>
                </a:solidFill>
              </a:rPr>
              <a:t>列数据值</a:t>
            </a:r>
            <a:endParaRPr lang="zh-CN" altLang="en-US" sz="14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400" dirty="0"/>
              <a:t>		</a:t>
            </a:r>
            <a:r>
              <a:rPr lang="en-US" altLang="zh-CN" sz="1400" dirty="0"/>
              <a:t>}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("\n");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}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	return 0;</a:t>
            </a:r>
            <a:endParaRPr lang="en-US" altLang="zh-CN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2096231" y="3914950"/>
          <a:ext cx="9046385" cy="1746419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860429"/>
                <a:gridCol w="2782388"/>
                <a:gridCol w="2403568"/>
              </a:tblGrid>
              <a:tr h="4765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指向二维数组的指针变量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数组元素的地址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数组元素的值</a:t>
                      </a:r>
                      <a:endParaRPr lang="zh-CN" altLang="en-US" dirty="0"/>
                    </a:p>
                  </a:txBody>
                  <a:tcPr/>
                </a:tc>
              </a:tr>
              <a:tr h="5853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 (*</a:t>
                      </a:r>
                      <a:r>
                        <a:rPr lang="en-US" altLang="zh-CN" dirty="0" err="1"/>
                        <a:t>pRow</a:t>
                      </a:r>
                      <a:r>
                        <a:rPr lang="en-US" altLang="zh-CN" dirty="0"/>
                        <a:t>)[COL];     </a:t>
                      </a:r>
                      <a:r>
                        <a:rPr lang="en-US" altLang="zh-CN" dirty="0" err="1"/>
                        <a:t>pRow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dirty="0" err="1"/>
                        <a:t>iArray</a:t>
                      </a:r>
                      <a:r>
                        <a:rPr lang="en-US" altLang="zh-CN" dirty="0"/>
                        <a:t>;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</a:t>
                      </a:r>
                      <a:r>
                        <a:rPr lang="en-US" altLang="zh-CN" dirty="0" err="1"/>
                        <a:t>pRow+i</a:t>
                      </a:r>
                      <a:r>
                        <a:rPr lang="en-US" altLang="zh-CN" dirty="0"/>
                        <a:t>)+j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*(*(</a:t>
                      </a:r>
                      <a:r>
                        <a:rPr lang="en-US" altLang="zh-CN" dirty="0" err="1"/>
                        <a:t>pRow+i</a:t>
                      </a:r>
                      <a:r>
                        <a:rPr lang="en-US" altLang="zh-CN" dirty="0"/>
                        <a:t>)+j)</a:t>
                      </a:r>
                      <a:endParaRPr lang="zh-CN" altLang="en-US" dirty="0"/>
                    </a:p>
                  </a:txBody>
                  <a:tcPr/>
                </a:tc>
              </a:tr>
              <a:tr h="6846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 *</a:t>
                      </a:r>
                      <a:r>
                        <a:rPr lang="en-US" altLang="zh-CN" dirty="0" err="1"/>
                        <a:t>pCol</a:t>
                      </a:r>
                      <a:r>
                        <a:rPr lang="en-US" altLang="zh-CN" dirty="0"/>
                        <a:t>;      </a:t>
                      </a:r>
                      <a:r>
                        <a:rPr lang="en-US" altLang="zh-CN" dirty="0" err="1"/>
                        <a:t>pCol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CN" dirty="0" err="1"/>
                        <a:t>iArray</a:t>
                      </a:r>
                      <a:r>
                        <a:rPr lang="en-US" altLang="zh-CN" dirty="0"/>
                        <a:t>[0];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pCol+i</a:t>
                      </a:r>
                      <a:r>
                        <a:rPr lang="en-US" altLang="zh-CN" dirty="0"/>
                        <a:t>*</a:t>
                      </a:r>
                      <a:r>
                        <a:rPr lang="en-US" altLang="zh-CN" dirty="0" err="1"/>
                        <a:t>COL+j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</a:t>
                      </a:r>
                      <a:r>
                        <a:rPr lang="en-US" altLang="zh-CN" dirty="0" err="1"/>
                        <a:t>pCol+i</a:t>
                      </a:r>
                      <a:r>
                        <a:rPr lang="en-US" altLang="zh-CN" dirty="0"/>
                        <a:t>*</a:t>
                      </a:r>
                      <a:r>
                        <a:rPr lang="en-US" altLang="zh-CN" dirty="0" err="1"/>
                        <a:t>COL+j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651405" y="1679534"/>
            <a:ext cx="3090410" cy="1525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ROW 50</a:t>
            </a:r>
            <a:endParaRPr kumimoji="1"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COL 30</a:t>
            </a:r>
            <a:endParaRPr kumimoji="1"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kumimoji="1"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[ROW][COL];</a:t>
            </a:r>
            <a:endParaRPr kumimoji="1"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kumimoji="1"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373006" y="550300"/>
            <a:ext cx="6647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利用指针引用二维数组元素小结</a:t>
            </a:r>
            <a:endParaRPr lang="zh-CN" altLang="en-US" sz="3600" dirty="0"/>
          </a:p>
        </p:txBody>
      </p:sp>
      <p:graphicFrame>
        <p:nvGraphicFramePr>
          <p:cNvPr id="10" name="表格 5"/>
          <p:cNvGraphicFramePr>
            <a:graphicFrameLocks noGrp="1"/>
          </p:cNvGraphicFramePr>
          <p:nvPr/>
        </p:nvGraphicFramePr>
        <p:xfrm>
          <a:off x="4415244" y="1600937"/>
          <a:ext cx="6727372" cy="1828063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527889"/>
                <a:gridCol w="2775286"/>
                <a:gridCol w="2424197"/>
              </a:tblGrid>
              <a:tr h="54790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指针常量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数组元素的地址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数组元素的值</a:t>
                      </a:r>
                      <a:endParaRPr lang="zh-CN" altLang="en-US" dirty="0"/>
                    </a:p>
                  </a:txBody>
                  <a:tcPr/>
                </a:tc>
              </a:tr>
              <a:tr h="581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iArray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（行地址）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</a:t>
                      </a:r>
                      <a:r>
                        <a:rPr lang="en-US" altLang="zh-CN" dirty="0" err="1"/>
                        <a:t>iArray+i</a:t>
                      </a:r>
                      <a:r>
                        <a:rPr lang="en-US" altLang="zh-CN" dirty="0"/>
                        <a:t>)+j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*(*(</a:t>
                      </a:r>
                      <a:r>
                        <a:rPr lang="en-US" altLang="zh-CN" dirty="0" err="1"/>
                        <a:t>iArray+i</a:t>
                      </a:r>
                      <a:r>
                        <a:rPr lang="en-US" altLang="zh-CN" dirty="0"/>
                        <a:t>)+j)</a:t>
                      </a:r>
                      <a:endParaRPr lang="zh-CN" altLang="en-US" dirty="0"/>
                    </a:p>
                  </a:txBody>
                  <a:tcPr/>
                </a:tc>
              </a:tr>
              <a:tr h="568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iArray</a:t>
                      </a:r>
                      <a:r>
                        <a:rPr lang="en-US" altLang="zh-CN" dirty="0"/>
                        <a:t>[0]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列地址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iArray</a:t>
                      </a:r>
                      <a:r>
                        <a:rPr lang="en-US" altLang="zh-CN" dirty="0"/>
                        <a:t>[0]+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*</a:t>
                      </a:r>
                      <a:r>
                        <a:rPr lang="en-US" altLang="zh-CN" dirty="0" err="1"/>
                        <a:t>COL+j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*(</a:t>
                      </a:r>
                      <a:r>
                        <a:rPr lang="en-US" altLang="zh-CN" dirty="0" err="1"/>
                        <a:t>iArray</a:t>
                      </a:r>
                      <a:r>
                        <a:rPr lang="en-US" altLang="zh-CN" dirty="0"/>
                        <a:t>[0]+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*</a:t>
                      </a:r>
                      <a:r>
                        <a:rPr lang="en-US" altLang="zh-CN" dirty="0" err="1"/>
                        <a:t>COL+j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: 圆角 10"/>
          <p:cNvSpPr/>
          <p:nvPr/>
        </p:nvSpPr>
        <p:spPr>
          <a:xfrm>
            <a:off x="1528351" y="1502229"/>
            <a:ext cx="2769326" cy="192677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）能描述二维数组、结构体、单链表、文件等数据存放方式，</a:t>
            </a:r>
            <a:r>
              <a:rPr lang="zh-CN" altLang="en-US" sz="2400" dirty="0">
                <a:solidFill>
                  <a:srgbClr val="C00000"/>
                </a:solidFill>
              </a:rPr>
              <a:t>能正确定义和使用上述复杂类型的数据。</a:t>
            </a:r>
            <a:endParaRPr lang="zh-CN" altLang="en-US" sz="2400" dirty="0">
              <a:solidFill>
                <a:srgbClr val="C00000"/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）能针对具体问题</a:t>
            </a:r>
            <a:r>
              <a:rPr lang="zh-CN" altLang="en-US" sz="2400" dirty="0">
                <a:solidFill>
                  <a:srgbClr val="C00000"/>
                </a:solidFill>
              </a:rPr>
              <a:t>选择</a:t>
            </a:r>
            <a:r>
              <a:rPr lang="zh-CN" altLang="en-US" sz="2400" dirty="0"/>
              <a:t>合适的数据结构，能</a:t>
            </a:r>
            <a:r>
              <a:rPr lang="zh-CN" altLang="en-US" sz="2400" dirty="0">
                <a:solidFill>
                  <a:srgbClr val="C00000"/>
                </a:solidFill>
              </a:rPr>
              <a:t>分析、设计</a:t>
            </a:r>
            <a:r>
              <a:rPr lang="zh-CN" altLang="en-US" sz="2400" dirty="0"/>
              <a:t>针对复杂类型数据的处理流程，并能够运用二维数组、结构体、单链表、文件进行</a:t>
            </a:r>
            <a:r>
              <a:rPr lang="zh-CN" altLang="en-US" sz="2400" dirty="0">
                <a:solidFill>
                  <a:srgbClr val="C00000"/>
                </a:solidFill>
              </a:rPr>
              <a:t>编程</a:t>
            </a:r>
            <a:r>
              <a:rPr lang="zh-CN" altLang="en-US" sz="2400" dirty="0"/>
              <a:t>，会使用各种</a:t>
            </a:r>
            <a:r>
              <a:rPr lang="zh-CN" altLang="en-US" sz="2400" dirty="0">
                <a:solidFill>
                  <a:srgbClr val="C00000"/>
                </a:solidFill>
              </a:rPr>
              <a:t>调试</a:t>
            </a:r>
            <a:r>
              <a:rPr lang="zh-CN" altLang="en-US" sz="2400" dirty="0"/>
              <a:t>手段调试程序，并能够对程序进行充分测试。</a:t>
            </a:r>
            <a:endParaRPr lang="zh-CN" altLang="en-US" sz="2400" dirty="0"/>
          </a:p>
          <a:p>
            <a:pPr>
              <a:lnSpc>
                <a:spcPct val="160000"/>
              </a:lnSpc>
            </a:pPr>
            <a:endParaRPr lang="zh-CN" altLang="en-US" sz="2400" dirty="0"/>
          </a:p>
        </p:txBody>
      </p:sp>
      <p:pic>
        <p:nvPicPr>
          <p:cNvPr id="4" name="Picture 4" descr="C:\Documents and Settings\Administrator\桌面\GIF图片4\stickman_stairway_to_clouds_lg_nwm.gif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240382" y="33680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3943677"/>
          </a:xfrm>
        </p:spPr>
        <p:txBody>
          <a:bodyPr/>
          <a:lstStyle/>
          <a:p>
            <a:pPr algn="ctr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密集烧脑练习，请深呼吸！</a:t>
            </a:r>
            <a:b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310974" y="1768063"/>
            <a:ext cx="7924466" cy="179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ROW 50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COL 80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0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[ROW][COL];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有如上定义，能够表示</a:t>
            </a:r>
            <a:r>
              <a:rPr lang="en-US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列数组元素值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的选项是？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2715664" y="3429000"/>
            <a:ext cx="4752975" cy="219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[4]+3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*(*(iArray+4)+3)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*(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[0]+4*COL+3)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*(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[4]+3)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</a:t>
            </a:r>
            <a:r>
              <a:rPr lang="zh-CN" altLang="en-US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*(iArray+4)+3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F.  </a:t>
            </a:r>
            <a:r>
              <a:rPr lang="zh-CN" altLang="en-US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不清楚</a:t>
            </a:r>
            <a:endParaRPr lang="zh-CN" altLang="en-US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310973" y="1768063"/>
            <a:ext cx="8525357" cy="179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ROW 50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COL 80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0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[ROW][COL];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有如上定义，能够表示数组</a:t>
            </a:r>
            <a:r>
              <a:rPr lang="zh-CN" altLang="en-US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首元素地址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的选项是？（考虑逻辑意义）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2715664" y="3429000"/>
            <a:ext cx="4752975" cy="219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*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&amp;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[0][0]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</a:t>
            </a:r>
            <a:r>
              <a:rPr lang="zh-CN" altLang="en-US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F.  </a:t>
            </a:r>
            <a:r>
              <a:rPr lang="zh-CN" altLang="en-US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不清楚</a:t>
            </a:r>
            <a:endParaRPr lang="zh-CN" altLang="en-US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310974" y="1768063"/>
            <a:ext cx="7924466" cy="179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ROW 50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COL 80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0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[ROW][COL];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(*p)[COL];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有如上定义，以下</a:t>
            </a:r>
            <a:r>
              <a:rPr lang="zh-CN" altLang="en-US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正确的选项是？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3904384" y="3873137"/>
            <a:ext cx="4752975" cy="219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p=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p=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[0];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p=&amp;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[0];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p=&amp;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[0][0];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</a:t>
            </a:r>
            <a:r>
              <a:rPr lang="zh-CN" altLang="en-US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不清楚</a:t>
            </a:r>
            <a:endParaRPr lang="zh-CN" altLang="en-US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310974" y="1768063"/>
            <a:ext cx="7924466" cy="179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ROW 50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COL 80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0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[ROW][COL];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*q;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有如上定义，以下</a:t>
            </a:r>
            <a:r>
              <a:rPr lang="zh-CN" altLang="en-US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正确的选项是？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3904384" y="3873137"/>
            <a:ext cx="4752975" cy="219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q=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q=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[0];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q=&amp;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[0];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q=&amp;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[0][0];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</a:t>
            </a:r>
            <a:r>
              <a:rPr lang="zh-CN" altLang="en-US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不清楚</a:t>
            </a:r>
            <a:endParaRPr lang="zh-CN" altLang="en-US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310974" y="1768063"/>
            <a:ext cx="7924466" cy="179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ROW 50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COL 80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0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[ROW][COL];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(*p)[COL]=</a:t>
            </a:r>
            <a:r>
              <a:rPr lang="en-US" altLang="zh-CN" sz="20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  <a:defRPr/>
            </a:pP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*q=</a:t>
            </a:r>
            <a:r>
              <a:rPr lang="en-US" altLang="zh-CN" sz="20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iArray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[0];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有如上定义，以下能够正确表示二维数组</a:t>
            </a:r>
            <a:r>
              <a:rPr lang="en-US" altLang="zh-CN" sz="2000" b="1" kern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列元素值</a:t>
            </a: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的选项是？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3852133" y="4174744"/>
            <a:ext cx="4752975" cy="219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*(*(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p+i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)+j);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*(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q+i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COL+j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q[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]+j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 p[</a:t>
            </a:r>
            <a:r>
              <a:rPr lang="en-US" altLang="zh-CN" sz="1800" b="1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</a:t>
            </a:r>
            <a:endParaRPr lang="en-US" altLang="zh-CN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</a:t>
            </a:r>
            <a:r>
              <a:rPr lang="zh-CN" altLang="en-US" sz="1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不清楚</a:t>
            </a:r>
            <a:endParaRPr lang="zh-CN" altLang="en-US" sz="1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课后任务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1426028" y="2093976"/>
            <a:ext cx="9339943" cy="4114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课堂代码验证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计算中心 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C2A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，周五上课前完成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6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题（对应了实验手册上的题目）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课后任务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1466033" y="2093341"/>
            <a:ext cx="10353596" cy="4114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附加编程练习（二维数组的应用、算法设计）：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一个矩阵元素的“鞍点”是指该位置上的元素值在该行上最大、在该列上最小。要求编写程序，求一个给定的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阶方阵的鞍点。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输入第一行给出一个正整数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1≤n≤6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）。随后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行，每行给出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个整数，其间以空格分隔。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输出在一行中按照“行下标 列下标”（下标从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开始）的格式输出鞍点的位置。如果鞍点不存在，则输出“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。注：给出的矩阵至多存在一个鞍点。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141" y="286871"/>
            <a:ext cx="1702896" cy="18577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71" y="218974"/>
            <a:ext cx="1412062" cy="9967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559" y="260558"/>
            <a:ext cx="1468764" cy="13942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949" y="268327"/>
            <a:ext cx="1357315" cy="8980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课程的考核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176487" y="2630466"/>
          <a:ext cx="10058399" cy="275898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02834"/>
                <a:gridCol w="1553531"/>
                <a:gridCol w="5523569"/>
                <a:gridCol w="1182694"/>
                <a:gridCol w="895771"/>
              </a:tblGrid>
              <a:tr h="619621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00" spc="-15" dirty="0" err="1">
                          <a:effectLst/>
                          <a:latin typeface="+mn-ea"/>
                          <a:ea typeface="+mn-ea"/>
                        </a:rPr>
                        <a:t>考核环节</a:t>
                      </a:r>
                      <a:endParaRPr lang="zh-CN" sz="32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00" spc="-15" dirty="0" err="1">
                          <a:effectLst/>
                          <a:latin typeface="+mn-ea"/>
                          <a:ea typeface="+mn-ea"/>
                        </a:rPr>
                        <a:t>考核要求</a:t>
                      </a:r>
                      <a:endParaRPr lang="zh-CN" sz="32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kern="100" spc="-15" dirty="0" err="1">
                          <a:effectLst/>
                          <a:latin typeface="+mn-ea"/>
                          <a:ea typeface="+mn-ea"/>
                        </a:rPr>
                        <a:t>分值比例</a:t>
                      </a:r>
                      <a:r>
                        <a:rPr lang="en-US" sz="1800" b="1" kern="100" spc="-15" dirty="0">
                          <a:effectLst/>
                          <a:latin typeface="+mn-ea"/>
                          <a:ea typeface="+mn-ea"/>
                        </a:rPr>
                        <a:t>（</a:t>
                      </a:r>
                      <a:r>
                        <a:rPr lang="en-GB" sz="1800" b="1" kern="100" spc="-15" dirty="0">
                          <a:effectLst/>
                          <a:latin typeface="+mn-ea"/>
                          <a:ea typeface="+mn-ea"/>
                        </a:rPr>
                        <a:t>%</a:t>
                      </a:r>
                      <a:r>
                        <a:rPr lang="en-US" sz="1800" b="1" kern="100" spc="-15" dirty="0">
                          <a:effectLst/>
                          <a:latin typeface="+mn-ea"/>
                          <a:ea typeface="+mn-ea"/>
                        </a:rPr>
                        <a:t>）</a:t>
                      </a:r>
                      <a:endParaRPr lang="zh-CN" sz="2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</a:tr>
              <a:tr h="376302"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kern="100" spc="-15" dirty="0" err="1">
                          <a:effectLst/>
                          <a:latin typeface="+mn-ea"/>
                          <a:ea typeface="+mn-ea"/>
                        </a:rPr>
                        <a:t>分项</a:t>
                      </a:r>
                      <a:endParaRPr lang="zh-CN" sz="2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kern="100" spc="-15" dirty="0" err="1">
                          <a:effectLst/>
                          <a:latin typeface="+mn-ea"/>
                          <a:ea typeface="+mn-ea"/>
                        </a:rPr>
                        <a:t>总评</a:t>
                      </a:r>
                      <a:endParaRPr lang="zh-CN" sz="2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0487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00" spc="-15" dirty="0" err="1">
                          <a:effectLst/>
                          <a:latin typeface="+mn-ea"/>
                          <a:ea typeface="+mn-ea"/>
                        </a:rPr>
                        <a:t>平时</a:t>
                      </a:r>
                      <a:endParaRPr lang="en-US" sz="2000" b="1" kern="100" spc="-15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kern="100" spc="-15" dirty="0" err="1">
                          <a:effectLst/>
                          <a:latin typeface="+mn-ea"/>
                          <a:ea typeface="+mn-ea"/>
                        </a:rPr>
                        <a:t>考核</a:t>
                      </a:r>
                      <a:endParaRPr lang="zh-CN" sz="2000" b="1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2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作业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根据</a:t>
                      </a:r>
                      <a:r>
                        <a:rPr lang="zh-CN" altLang="en-US" sz="2000" kern="100" dirty="0">
                          <a:effectLst/>
                          <a:latin typeface="+mn-ea"/>
                          <a:ea typeface="+mn-ea"/>
                        </a:rPr>
                        <a:t>课程进展</a:t>
                      </a: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布置</a:t>
                      </a:r>
                      <a:r>
                        <a:rPr lang="zh-CN" altLang="en-US" sz="2000" kern="100" dirty="0">
                          <a:effectLst/>
                          <a:latin typeface="+mn-ea"/>
                          <a:ea typeface="+mn-ea"/>
                        </a:rPr>
                        <a:t>实验和</a:t>
                      </a: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作业≥</a:t>
                      </a:r>
                      <a:r>
                        <a:rPr lang="en-US" altLang="zh-CN" sz="2000" kern="100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次 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zh-CN" sz="2000" kern="100" dirty="0">
                          <a:effectLst/>
                          <a:latin typeface="+mn-ea"/>
                          <a:ea typeface="+mn-ea"/>
                        </a:rPr>
                        <a:t>36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%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spc="-15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en-GB" sz="1800" kern="100" spc="-15" dirty="0">
                          <a:effectLst/>
                          <a:latin typeface="+mn-ea"/>
                          <a:ea typeface="+mn-ea"/>
                        </a:rPr>
                        <a:t>0%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04876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出勤考核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考勤≥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次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</a:rPr>
                        <a:t>4%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</a:tr>
              <a:tr h="52252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kern="100" spc="-15" dirty="0" err="1">
                          <a:effectLst/>
                          <a:latin typeface="+mn-ea"/>
                          <a:ea typeface="+mn-ea"/>
                        </a:rPr>
                        <a:t>期末考核</a:t>
                      </a:r>
                      <a:endParaRPr lang="zh-CN" sz="28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zh-CN" sz="2000" kern="100" spc="-15" dirty="0">
                          <a:effectLst/>
                          <a:latin typeface="+mn-ea"/>
                          <a:ea typeface="+mn-ea"/>
                        </a:rPr>
                        <a:t>上机考试，</a:t>
                      </a:r>
                      <a:r>
                        <a:rPr lang="zh-CN" sz="2000" kern="100" dirty="0">
                          <a:effectLst/>
                          <a:latin typeface="+mn-ea"/>
                          <a:ea typeface="+mn-ea"/>
                        </a:rPr>
                        <a:t>机器评定成绩</a:t>
                      </a:r>
                      <a:endParaRPr lang="zh-CN" sz="2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</a:rPr>
                        <a:t>60%</a:t>
                      </a:r>
                      <a:endParaRPr lang="zh-CN" sz="2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spc="-15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en-GB" sz="1800" kern="100" spc="-15" dirty="0">
                          <a:effectLst/>
                          <a:latin typeface="+mn-ea"/>
                          <a:ea typeface="+mn-ea"/>
                        </a:rPr>
                        <a:t>0%</a:t>
                      </a:r>
                      <a:endParaRPr lang="zh-CN" sz="2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004157" y="5772368"/>
            <a:ext cx="8052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（改错、填空题的考核对应课程目标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，程序设计题目的考核对应课程目标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76487" y="1963890"/>
            <a:ext cx="34355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</a:rPr>
              <a:t>理论：</a:t>
            </a:r>
            <a:r>
              <a:rPr lang="en-US" altLang="zh-CN" sz="2000" dirty="0">
                <a:solidFill>
                  <a:srgbClr val="C00000"/>
                </a:solidFill>
              </a:rPr>
              <a:t>20</a:t>
            </a:r>
            <a:r>
              <a:rPr lang="zh-CN" altLang="en-US" sz="2000" dirty="0">
                <a:solidFill>
                  <a:srgbClr val="C00000"/>
                </a:solidFill>
              </a:rPr>
              <a:t>学时  实验：</a:t>
            </a:r>
            <a:r>
              <a:rPr lang="en-US" altLang="zh-CN" sz="2000" dirty="0">
                <a:solidFill>
                  <a:srgbClr val="C00000"/>
                </a:solidFill>
              </a:rPr>
              <a:t>12</a:t>
            </a:r>
            <a:r>
              <a:rPr lang="zh-CN" altLang="en-US" sz="2000" dirty="0">
                <a:solidFill>
                  <a:srgbClr val="C00000"/>
                </a:solidFill>
              </a:rPr>
              <a:t>学时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pic>
        <p:nvPicPr>
          <p:cNvPr id="7" name="图片 6" descr="www.tuweimei.comComp_8790292_dnNkmoU4w3jMXVITxpRbVgsPJ5UXIlem.jpg"/>
          <p:cNvPicPr>
            <a:picLocks noGrp="1"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597" y="331056"/>
            <a:ext cx="2555327" cy="191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1577" y="975531"/>
            <a:ext cx="4596105" cy="1206217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实验课（</a:t>
            </a:r>
            <a:r>
              <a:rPr lang="en-US" altLang="zh-CN" sz="4400" dirty="0"/>
              <a:t>12</a:t>
            </a:r>
            <a:r>
              <a:rPr lang="zh-CN" altLang="en-US" sz="4400" dirty="0"/>
              <a:t>学时）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1199" y="2139486"/>
            <a:ext cx="4596105" cy="317710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线下实验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ct val="17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4-7</a:t>
            </a:r>
            <a:r>
              <a:rPr lang="zh-CN" altLang="en-US" dirty="0">
                <a:solidFill>
                  <a:srgbClr val="C00000"/>
                </a:solidFill>
              </a:rPr>
              <a:t>周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ct val="170000"/>
              </a:lnSpc>
            </a:pPr>
            <a:r>
              <a:rPr lang="zh-CN" altLang="en-US" sz="1400" dirty="0"/>
              <a:t>软工</a:t>
            </a:r>
            <a:r>
              <a:rPr lang="en-US" altLang="zh-CN" sz="1400" dirty="0"/>
              <a:t>203-204</a:t>
            </a:r>
            <a:r>
              <a:rPr lang="zh-CN" altLang="en-US" sz="1400" dirty="0"/>
              <a:t>班   周三 </a:t>
            </a:r>
            <a:r>
              <a:rPr lang="en-US" altLang="zh-CN" sz="1400" dirty="0"/>
              <a:t>3-4</a:t>
            </a:r>
            <a:r>
              <a:rPr lang="zh-CN" altLang="en-US" sz="1400" dirty="0"/>
              <a:t>节   </a:t>
            </a:r>
            <a:r>
              <a:rPr lang="en-US" altLang="zh-CN" sz="1400" dirty="0"/>
              <a:t>B510 B512</a:t>
            </a:r>
            <a:endParaRPr lang="en-US" altLang="zh-CN" sz="1400" dirty="0"/>
          </a:p>
          <a:p>
            <a:pPr lvl="1">
              <a:lnSpc>
                <a:spcPct val="170000"/>
              </a:lnSpc>
            </a:pPr>
            <a:r>
              <a:rPr lang="zh-CN" altLang="en-US" sz="1400" dirty="0"/>
              <a:t>软工</a:t>
            </a:r>
            <a:r>
              <a:rPr lang="en-US" altLang="zh-CN" sz="1400" dirty="0"/>
              <a:t>201-202</a:t>
            </a:r>
            <a:r>
              <a:rPr lang="zh-CN" altLang="en-US" sz="1400" dirty="0"/>
              <a:t>班  </a:t>
            </a:r>
            <a:r>
              <a:rPr lang="en-US" altLang="zh-CN" sz="1400" dirty="0"/>
              <a:t> </a:t>
            </a:r>
            <a:r>
              <a:rPr lang="zh-CN" altLang="en-US" sz="1400" dirty="0"/>
              <a:t>周五 </a:t>
            </a:r>
            <a:r>
              <a:rPr lang="en-US" altLang="zh-CN" sz="1400" dirty="0"/>
              <a:t>7-8</a:t>
            </a:r>
            <a:r>
              <a:rPr lang="zh-CN" altLang="en-US" sz="1400" dirty="0"/>
              <a:t>节   </a:t>
            </a:r>
            <a:r>
              <a:rPr lang="en-US" altLang="zh-CN" sz="1400" dirty="0"/>
              <a:t>B510 B512</a:t>
            </a:r>
            <a:endParaRPr lang="en-US" altLang="zh-CN" sz="1400" dirty="0"/>
          </a:p>
          <a:p>
            <a:pPr marL="182880" lvl="1">
              <a:lnSpc>
                <a:spcPct val="18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C00000"/>
                </a:solidFill>
              </a:rPr>
              <a:t>线上实验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lvl="1">
              <a:lnSpc>
                <a:spcPct val="170000"/>
              </a:lnSpc>
            </a:pPr>
            <a:r>
              <a:rPr lang="zh-CN" altLang="en-US" sz="1400" dirty="0"/>
              <a:t>   根据作业完成情况临时安排</a:t>
            </a:r>
            <a:endParaRPr lang="en-US" altLang="zh-CN" sz="1400" dirty="0"/>
          </a:p>
        </p:txBody>
      </p:sp>
      <p:sp>
        <p:nvSpPr>
          <p:cNvPr id="7" name="矩形: 圆角 6"/>
          <p:cNvSpPr/>
          <p:nvPr/>
        </p:nvSpPr>
        <p:spPr>
          <a:xfrm>
            <a:off x="860821" y="981150"/>
            <a:ext cx="5235179" cy="454595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6284730" y="2139486"/>
            <a:ext cx="5256755" cy="403493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7423764" y="2142178"/>
            <a:ext cx="4397485" cy="1331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/>
              <a:t>课后学习</a:t>
            </a:r>
            <a:endParaRPr lang="zh-CN" altLang="en-US" sz="4400" dirty="0"/>
          </a:p>
        </p:txBody>
      </p:sp>
      <p:sp>
        <p:nvSpPr>
          <p:cNvPr id="10" name="内容占位符 2"/>
          <p:cNvSpPr txBox="1"/>
          <p:nvPr/>
        </p:nvSpPr>
        <p:spPr>
          <a:xfrm>
            <a:off x="6433559" y="3433482"/>
            <a:ext cx="4959095" cy="2513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做好预习、复习，特别是课堂的示例代码必须</a:t>
            </a:r>
            <a:r>
              <a:rPr lang="zh-CN" altLang="en-US" sz="1600" dirty="0">
                <a:solidFill>
                  <a:srgbClr val="C00000"/>
                </a:solidFill>
              </a:rPr>
              <a:t>亲自验证</a:t>
            </a:r>
            <a:r>
              <a:rPr lang="zh-CN" altLang="en-US" sz="1600" dirty="0"/>
              <a:t>！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每次课后布置</a:t>
            </a:r>
            <a:r>
              <a:rPr lang="zh-CN" altLang="en-US" sz="1600" dirty="0">
                <a:solidFill>
                  <a:srgbClr val="C00000"/>
                </a:solidFill>
              </a:rPr>
              <a:t>实验手册</a:t>
            </a:r>
            <a:r>
              <a:rPr lang="zh-CN" altLang="en-US" sz="1600" dirty="0"/>
              <a:t>题目，按时完成，</a:t>
            </a:r>
            <a:r>
              <a:rPr lang="zh-CN" altLang="en-US" sz="1600" dirty="0">
                <a:solidFill>
                  <a:srgbClr val="C00000"/>
                </a:solidFill>
              </a:rPr>
              <a:t>要搞懂</a:t>
            </a:r>
            <a:r>
              <a:rPr lang="zh-CN" altLang="en-US" sz="1600" dirty="0"/>
              <a:t>！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C00000"/>
                </a:solidFill>
              </a:rPr>
              <a:t>作业</a:t>
            </a:r>
            <a:r>
              <a:rPr lang="zh-CN" altLang="en-US" sz="1600" dirty="0"/>
              <a:t>抽取计算中心题库典型题目，保质保量完成！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C00000"/>
                </a:solidFill>
              </a:rPr>
              <a:t>资源：中国大学</a:t>
            </a:r>
            <a:r>
              <a:rPr lang="en-US" altLang="zh-CN" sz="1600" dirty="0">
                <a:solidFill>
                  <a:srgbClr val="C00000"/>
                </a:solidFill>
              </a:rPr>
              <a:t>MOOC</a:t>
            </a:r>
            <a:r>
              <a:rPr lang="zh-CN" altLang="en-US" sz="1600" dirty="0">
                <a:solidFill>
                  <a:srgbClr val="C00000"/>
                </a:solidFill>
              </a:rPr>
              <a:t>（哈工大、浙大）、</a:t>
            </a:r>
            <a:r>
              <a:rPr lang="en-US" altLang="zh-CN" sz="1600" dirty="0">
                <a:solidFill>
                  <a:srgbClr val="C00000"/>
                </a:solidFill>
              </a:rPr>
              <a:t>B</a:t>
            </a:r>
            <a:r>
              <a:rPr lang="zh-CN" altLang="en-US" sz="1600" dirty="0">
                <a:solidFill>
                  <a:srgbClr val="C00000"/>
                </a:solidFill>
              </a:rPr>
              <a:t>站、</a:t>
            </a:r>
            <a:r>
              <a:rPr lang="en-US" altLang="zh-CN" sz="1600" dirty="0">
                <a:solidFill>
                  <a:srgbClr val="C00000"/>
                </a:solidFill>
              </a:rPr>
              <a:t>www.pintia.cn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pic>
        <p:nvPicPr>
          <p:cNvPr id="11" name="Picture 13" descr="C:\Users\Tracy\Desktop\动画GIF\007g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2390" y="975531"/>
            <a:ext cx="1168084" cy="106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/>
              <a:t>二维数组与复杂指针</a:t>
            </a:r>
            <a:endParaRPr lang="zh-CN" altLang="en-US" sz="7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5560" y="512064"/>
            <a:ext cx="10058400" cy="1609344"/>
          </a:xfrm>
        </p:spPr>
        <p:txBody>
          <a:bodyPr/>
          <a:lstStyle/>
          <a:p>
            <a:r>
              <a:rPr lang="zh-CN" altLang="en-US" dirty="0"/>
              <a:t>本章主要内容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一维数组和二维数组基本概念复习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二维数组和指针</a:t>
            </a:r>
            <a:r>
              <a:rPr lang="en-US" altLang="zh-CN" sz="2800" dirty="0"/>
              <a:t>(</a:t>
            </a:r>
            <a:r>
              <a:rPr lang="zh-CN" altLang="en-US" sz="2800" dirty="0"/>
              <a:t>教材</a:t>
            </a:r>
            <a:r>
              <a:rPr lang="en-US" altLang="zh-CN" sz="2800" dirty="0"/>
              <a:t>6.2,8.3.5)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指针数组</a:t>
            </a:r>
            <a:r>
              <a:rPr lang="en-US" altLang="zh-CN" sz="2800" dirty="0"/>
              <a:t>(</a:t>
            </a:r>
            <a:r>
              <a:rPr lang="zh-CN" altLang="en-US" sz="2800" dirty="0"/>
              <a:t>教材</a:t>
            </a:r>
            <a:r>
              <a:rPr lang="en-US" altLang="zh-CN" sz="2800" dirty="0"/>
              <a:t>8.7.1,8.7.3)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多重指针</a:t>
            </a:r>
            <a:r>
              <a:rPr lang="en-US" altLang="zh-CN" sz="2800" dirty="0"/>
              <a:t>(</a:t>
            </a:r>
            <a:r>
              <a:rPr lang="zh-CN" altLang="en-US" sz="2800" dirty="0"/>
              <a:t>教材</a:t>
            </a:r>
            <a:r>
              <a:rPr lang="en-US" altLang="zh-CN" sz="2800" dirty="0"/>
              <a:t>8.7.2)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  <p:pic>
        <p:nvPicPr>
          <p:cNvPr id="6" name="图片 4" descr="www_tuweimei_comComp_11067443_ZCa5eQxZtqhcpTOTaJYaZxMFGmuJhYz6.jpg"/>
          <p:cNvPicPr>
            <a:picLocks noGrp="1"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50" y="512064"/>
            <a:ext cx="1332126" cy="133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4511" y="340070"/>
            <a:ext cx="10058400" cy="1609344"/>
          </a:xfrm>
        </p:spPr>
        <p:txBody>
          <a:bodyPr/>
          <a:lstStyle/>
          <a:p>
            <a:r>
              <a:rPr lang="zh-CN" altLang="en-US" dirty="0"/>
              <a:t>本章教学目标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）能描述二维数组数据存放方式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）能正确定义和引用二维数组（利用行指针和列指针引用）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）针对涉及二维数组具体问题，能分析、设计数据处理过程，并能进行编程、调试和测试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）能使用指针数组和二级指针处理多个字符串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pic>
        <p:nvPicPr>
          <p:cNvPr id="4" name="图片 4" descr="www.tuweimei.comComp_9747348_P4PxfN9GCZ1pR6DX57BokrHZKNZoOZEe.jpg"/>
          <p:cNvPicPr>
            <a:picLocks noGrp="1"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09" y="398635"/>
            <a:ext cx="1492214" cy="149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9364</Words>
  <Application>WPS 演示</Application>
  <PresentationFormat>宽屏</PresentationFormat>
  <Paragraphs>1426</Paragraphs>
  <Slides>47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63" baseType="lpstr">
      <vt:lpstr>Arial</vt:lpstr>
      <vt:lpstr>宋体</vt:lpstr>
      <vt:lpstr>Wingdings</vt:lpstr>
      <vt:lpstr>Wingdings 2</vt:lpstr>
      <vt:lpstr>Times New Roman</vt:lpstr>
      <vt:lpstr>微软雅黑</vt:lpstr>
      <vt:lpstr>Tahoma</vt:lpstr>
      <vt:lpstr>Rockwell Condensed</vt:lpstr>
      <vt:lpstr>方正姚体</vt:lpstr>
      <vt:lpstr>Rockwell</vt:lpstr>
      <vt:lpstr>Arial Unicode MS</vt:lpstr>
      <vt:lpstr>等线</vt:lpstr>
      <vt:lpstr>Calibri Light</vt:lpstr>
      <vt:lpstr>Calibri</vt:lpstr>
      <vt:lpstr>HDOfficeLightV0</vt:lpstr>
      <vt:lpstr>木材纹理</vt:lpstr>
      <vt:lpstr> C语言程序设计2A</vt:lpstr>
      <vt:lpstr> C语言程序设计2A （第一次课）</vt:lpstr>
      <vt:lpstr>课程内容</vt:lpstr>
      <vt:lpstr>课程目标</vt:lpstr>
      <vt:lpstr>课程的考核</vt:lpstr>
      <vt:lpstr>实验课（12学时）</vt:lpstr>
      <vt:lpstr>二维数组与复杂指针</vt:lpstr>
      <vt:lpstr>本章主要内容</vt:lpstr>
      <vt:lpstr>本章教学目标</vt:lpstr>
      <vt:lpstr>一维数组基本概念复习</vt:lpstr>
      <vt:lpstr>一维数组基本概念复习</vt:lpstr>
      <vt:lpstr>一维数组基本概念复习</vt:lpstr>
      <vt:lpstr>一维数组基本概念复习</vt:lpstr>
      <vt:lpstr>二维数组基本概念复习</vt:lpstr>
      <vt:lpstr>二维数组基本概念复习</vt:lpstr>
      <vt:lpstr>二维数组和指针</vt:lpstr>
      <vt:lpstr>二维数组的两种指针形式</vt:lpstr>
      <vt:lpstr>研究二维数组名</vt:lpstr>
      <vt:lpstr>课堂练习</vt:lpstr>
      <vt:lpstr>研究二维数组中的一维数组</vt:lpstr>
      <vt:lpstr>课堂练习</vt:lpstr>
      <vt:lpstr>课堂练习</vt:lpstr>
      <vt:lpstr>行地址和列地址区别</vt:lpstr>
      <vt:lpstr>行地址和列地址联系</vt:lpstr>
      <vt:lpstr>行地址和列地址的小结</vt:lpstr>
      <vt:lpstr>用行地址表示二维数组中的某个元素</vt:lpstr>
      <vt:lpstr>PowerPoint 演示文稿</vt:lpstr>
      <vt:lpstr>指向二维数组的指针变量              数组类型指针变量（行指针变量）</vt:lpstr>
      <vt:lpstr>指向二维数组的指针变量              数组类型指针变量（行指针变量）</vt:lpstr>
      <vt:lpstr>课堂练习</vt:lpstr>
      <vt:lpstr>PowerPoint 演示文稿</vt:lpstr>
      <vt:lpstr>PowerPoint 演示文稿</vt:lpstr>
      <vt:lpstr>用列地址表示二维数组中的某个元素</vt:lpstr>
      <vt:lpstr>PowerPoint 演示文稿</vt:lpstr>
      <vt:lpstr>指向二维数组的指针变量              普通指针变量（偏移量法）</vt:lpstr>
      <vt:lpstr>指向二维数组的指针变量              普通指针变量（指针移动法）</vt:lpstr>
      <vt:lpstr>课堂练习</vt:lpstr>
      <vt:lpstr>PowerPoint 演示文稿</vt:lpstr>
      <vt:lpstr>PowerPoint 演示文稿</vt:lpstr>
      <vt:lpstr>密集烧脑练习，请深呼吸！ 准备GO！</vt:lpstr>
      <vt:lpstr>课堂练习</vt:lpstr>
      <vt:lpstr>课堂练习</vt:lpstr>
      <vt:lpstr>课堂练习</vt:lpstr>
      <vt:lpstr>课堂练习</vt:lpstr>
      <vt:lpstr>课堂练习</vt:lpstr>
      <vt:lpstr>课后任务</vt:lpstr>
      <vt:lpstr>课后任务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 程序设计2A</dc:title>
  <dc:creator>Tracy</dc:creator>
  <cp:lastModifiedBy>喵了个咪</cp:lastModifiedBy>
  <cp:revision>193</cp:revision>
  <dcterms:created xsi:type="dcterms:W3CDTF">2020-03-08T19:53:00Z</dcterms:created>
  <dcterms:modified xsi:type="dcterms:W3CDTF">2021-03-17T10:58:09Z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