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411" r:id="rId4"/>
    <p:sldId id="430" r:id="rId6"/>
    <p:sldId id="431" r:id="rId7"/>
    <p:sldId id="432" r:id="rId8"/>
    <p:sldId id="433" r:id="rId9"/>
    <p:sldId id="412" r:id="rId10"/>
    <p:sldId id="401" r:id="rId11"/>
    <p:sldId id="396" r:id="rId12"/>
    <p:sldId id="397" r:id="rId13"/>
    <p:sldId id="398" r:id="rId14"/>
    <p:sldId id="399" r:id="rId15"/>
    <p:sldId id="400" r:id="rId16"/>
    <p:sldId id="402" r:id="rId17"/>
    <p:sldId id="403" r:id="rId18"/>
    <p:sldId id="404" r:id="rId19"/>
    <p:sldId id="408" r:id="rId20"/>
    <p:sldId id="407" r:id="rId21"/>
    <p:sldId id="409" r:id="rId22"/>
    <p:sldId id="405" r:id="rId23"/>
    <p:sldId id="410" r:id="rId24"/>
    <p:sldId id="414" r:id="rId25"/>
    <p:sldId id="406" r:id="rId26"/>
    <p:sldId id="41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735" autoAdjust="0"/>
  </p:normalViewPr>
  <p:slideViewPr>
    <p:cSldViewPr snapToGrid="0">
      <p:cViewPr varScale="1">
        <p:scale>
          <a:sx n="71" d="100"/>
          <a:sy n="71" d="100"/>
        </p:scale>
        <p:origin x="62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C5D2B-F137-48C5-AA2F-2F5AD8DA4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BCD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BCD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BCD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 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ABD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856F6-7A2E-4C1B-B710-1DB1A9653A4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3.png"/><Relationship Id="rId14" Type="http://schemas.microsoft.com/office/2007/relationships/hdphoto" Target="../media/image4.wdp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9308" y="1397725"/>
            <a:ext cx="9966960" cy="279598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6600" dirty="0"/>
              <a:t> C</a:t>
            </a:r>
            <a:r>
              <a:rPr lang="zh-CN" altLang="en-US" sz="6600" dirty="0"/>
              <a:t>语言程序设计</a:t>
            </a:r>
            <a:r>
              <a:rPr lang="en-US" altLang="zh-CN" sz="6600" dirty="0"/>
              <a:t>2A</a:t>
            </a:r>
            <a:br>
              <a:rPr lang="en-US" altLang="zh-CN" sz="6600" dirty="0"/>
            </a:br>
            <a:r>
              <a:rPr lang="zh-CN" altLang="en-US" sz="6600" dirty="0"/>
              <a:t>（第二次课）</a:t>
            </a:r>
            <a:endParaRPr lang="zh-CN" altLang="en-US" sz="6600" dirty="0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310974" y="1768063"/>
            <a:ext cx="7924466" cy="179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ROW 50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COL 80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[ROW][COL];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(*p)[COL];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有如上定义，以下</a:t>
            </a:r>
            <a:r>
              <a:rPr lang="zh-CN" altLang="en-US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正确的选项是？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3904384" y="3873137"/>
            <a:ext cx="4752975" cy="219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p=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p=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[0];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p=&amp;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[0];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p=&amp;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[0][0];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310974" y="1768063"/>
            <a:ext cx="7924466" cy="179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ROW 50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COL 80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[ROW][COL];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*q;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有如上定义，以下</a:t>
            </a:r>
            <a:r>
              <a:rPr lang="zh-CN" altLang="en-US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正确的选项是？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3904384" y="3873137"/>
            <a:ext cx="4752975" cy="219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q=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q=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[0];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q=&amp;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[0];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q=&amp;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[0][0];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310974" y="1768063"/>
            <a:ext cx="7924466" cy="179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ROW 50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COL 80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[ROW][COL];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(*p)[COL]=</a:t>
            </a:r>
            <a:r>
              <a:rPr lang="en-US" altLang="zh-CN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*q=</a:t>
            </a:r>
            <a:r>
              <a:rPr lang="en-US" altLang="zh-CN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[0];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有如上定义，以下能够正确表示二维数组</a:t>
            </a:r>
            <a:r>
              <a:rPr lang="en-US" altLang="zh-CN" sz="20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列元素值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的选项是？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3852133" y="4174744"/>
            <a:ext cx="4752975" cy="219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*(*(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p+i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)+j);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*(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q+i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COL+j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q[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]+j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p[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076178" y="2109651"/>
            <a:ext cx="7793038" cy="1462087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二维数组与函数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 descr="C:\Documents and Settings\Administrator\桌面\GIF图片4\stick_man_thinking_puzzle_solver_lg_nwm.gif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78" y="1666738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一个老掉牙的问题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7429" y="2093976"/>
            <a:ext cx="10058400" cy="40507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600" dirty="0"/>
              <a:t>找出二维数组中的最大值及其行、列</a:t>
            </a:r>
            <a:r>
              <a:rPr lang="zh-CN" altLang="en-US" sz="4000" dirty="0"/>
              <a:t>下标。</a:t>
            </a:r>
            <a:endParaRPr lang="en-US" altLang="zh-CN" sz="4000" dirty="0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3200" dirty="0"/>
              <a:t>     </a:t>
            </a:r>
            <a:r>
              <a:rPr lang="zh-CN" altLang="en-US" sz="3200" dirty="0">
                <a:solidFill>
                  <a:srgbClr val="C00000"/>
                </a:solidFill>
              </a:rPr>
              <a:t>两种方式解决</a:t>
            </a:r>
            <a:r>
              <a:rPr lang="en-US" altLang="zh-CN" sz="3200" dirty="0">
                <a:solidFill>
                  <a:srgbClr val="C00000"/>
                </a:solidFill>
              </a:rPr>
              <a:t>: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>
                <a:sym typeface="Wingdings" panose="05000000000000000000" pitchFamily="2" charset="2"/>
              </a:rPr>
              <a:t>）</a:t>
            </a:r>
            <a:r>
              <a:rPr lang="zh-CN" altLang="en-US" sz="3200" dirty="0"/>
              <a:t>主函数（或某个函数）实现所有功能</a:t>
            </a:r>
            <a:endParaRPr lang="en-US" altLang="zh-CN" sz="3200" dirty="0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）主函数（或某个函数）调用另一个实现该功能的函数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endParaRPr lang="zh-CN" altLang="en-US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593052"/>
            <a:ext cx="10058400" cy="566405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4000" dirty="0"/>
              <a:t>第一种解决方式（某函数完成所有功能）</a:t>
            </a:r>
            <a:endParaRPr lang="en-US" altLang="zh-CN" sz="4000" dirty="0"/>
          </a:p>
          <a:p>
            <a:r>
              <a:rPr lang="zh-CN" altLang="en-US" sz="4000" dirty="0"/>
              <a:t>要点：</a:t>
            </a:r>
            <a:endParaRPr lang="en-US" altLang="zh-CN" sz="4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）二维数组多大？还有哪些变量需要考虑？</a:t>
            </a:r>
            <a:endParaRPr lang="en-US" altLang="zh-CN" sz="2800" dirty="0"/>
          </a:p>
          <a:p>
            <a:pPr marL="719455" indent="1828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/>
              <a:t>  </a:t>
            </a:r>
            <a:r>
              <a:rPr lang="zh-CN" altLang="en-US" sz="2600" dirty="0">
                <a:solidFill>
                  <a:srgbClr val="C00000"/>
                </a:solidFill>
              </a:rPr>
              <a:t>符号常量定义行、列，最大值 、行下标、列下标</a:t>
            </a:r>
            <a:endParaRPr lang="en-US" altLang="zh-CN" sz="26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）如何访问每个数组元素？</a:t>
            </a:r>
            <a:endParaRPr lang="en-US" altLang="zh-CN" sz="2800" dirty="0"/>
          </a:p>
          <a:p>
            <a:pPr marL="719455" indent="9080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  </a:t>
            </a:r>
            <a:r>
              <a:rPr lang="zh-CN" altLang="en-US" sz="2600" dirty="0">
                <a:solidFill>
                  <a:srgbClr val="C00000"/>
                </a:solidFill>
              </a:rPr>
              <a:t>双重循环、利用</a:t>
            </a:r>
            <a:r>
              <a:rPr lang="en-US" altLang="zh-CN" sz="2600" dirty="0" err="1">
                <a:solidFill>
                  <a:srgbClr val="C00000"/>
                </a:solidFill>
              </a:rPr>
              <a:t>i</a:t>
            </a:r>
            <a:r>
              <a:rPr lang="zh-CN" altLang="en-US" sz="2600" dirty="0">
                <a:solidFill>
                  <a:srgbClr val="C00000"/>
                </a:solidFill>
              </a:rPr>
              <a:t>、</a:t>
            </a:r>
            <a:r>
              <a:rPr lang="en-US" altLang="zh-CN" sz="2600" dirty="0">
                <a:solidFill>
                  <a:srgbClr val="C00000"/>
                </a:solidFill>
              </a:rPr>
              <a:t>j</a:t>
            </a:r>
            <a:r>
              <a:rPr lang="zh-CN" altLang="en-US" sz="2600" dirty="0">
                <a:solidFill>
                  <a:srgbClr val="C00000"/>
                </a:solidFill>
              </a:rPr>
              <a:t>表示数组元素</a:t>
            </a:r>
            <a:endParaRPr lang="en-US" altLang="zh-CN" sz="26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）找最大值的算法是？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600" dirty="0"/>
              <a:t>先让第一个元素为最大值，记录行、列下标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zh-CN" altLang="en-US" sz="2600" dirty="0"/>
              <a:t>双重循环，逐一访问元素，与当前的最大值比较，</a:t>
            </a:r>
            <a:endParaRPr lang="en-US" altLang="zh-CN" sz="2600" dirty="0"/>
          </a:p>
          <a:p>
            <a:pPr lvl="2"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</a:rPr>
              <a:t>如果当前元素大于最大值 ，则将最大值重新赋值，记录当前元素的行、列下标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2785" y="1819656"/>
            <a:ext cx="5526895" cy="1609344"/>
          </a:xfrm>
        </p:spPr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一起写代码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593090"/>
            <a:ext cx="10657205" cy="566420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4000" dirty="0"/>
              <a:t>第二种解决方式（设计带参数的函数并调用）</a:t>
            </a:r>
            <a:endParaRPr lang="en-US" altLang="zh-CN" sz="4000" dirty="0"/>
          </a:p>
          <a:p>
            <a:r>
              <a:rPr lang="zh-CN" altLang="en-US" sz="4000" dirty="0"/>
              <a:t>要点：</a:t>
            </a:r>
            <a:endParaRPr lang="en-US" altLang="zh-CN" sz="4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）主调函数负责</a:t>
            </a:r>
            <a:r>
              <a:rPr lang="zh-CN" altLang="en-US" sz="2800" dirty="0">
                <a:solidFill>
                  <a:srgbClr val="C00000"/>
                </a:solidFill>
              </a:rPr>
              <a:t>二维数组的准备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rgbClr val="C00000"/>
                </a:solidFill>
              </a:rPr>
              <a:t>输出最大值及行和列的下标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）函数如何设计？参数有哪些，分别什么类型？返回值及其类型？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     int  </a:t>
            </a:r>
            <a:r>
              <a:rPr lang="en-US" altLang="zh-CN" sz="2400" dirty="0" err="1">
                <a:solidFill>
                  <a:srgbClr val="C00000"/>
                </a:solidFill>
              </a:rPr>
              <a:t>FindMax</a:t>
            </a:r>
            <a:r>
              <a:rPr lang="en-US" altLang="zh-CN" sz="2400" dirty="0">
                <a:solidFill>
                  <a:srgbClr val="C00000"/>
                </a:solidFill>
              </a:rPr>
              <a:t>(int  s[ROW][COL],int </a:t>
            </a:r>
            <a:r>
              <a:rPr lang="en-US" altLang="zh-CN" sz="2400" dirty="0" err="1">
                <a:solidFill>
                  <a:srgbClr val="C00000"/>
                </a:solidFill>
              </a:rPr>
              <a:t>row,int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col,int</a:t>
            </a:r>
            <a:r>
              <a:rPr lang="en-US" altLang="zh-CN" sz="2400" dirty="0">
                <a:solidFill>
                  <a:srgbClr val="C00000"/>
                </a:solidFill>
              </a:rPr>
              <a:t> *</a:t>
            </a:r>
            <a:r>
              <a:rPr lang="en-US" altLang="zh-CN" sz="2400" dirty="0" err="1">
                <a:solidFill>
                  <a:srgbClr val="C00000"/>
                </a:solidFill>
              </a:rPr>
              <a:t>maxRow,int</a:t>
            </a:r>
            <a:r>
              <a:rPr lang="en-US" altLang="zh-CN" sz="2400" dirty="0">
                <a:solidFill>
                  <a:srgbClr val="C00000"/>
                </a:solidFill>
              </a:rPr>
              <a:t> *</a:t>
            </a:r>
            <a:r>
              <a:rPr lang="en-US" altLang="zh-CN" sz="2400" dirty="0" err="1">
                <a:solidFill>
                  <a:srgbClr val="C00000"/>
                </a:solidFill>
              </a:rPr>
              <a:t>maxCcol</a:t>
            </a:r>
            <a:r>
              <a:rPr lang="en-US" altLang="zh-CN" sz="2400" dirty="0">
                <a:solidFill>
                  <a:srgbClr val="C00000"/>
                </a:solidFill>
              </a:rPr>
              <a:t>) </a:t>
            </a:r>
            <a:r>
              <a:rPr lang="en-US" altLang="zh-CN" sz="2400" dirty="0"/>
              <a:t>//ROW</a:t>
            </a:r>
            <a:r>
              <a:rPr lang="zh-CN" altLang="en-US" sz="2400" dirty="0"/>
              <a:t>可省略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      int  </a:t>
            </a:r>
            <a:r>
              <a:rPr lang="en-US" altLang="zh-CN" sz="2400" dirty="0" err="1">
                <a:solidFill>
                  <a:srgbClr val="C00000"/>
                </a:solidFill>
              </a:rPr>
              <a:t>FindMaxbyRow</a:t>
            </a:r>
            <a:r>
              <a:rPr lang="en-US" altLang="zh-CN" sz="2400" dirty="0">
                <a:solidFill>
                  <a:srgbClr val="C00000"/>
                </a:solidFill>
              </a:rPr>
              <a:t>(int (*p)[COL],int </a:t>
            </a:r>
            <a:r>
              <a:rPr lang="en-US" altLang="zh-CN" sz="2400" dirty="0" err="1">
                <a:solidFill>
                  <a:srgbClr val="C00000"/>
                </a:solidFill>
              </a:rPr>
              <a:t>row,int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col,int</a:t>
            </a:r>
            <a:r>
              <a:rPr lang="en-US" altLang="zh-CN" sz="2400" dirty="0">
                <a:solidFill>
                  <a:srgbClr val="C00000"/>
                </a:solidFill>
              </a:rPr>
              <a:t> *</a:t>
            </a:r>
            <a:r>
              <a:rPr lang="en-US" altLang="zh-CN" sz="2400" dirty="0" err="1">
                <a:solidFill>
                  <a:srgbClr val="C00000"/>
                </a:solidFill>
              </a:rPr>
              <a:t>maxRow,int</a:t>
            </a:r>
            <a:r>
              <a:rPr lang="en-US" altLang="zh-CN" sz="2400" dirty="0">
                <a:solidFill>
                  <a:srgbClr val="C00000"/>
                </a:solidFill>
              </a:rPr>
              <a:t> *</a:t>
            </a:r>
            <a:r>
              <a:rPr lang="en-US" altLang="zh-CN" sz="2400" dirty="0" err="1">
                <a:solidFill>
                  <a:srgbClr val="C00000"/>
                </a:solidFill>
              </a:rPr>
              <a:t>maxCcol</a:t>
            </a:r>
            <a:r>
              <a:rPr lang="en-US" altLang="zh-CN" sz="2400" dirty="0">
                <a:solidFill>
                  <a:srgbClr val="C00000"/>
                </a:solidFill>
              </a:rPr>
              <a:t>)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      int  </a:t>
            </a:r>
            <a:r>
              <a:rPr lang="en-US" altLang="zh-CN" sz="2400" dirty="0" err="1">
                <a:solidFill>
                  <a:srgbClr val="C00000"/>
                </a:solidFill>
              </a:rPr>
              <a:t>FindMaxbyCol</a:t>
            </a:r>
            <a:r>
              <a:rPr lang="en-US" altLang="zh-CN" sz="2400" dirty="0">
                <a:solidFill>
                  <a:srgbClr val="C00000"/>
                </a:solidFill>
              </a:rPr>
              <a:t>(int *</a:t>
            </a:r>
            <a:r>
              <a:rPr lang="en-US" altLang="zh-CN" sz="2400" dirty="0" err="1">
                <a:solidFill>
                  <a:srgbClr val="C00000"/>
                </a:solidFill>
              </a:rPr>
              <a:t>q,int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row,int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col,int</a:t>
            </a:r>
            <a:r>
              <a:rPr lang="en-US" altLang="zh-CN" sz="2400" dirty="0">
                <a:solidFill>
                  <a:srgbClr val="C00000"/>
                </a:solidFill>
              </a:rPr>
              <a:t> *</a:t>
            </a:r>
            <a:r>
              <a:rPr lang="en-US" altLang="zh-CN" sz="2400" dirty="0" err="1">
                <a:solidFill>
                  <a:srgbClr val="C00000"/>
                </a:solidFill>
              </a:rPr>
              <a:t>maxRow,int</a:t>
            </a:r>
            <a:r>
              <a:rPr lang="en-US" altLang="zh-CN" sz="2400" dirty="0">
                <a:solidFill>
                  <a:srgbClr val="C00000"/>
                </a:solidFill>
              </a:rPr>
              <a:t> *</a:t>
            </a:r>
            <a:r>
              <a:rPr lang="en-US" altLang="zh-CN" sz="2400" dirty="0" err="1">
                <a:solidFill>
                  <a:srgbClr val="C00000"/>
                </a:solidFill>
              </a:rPr>
              <a:t>maxCcol</a:t>
            </a:r>
            <a:r>
              <a:rPr lang="en-US" altLang="zh-CN" sz="2400" dirty="0">
                <a:solidFill>
                  <a:srgbClr val="C00000"/>
                </a:solidFill>
              </a:rPr>
              <a:t>)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）找最大值的算法是？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600" dirty="0"/>
              <a:t>先让第一个元素为最大值，记录行、列下标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zh-CN" altLang="en-US" sz="2600" dirty="0"/>
              <a:t>双重循环，逐一访问元素，与当前的最大值比较</a:t>
            </a:r>
            <a:endParaRPr lang="en-US" altLang="zh-CN" sz="2600" dirty="0"/>
          </a:p>
          <a:p>
            <a:pPr lvl="2">
              <a:lnSpc>
                <a:spcPct val="150000"/>
              </a:lnSpc>
            </a:pPr>
            <a:r>
              <a:rPr lang="zh-CN" altLang="en-US" sz="2200" dirty="0"/>
              <a:t>如果当前元素大于最大值 ，则将最大值重新赋值，记录当前元素的行、列下标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9531" y="1911096"/>
            <a:ext cx="10829108" cy="1609344"/>
          </a:xfrm>
        </p:spPr>
        <p:txBody>
          <a:bodyPr>
            <a:normAutofit fontScale="90000"/>
          </a:bodyPr>
          <a:lstStyle/>
          <a:p>
            <a:pPr fontAlgn="base">
              <a:lnSpc>
                <a:spcPct val="200000"/>
              </a:lnSpc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一起写代码</a:t>
            </a:r>
            <a:b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（函数中用行指针或列指针访问二维数组）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6617" y="2356539"/>
            <a:ext cx="10058400" cy="26987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3600" dirty="0"/>
              <a:t>有很多人名，如果这些人名存放在你的联系人中，谁会是最后一个？请输出这个人的名字。（假设名字顺序按</a:t>
            </a:r>
            <a:r>
              <a:rPr lang="en-US" altLang="zh-CN" sz="3600" dirty="0"/>
              <a:t>ASCII</a:t>
            </a:r>
            <a:r>
              <a:rPr lang="zh-CN" altLang="en-US" sz="3600" dirty="0"/>
              <a:t>从小到大的顺序，并用函数完成）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6139" y="429511"/>
            <a:ext cx="8012467" cy="1040380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指向二维数组的指针变量</a:t>
            </a:r>
            <a:b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普通指针变量（偏移量法）</a:t>
            </a:r>
            <a:endParaRPr lang="zh-CN" altLang="en-US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2708" y="1865125"/>
            <a:ext cx="10749292" cy="182403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a[ROW][COL];</a:t>
            </a:r>
            <a:endParaRPr kumimoji="1"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*q; </a:t>
            </a:r>
            <a:endParaRPr kumimoji="1"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 = a[0]; </a:t>
            </a:r>
            <a:endParaRPr kumimoji="1"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3" name="Rectangle 100"/>
          <p:cNvSpPr>
            <a:spLocks noChangeArrowheads="1"/>
          </p:cNvSpPr>
          <p:nvPr/>
        </p:nvSpPr>
        <p:spPr bwMode="auto">
          <a:xfrm>
            <a:off x="6742321" y="1875786"/>
            <a:ext cx="647700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a[0]</a:t>
            </a:r>
            <a:endParaRPr lang="en-US" altLang="zh-CN" sz="1800"/>
          </a:p>
        </p:txBody>
      </p:sp>
      <p:sp>
        <p:nvSpPr>
          <p:cNvPr id="24604" name="Rectangle 100"/>
          <p:cNvSpPr>
            <a:spLocks noChangeArrowheads="1"/>
          </p:cNvSpPr>
          <p:nvPr/>
        </p:nvSpPr>
        <p:spPr bwMode="auto">
          <a:xfrm>
            <a:off x="6742321" y="2198049"/>
            <a:ext cx="647700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a[1]</a:t>
            </a:r>
            <a:endParaRPr lang="en-US" altLang="zh-CN" sz="1800"/>
          </a:p>
        </p:txBody>
      </p:sp>
      <p:sp>
        <p:nvSpPr>
          <p:cNvPr id="24605" name="Rectangle 100"/>
          <p:cNvSpPr>
            <a:spLocks noChangeArrowheads="1"/>
          </p:cNvSpPr>
          <p:nvPr/>
        </p:nvSpPr>
        <p:spPr bwMode="auto">
          <a:xfrm>
            <a:off x="6742321" y="2596511"/>
            <a:ext cx="647700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a[2]</a:t>
            </a:r>
            <a:endParaRPr lang="en-US" altLang="zh-CN" sz="1800"/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 rot="10800000" flipV="1">
            <a:off x="7170654" y="1063037"/>
            <a:ext cx="838132" cy="37566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a[0] 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 flipH="1">
            <a:off x="7550330" y="1438706"/>
            <a:ext cx="0" cy="446418"/>
          </a:xfrm>
          <a:prstGeom prst="line">
            <a:avLst/>
          </a:prstGeom>
          <a:ln w="57150"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715865" y="70055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9727" y="3200563"/>
            <a:ext cx="6781450" cy="309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=0;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&lt;ROW;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for (j=0; j&lt;COL;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	  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(“%d, 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q+i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COL+j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kumimoji="1"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二维数组的</a:t>
            </a:r>
            <a:r>
              <a:rPr kumimoji="1"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kumimoji="1"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</a:t>
            </a:r>
            <a:r>
              <a:rPr kumimoji="1"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=0; </a:t>
            </a:r>
            <a:r>
              <a:rPr kumimoji="1"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&lt;ROW; </a:t>
            </a:r>
            <a:r>
              <a:rPr kumimoji="1"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  <a:endParaRPr kumimoji="1"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for (j=0; j&lt;COL; </a:t>
            </a:r>
            <a:r>
              <a:rPr kumimoji="1"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	              </a:t>
            </a:r>
            <a:endParaRPr kumimoji="1"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kumimoji="1"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%d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q+i</a:t>
            </a:r>
            <a:r>
              <a:rPr kumimoji="1"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COL+j</a:t>
            </a:r>
            <a:r>
              <a:rPr kumimoji="1"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             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1184609" y="3200563"/>
            <a:ext cx="5033312" cy="309039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4" name="组合 3"/>
          <p:cNvGrpSpPr/>
          <p:nvPr/>
        </p:nvGrpSpPr>
        <p:grpSpPr>
          <a:xfrm>
            <a:off x="7445008" y="1885124"/>
            <a:ext cx="3989388" cy="1359915"/>
            <a:chOff x="7262126" y="1950439"/>
            <a:chExt cx="3989388" cy="1359915"/>
          </a:xfrm>
        </p:grpSpPr>
        <p:graphicFrame>
          <p:nvGraphicFramePr>
            <p:cNvPr id="8" name="Group 68"/>
            <p:cNvGraphicFramePr/>
            <p:nvPr/>
          </p:nvGraphicFramePr>
          <p:xfrm>
            <a:off x="7269052" y="1952213"/>
            <a:ext cx="3190875" cy="1006476"/>
          </p:xfrm>
          <a:graphic>
            <a:graphicData uri="http://schemas.openxmlformats.org/drawingml/2006/table">
              <a:tbl>
                <a:tblPr/>
                <a:tblGrid>
                  <a:gridCol w="798513"/>
                  <a:gridCol w="796925"/>
                  <a:gridCol w="798512"/>
                  <a:gridCol w="796925"/>
                </a:tblGrid>
                <a:tr h="33614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a[0][0]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a[0][1]</a:t>
                        </a:r>
                        <a:endPara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a[0][2]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a[0][3]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35168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a[1][0]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a[1][1]</a:t>
                        </a:r>
                        <a:endPara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a[1][2]</a:t>
                        </a:r>
                        <a:endPara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a[1][3]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35168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a[2][0]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a[2][1]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a[2][2]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a[2][3]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3" name="Group 68"/>
            <p:cNvGraphicFramePr/>
            <p:nvPr/>
          </p:nvGraphicFramePr>
          <p:xfrm>
            <a:off x="10453001" y="1950439"/>
            <a:ext cx="798513" cy="1006476"/>
          </p:xfrm>
          <a:graphic>
            <a:graphicData uri="http://schemas.openxmlformats.org/drawingml/2006/table">
              <a:tbl>
                <a:tblPr/>
                <a:tblGrid>
                  <a:gridCol w="798513"/>
                </a:tblGrid>
                <a:tr h="33614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35168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35168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4" name="Group 68"/>
            <p:cNvGraphicFramePr/>
            <p:nvPr/>
          </p:nvGraphicFramePr>
          <p:xfrm>
            <a:off x="7262126" y="2974214"/>
            <a:ext cx="3190875" cy="336140"/>
          </p:xfrm>
          <a:graphic>
            <a:graphicData uri="http://schemas.openxmlformats.org/drawingml/2006/table">
              <a:tbl>
                <a:tblPr/>
                <a:tblGrid>
                  <a:gridCol w="798513"/>
                  <a:gridCol w="796925"/>
                  <a:gridCol w="798512"/>
                  <a:gridCol w="796925"/>
                </a:tblGrid>
                <a:tr h="33614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5" name="Group 68"/>
            <p:cNvGraphicFramePr/>
            <p:nvPr/>
          </p:nvGraphicFramePr>
          <p:xfrm>
            <a:off x="10453000" y="2969978"/>
            <a:ext cx="798513" cy="336140"/>
          </p:xfrm>
          <a:graphic>
            <a:graphicData uri="http://schemas.openxmlformats.org/drawingml/2006/table">
              <a:tbl>
                <a:tblPr/>
                <a:tblGrid>
                  <a:gridCol w="798513"/>
                </a:tblGrid>
                <a:tr h="33614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 bldLvl="0" animBg="1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分析要点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6617" y="2356539"/>
            <a:ext cx="10058400" cy="34172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）很多人名，用什么数据结构？</a:t>
            </a:r>
            <a:endParaRPr lang="en-US" altLang="zh-CN" sz="2800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C00000"/>
                </a:solidFill>
              </a:rPr>
              <a:t>字符型二维数组、行和列符号常量定义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）输入多个字符串如何处理？单循环？双循环？</a:t>
            </a:r>
            <a:endParaRPr lang="en-US" altLang="zh-CN" sz="2800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）排在最后的人名 转化为什么数学问题？</a:t>
            </a:r>
            <a:endParaRPr lang="en-US" altLang="zh-CN" sz="2800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C00000"/>
                </a:solidFill>
              </a:rPr>
              <a:t>求最大值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altLang="zh-CN" sz="2800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altLang="zh-CN" sz="2800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2785" y="1819656"/>
            <a:ext cx="5526895" cy="1609344"/>
          </a:xfrm>
        </p:spPr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一起写代码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课后实验与作业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1426028" y="2093976"/>
            <a:ext cx="9339943" cy="41148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课堂代码自已全部实现一遍（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找最大值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计算中心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lvl="1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下次课内容预告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1426028" y="2093976"/>
            <a:ext cx="9339943" cy="4114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指针数组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双重指针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6139" y="429511"/>
            <a:ext cx="8012467" cy="1040380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指向二维数组的指针变量</a:t>
            </a:r>
            <a:b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普通指针变量（指针移动法）</a:t>
            </a:r>
            <a:endParaRPr lang="zh-CN" altLang="en-US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2708" y="1865125"/>
            <a:ext cx="10749292" cy="182403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a[ROW][COL];</a:t>
            </a:r>
            <a:endParaRPr kumimoji="1"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*q; </a:t>
            </a:r>
            <a:endParaRPr kumimoji="1"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 = a[0]; </a:t>
            </a:r>
            <a:endParaRPr kumimoji="1"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3" name="Rectangle 100"/>
          <p:cNvSpPr>
            <a:spLocks noChangeArrowheads="1"/>
          </p:cNvSpPr>
          <p:nvPr/>
        </p:nvSpPr>
        <p:spPr bwMode="auto">
          <a:xfrm>
            <a:off x="6742321" y="2803249"/>
            <a:ext cx="647700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a[0]</a:t>
            </a:r>
            <a:endParaRPr lang="en-US" altLang="zh-CN" sz="1800"/>
          </a:p>
        </p:txBody>
      </p:sp>
      <p:sp>
        <p:nvSpPr>
          <p:cNvPr id="24604" name="Rectangle 100"/>
          <p:cNvSpPr>
            <a:spLocks noChangeArrowheads="1"/>
          </p:cNvSpPr>
          <p:nvPr/>
        </p:nvSpPr>
        <p:spPr bwMode="auto">
          <a:xfrm>
            <a:off x="6742321" y="3125512"/>
            <a:ext cx="647700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a[1]</a:t>
            </a:r>
            <a:endParaRPr lang="en-US" altLang="zh-CN" sz="1800"/>
          </a:p>
        </p:txBody>
      </p:sp>
      <p:sp>
        <p:nvSpPr>
          <p:cNvPr id="24605" name="Rectangle 100"/>
          <p:cNvSpPr>
            <a:spLocks noChangeArrowheads="1"/>
          </p:cNvSpPr>
          <p:nvPr/>
        </p:nvSpPr>
        <p:spPr bwMode="auto">
          <a:xfrm>
            <a:off x="6742321" y="3523974"/>
            <a:ext cx="647700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a[2]</a:t>
            </a:r>
            <a:endParaRPr lang="en-US" altLang="zh-CN" sz="1800"/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 rot="10800000" flipV="1">
            <a:off x="7170651" y="1841863"/>
            <a:ext cx="1010523" cy="52430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</a:rPr>
              <a:t>a[0] 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 flipH="1">
            <a:off x="7550330" y="2366169"/>
            <a:ext cx="0" cy="446418"/>
          </a:xfrm>
          <a:prstGeom prst="line">
            <a:avLst/>
          </a:prstGeom>
          <a:ln w="57150"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740880" y="147253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9727" y="3200563"/>
            <a:ext cx="4818194" cy="2972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(q=a[0]; q&lt;a[0]+ROW*COL; q++)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(“%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d”,q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	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二维数组的</a:t>
            </a:r>
            <a:r>
              <a:rPr kumimoji="1"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kumimoji="1"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(q=a[0]; q&lt;a[0]+ROW*COL; q++)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("%d",*q);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1184609" y="3200563"/>
            <a:ext cx="5033312" cy="309039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4" name="组合 3"/>
          <p:cNvGrpSpPr/>
          <p:nvPr/>
        </p:nvGrpSpPr>
        <p:grpSpPr>
          <a:xfrm>
            <a:off x="7445008" y="2812587"/>
            <a:ext cx="3989388" cy="1359915"/>
            <a:chOff x="7262126" y="1950439"/>
            <a:chExt cx="3989388" cy="1359915"/>
          </a:xfrm>
        </p:grpSpPr>
        <p:graphicFrame>
          <p:nvGraphicFramePr>
            <p:cNvPr id="8" name="Group 68"/>
            <p:cNvGraphicFramePr/>
            <p:nvPr/>
          </p:nvGraphicFramePr>
          <p:xfrm>
            <a:off x="7269052" y="1952213"/>
            <a:ext cx="3190875" cy="1006476"/>
          </p:xfrm>
          <a:graphic>
            <a:graphicData uri="http://schemas.openxmlformats.org/drawingml/2006/table">
              <a:tbl>
                <a:tblPr/>
                <a:tblGrid>
                  <a:gridCol w="798513"/>
                  <a:gridCol w="796925"/>
                  <a:gridCol w="798512"/>
                  <a:gridCol w="796925"/>
                </a:tblGrid>
                <a:tr h="33614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a[0][0]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a[0][1]</a:t>
                        </a:r>
                        <a:endPara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a[0][2]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a[0][3]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35168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a[1][0]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a[1][1]</a:t>
                        </a:r>
                        <a:endPara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a[1][2]</a:t>
                        </a:r>
                        <a:endPara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a[1][3]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35168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a[2][0]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a[2][1]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a[2][2]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a[2][3]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3" name="Group 68"/>
            <p:cNvGraphicFramePr/>
            <p:nvPr/>
          </p:nvGraphicFramePr>
          <p:xfrm>
            <a:off x="10453001" y="1950439"/>
            <a:ext cx="798513" cy="1006476"/>
          </p:xfrm>
          <a:graphic>
            <a:graphicData uri="http://schemas.openxmlformats.org/drawingml/2006/table">
              <a:tbl>
                <a:tblPr/>
                <a:tblGrid>
                  <a:gridCol w="798513"/>
                </a:tblGrid>
                <a:tr h="33614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35168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35168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4" name="Group 68"/>
            <p:cNvGraphicFramePr/>
            <p:nvPr/>
          </p:nvGraphicFramePr>
          <p:xfrm>
            <a:off x="7262126" y="2974214"/>
            <a:ext cx="3190875" cy="336140"/>
          </p:xfrm>
          <a:graphic>
            <a:graphicData uri="http://schemas.openxmlformats.org/drawingml/2006/table">
              <a:tbl>
                <a:tblPr/>
                <a:tblGrid>
                  <a:gridCol w="798513"/>
                  <a:gridCol w="796925"/>
                  <a:gridCol w="798512"/>
                  <a:gridCol w="796925"/>
                </a:tblGrid>
                <a:tr h="33614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5" name="Group 68"/>
            <p:cNvGraphicFramePr/>
            <p:nvPr/>
          </p:nvGraphicFramePr>
          <p:xfrm>
            <a:off x="10453000" y="2969978"/>
            <a:ext cx="798513" cy="336140"/>
          </p:xfrm>
          <a:graphic>
            <a:graphicData uri="http://schemas.openxmlformats.org/drawingml/2006/table">
              <a:tbl>
                <a:tblPr/>
                <a:tblGrid>
                  <a:gridCol w="798513"/>
                </a:tblGrid>
                <a:tr h="33614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7199936" y="1853835"/>
            <a:ext cx="1281018" cy="886230"/>
            <a:chOff x="8049051" y="4210866"/>
            <a:chExt cx="1281018" cy="886230"/>
          </a:xfrm>
        </p:grpSpPr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 rot="10800000" flipV="1">
              <a:off x="8049051" y="4210866"/>
              <a:ext cx="1055758" cy="48443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</a:rPr>
                <a:t>a[0]+1 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8662898" y="4721426"/>
              <a:ext cx="667171" cy="375670"/>
            </a:xfrm>
            <a:prstGeom prst="line">
              <a:avLst/>
            </a:prstGeom>
            <a:ln w="57150"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 bldLvl="0" animBg="1"/>
      <p:bldP spid="19" grpId="1" bldLvl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1426028" y="2093976"/>
            <a:ext cx="9339943" cy="41148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成都高新区新冠肺炎累计确诊人数分别为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20,19,18,17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；成华区：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16,15,14,13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；武侯区：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14,13,12,11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，请录入上述数据，并按地区输出，检查录入是否正确。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要求：在空行出填写代码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2063751" y="188914"/>
            <a:ext cx="8424863" cy="648017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#define M   3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#define N   4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int main()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{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int a[M][N];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FF0000"/>
                </a:solidFill>
              </a:rPr>
              <a:t>————————————;//</a:t>
            </a:r>
            <a:r>
              <a:rPr lang="zh-CN" altLang="en-US" sz="1400" dirty="0">
                <a:solidFill>
                  <a:srgbClr val="FF0000"/>
                </a:solidFill>
              </a:rPr>
              <a:t>定义指针变量（为了指向第一个数组元素）</a:t>
            </a:r>
            <a:endParaRPr lang="zh-CN" altLang="en-US" sz="14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/>
              <a:t>	</a:t>
            </a:r>
            <a:r>
              <a:rPr lang="en-US" altLang="zh-CN" sz="1400" dirty="0"/>
              <a:t>int </a:t>
            </a:r>
            <a:r>
              <a:rPr lang="en-US" altLang="zh-CN" sz="1400" dirty="0" err="1"/>
              <a:t>i,j</a:t>
            </a:r>
            <a:r>
              <a:rPr lang="en-US" altLang="zh-CN" sz="1400" dirty="0"/>
              <a:t>;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char * </a:t>
            </a:r>
            <a:r>
              <a:rPr lang="en-US" altLang="zh-CN" sz="1400" dirty="0" err="1"/>
              <a:t>pStr</a:t>
            </a:r>
            <a:r>
              <a:rPr lang="en-US" altLang="zh-CN" sz="1400" dirty="0"/>
              <a:t>[3] = {"</a:t>
            </a:r>
            <a:r>
              <a:rPr lang="zh-CN" altLang="en-US" sz="1400" dirty="0"/>
              <a:t>高新区</a:t>
            </a:r>
            <a:r>
              <a:rPr lang="en-US" altLang="zh-CN" sz="1400" dirty="0"/>
              <a:t>","</a:t>
            </a:r>
            <a:r>
              <a:rPr lang="zh-CN" altLang="en-US" sz="1400" dirty="0"/>
              <a:t>成华区</a:t>
            </a:r>
            <a:r>
              <a:rPr lang="en-US" altLang="zh-CN" sz="1400" dirty="0"/>
              <a:t>","</a:t>
            </a:r>
            <a:r>
              <a:rPr lang="zh-CN" altLang="en-US" sz="1400" dirty="0"/>
              <a:t>武侯区</a:t>
            </a:r>
            <a:r>
              <a:rPr lang="en-US" altLang="zh-CN" sz="1400" dirty="0"/>
              <a:t>"}; 	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FF0000"/>
                </a:solidFill>
              </a:rPr>
              <a:t>————————————; //</a:t>
            </a:r>
            <a:r>
              <a:rPr lang="zh-CN" altLang="en-US" sz="1400" dirty="0">
                <a:solidFill>
                  <a:srgbClr val="FF0000"/>
                </a:solidFill>
              </a:rPr>
              <a:t>给指针变量赋值</a:t>
            </a:r>
            <a:endParaRPr lang="zh-CN" altLang="en-US" sz="14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/>
              <a:t>	</a:t>
            </a:r>
            <a:r>
              <a:rPr lang="en-US" altLang="zh-CN" sz="1400" dirty="0"/>
              <a:t>//</a:t>
            </a:r>
            <a:r>
              <a:rPr lang="zh-CN" altLang="en-US" sz="1400" dirty="0"/>
              <a:t>录入数据</a:t>
            </a:r>
            <a:endParaRPr lang="zh-CN" alt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/>
              <a:t>	</a:t>
            </a:r>
            <a:r>
              <a:rPr lang="en-US" altLang="zh-CN" sz="1400" dirty="0"/>
              <a:t>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0;i&lt;</a:t>
            </a:r>
            <a:r>
              <a:rPr lang="en-US" altLang="zh-CN" sz="1400" dirty="0" err="1"/>
              <a:t>M;i</a:t>
            </a:r>
            <a:r>
              <a:rPr lang="en-US" altLang="zh-CN" sz="1400" dirty="0"/>
              <a:t>++)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{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</a:t>
            </a:r>
            <a:r>
              <a:rPr lang="zh-CN" altLang="en-US" sz="1400" dirty="0"/>
              <a:t>请录入</a:t>
            </a:r>
            <a:r>
              <a:rPr lang="en-US" altLang="zh-CN" sz="1400" dirty="0"/>
              <a:t>%s</a:t>
            </a:r>
            <a:r>
              <a:rPr lang="zh-CN" altLang="en-US" sz="1400" dirty="0"/>
              <a:t>人数</a:t>
            </a:r>
            <a:r>
              <a:rPr lang="en-US" altLang="zh-CN" sz="1400" dirty="0"/>
              <a:t>:",</a:t>
            </a:r>
            <a:r>
              <a:rPr lang="en-US" altLang="zh-CN" sz="1400" dirty="0" err="1"/>
              <a:t>pStr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]);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	for(j = 0;j&lt;</a:t>
            </a:r>
            <a:r>
              <a:rPr lang="en-US" altLang="zh-CN" sz="1400" dirty="0" err="1"/>
              <a:t>N;j</a:t>
            </a:r>
            <a:r>
              <a:rPr lang="en-US" altLang="zh-CN" sz="1400" dirty="0"/>
              <a:t>++)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	{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		</a:t>
            </a:r>
            <a:r>
              <a:rPr lang="en-US" altLang="zh-CN" sz="1400" dirty="0" err="1">
                <a:solidFill>
                  <a:srgbClr val="FF0000"/>
                </a:solidFill>
              </a:rPr>
              <a:t>scanf</a:t>
            </a:r>
            <a:r>
              <a:rPr lang="en-US" altLang="zh-CN" sz="1400" dirty="0">
                <a:solidFill>
                  <a:srgbClr val="FF0000"/>
                </a:solidFill>
              </a:rPr>
              <a:t>(“%d”,————————);  //</a:t>
            </a:r>
            <a:r>
              <a:rPr lang="zh-CN" altLang="en-US" sz="1400" dirty="0">
                <a:solidFill>
                  <a:srgbClr val="FF0000"/>
                </a:solidFill>
              </a:rPr>
              <a:t>使用指针变量表示</a:t>
            </a:r>
            <a:r>
              <a:rPr lang="en-US" altLang="zh-CN" sz="1400" dirty="0" err="1">
                <a:solidFill>
                  <a:srgbClr val="FF0000"/>
                </a:solidFill>
              </a:rPr>
              <a:t>i</a:t>
            </a:r>
            <a:r>
              <a:rPr lang="zh-CN" altLang="en-US" sz="1400" dirty="0">
                <a:solidFill>
                  <a:srgbClr val="FF0000"/>
                </a:solidFill>
              </a:rPr>
              <a:t>行</a:t>
            </a:r>
            <a:r>
              <a:rPr lang="en-US" altLang="zh-CN" sz="1400" dirty="0">
                <a:solidFill>
                  <a:srgbClr val="FF0000"/>
                </a:solidFill>
              </a:rPr>
              <a:t>j</a:t>
            </a:r>
            <a:r>
              <a:rPr lang="zh-CN" altLang="en-US" sz="1400" dirty="0">
                <a:solidFill>
                  <a:srgbClr val="FF0000"/>
                </a:solidFill>
              </a:rPr>
              <a:t>列数据地址</a:t>
            </a:r>
            <a:endParaRPr lang="zh-CN" altLang="en-US" sz="14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/>
              <a:t>		</a:t>
            </a:r>
            <a:r>
              <a:rPr lang="en-US" altLang="zh-CN" sz="1400" dirty="0"/>
              <a:t>}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}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//</a:t>
            </a:r>
            <a:r>
              <a:rPr lang="zh-CN" altLang="en-US" sz="1400" dirty="0"/>
              <a:t>输出数据</a:t>
            </a:r>
            <a:endParaRPr lang="zh-CN" alt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/>
              <a:t>	</a:t>
            </a:r>
            <a:r>
              <a:rPr lang="en-US" altLang="zh-CN" sz="1400" dirty="0"/>
              <a:t>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0;i&lt;</a:t>
            </a:r>
            <a:r>
              <a:rPr lang="en-US" altLang="zh-CN" sz="1400" dirty="0" err="1"/>
              <a:t>M;i</a:t>
            </a:r>
            <a:r>
              <a:rPr lang="en-US" altLang="zh-CN" sz="1400" dirty="0"/>
              <a:t>++)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{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</a:t>
            </a:r>
            <a:r>
              <a:rPr lang="en-US" altLang="zh-CN" sz="1400" dirty="0" err="1"/>
              <a:t>n%s</a:t>
            </a:r>
            <a:r>
              <a:rPr lang="zh-CN" altLang="en-US" sz="1400" dirty="0"/>
              <a:t>人数为</a:t>
            </a:r>
            <a:r>
              <a:rPr lang="en-US" altLang="zh-CN" sz="1400" dirty="0"/>
              <a:t>:",</a:t>
            </a:r>
            <a:r>
              <a:rPr lang="en-US" altLang="zh-CN" sz="1400" dirty="0" err="1"/>
              <a:t>pStr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]);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	for(j = 0;j&lt;</a:t>
            </a:r>
            <a:r>
              <a:rPr lang="en-US" altLang="zh-CN" sz="1400" dirty="0" err="1"/>
              <a:t>N;j</a:t>
            </a:r>
            <a:r>
              <a:rPr lang="en-US" altLang="zh-CN" sz="1400" dirty="0"/>
              <a:t>++)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	{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		</a:t>
            </a:r>
            <a:r>
              <a:rPr lang="en-US" altLang="zh-CN" sz="1400" dirty="0" err="1">
                <a:solidFill>
                  <a:srgbClr val="FF0000"/>
                </a:solidFill>
              </a:rPr>
              <a:t>printf</a:t>
            </a:r>
            <a:r>
              <a:rPr lang="en-US" altLang="zh-CN" sz="1400" dirty="0">
                <a:solidFill>
                  <a:srgbClr val="FF0000"/>
                </a:solidFill>
              </a:rPr>
              <a:t>(“%4d”,—————————);//</a:t>
            </a:r>
            <a:r>
              <a:rPr lang="zh-CN" altLang="en-US" sz="1400" dirty="0">
                <a:solidFill>
                  <a:srgbClr val="FF0000"/>
                </a:solidFill>
              </a:rPr>
              <a:t>使用指针变量表示</a:t>
            </a:r>
            <a:r>
              <a:rPr lang="en-US" altLang="zh-CN" sz="1400" dirty="0" err="1">
                <a:solidFill>
                  <a:srgbClr val="FF0000"/>
                </a:solidFill>
              </a:rPr>
              <a:t>i</a:t>
            </a:r>
            <a:r>
              <a:rPr lang="zh-CN" altLang="en-US" sz="1400" dirty="0">
                <a:solidFill>
                  <a:srgbClr val="FF0000"/>
                </a:solidFill>
              </a:rPr>
              <a:t>行</a:t>
            </a:r>
            <a:r>
              <a:rPr lang="en-US" altLang="zh-CN" sz="1400" dirty="0">
                <a:solidFill>
                  <a:srgbClr val="FF0000"/>
                </a:solidFill>
              </a:rPr>
              <a:t>j</a:t>
            </a:r>
            <a:r>
              <a:rPr lang="zh-CN" altLang="en-US" sz="1400" dirty="0">
                <a:solidFill>
                  <a:srgbClr val="FF0000"/>
                </a:solidFill>
              </a:rPr>
              <a:t>列数据值</a:t>
            </a:r>
            <a:endParaRPr lang="zh-CN" altLang="en-US" sz="14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/>
              <a:t>		</a:t>
            </a:r>
            <a:r>
              <a:rPr lang="en-US" altLang="zh-CN" sz="1400" dirty="0"/>
              <a:t>}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("\n");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}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return 0;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2096231" y="3914950"/>
          <a:ext cx="9046385" cy="1746419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860429"/>
                <a:gridCol w="2782388"/>
                <a:gridCol w="2403568"/>
              </a:tblGrid>
              <a:tr h="4765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指向二维数组的指针变量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数组元素的地址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数组元素的值</a:t>
                      </a:r>
                      <a:endParaRPr lang="zh-CN" altLang="en-US" dirty="0"/>
                    </a:p>
                  </a:txBody>
                  <a:tcPr/>
                </a:tc>
              </a:tr>
              <a:tr h="5853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 (*</a:t>
                      </a:r>
                      <a:r>
                        <a:rPr lang="en-US" altLang="zh-CN" dirty="0" err="1"/>
                        <a:t>pRow</a:t>
                      </a:r>
                      <a:r>
                        <a:rPr lang="en-US" altLang="zh-CN" dirty="0"/>
                        <a:t>)[COL];     </a:t>
                      </a:r>
                      <a:r>
                        <a:rPr lang="en-US" altLang="zh-CN" dirty="0" err="1"/>
                        <a:t>pRow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dirty="0" err="1"/>
                        <a:t>iArray</a:t>
                      </a:r>
                      <a:r>
                        <a:rPr lang="en-US" altLang="zh-CN" dirty="0"/>
                        <a:t>;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</a:t>
                      </a:r>
                      <a:r>
                        <a:rPr lang="en-US" altLang="zh-CN" dirty="0" err="1"/>
                        <a:t>pRow+i</a:t>
                      </a:r>
                      <a:r>
                        <a:rPr lang="en-US" altLang="zh-CN" dirty="0"/>
                        <a:t>)+j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*(*(</a:t>
                      </a:r>
                      <a:r>
                        <a:rPr lang="en-US" altLang="zh-CN" dirty="0" err="1"/>
                        <a:t>pRow+i</a:t>
                      </a:r>
                      <a:r>
                        <a:rPr lang="en-US" altLang="zh-CN" dirty="0"/>
                        <a:t>)+j)</a:t>
                      </a:r>
                      <a:endParaRPr lang="zh-CN" altLang="en-US" dirty="0"/>
                    </a:p>
                  </a:txBody>
                  <a:tcPr/>
                </a:tc>
              </a:tr>
              <a:tr h="6846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 *</a:t>
                      </a:r>
                      <a:r>
                        <a:rPr lang="en-US" altLang="zh-CN" dirty="0" err="1"/>
                        <a:t>pCol</a:t>
                      </a:r>
                      <a:r>
                        <a:rPr lang="en-US" altLang="zh-CN" dirty="0"/>
                        <a:t>;      </a:t>
                      </a:r>
                      <a:r>
                        <a:rPr lang="en-US" altLang="zh-CN" dirty="0" err="1"/>
                        <a:t>pCol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dirty="0" err="1"/>
                        <a:t>iArray</a:t>
                      </a:r>
                      <a:r>
                        <a:rPr lang="en-US" altLang="zh-CN" dirty="0"/>
                        <a:t>[0];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pCol+i</a:t>
                      </a:r>
                      <a:r>
                        <a:rPr lang="en-US" altLang="zh-CN" dirty="0"/>
                        <a:t>*</a:t>
                      </a:r>
                      <a:r>
                        <a:rPr lang="en-US" altLang="zh-CN" dirty="0" err="1"/>
                        <a:t>COL+j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</a:t>
                      </a:r>
                      <a:r>
                        <a:rPr lang="en-US" altLang="zh-CN" dirty="0" err="1"/>
                        <a:t>pCol+i</a:t>
                      </a:r>
                      <a:r>
                        <a:rPr lang="en-US" altLang="zh-CN" dirty="0"/>
                        <a:t>*</a:t>
                      </a:r>
                      <a:r>
                        <a:rPr lang="en-US" altLang="zh-CN" dirty="0" err="1"/>
                        <a:t>COL+j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651405" y="1679534"/>
            <a:ext cx="3090410" cy="1525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ROW 50</a:t>
            </a:r>
            <a:endParaRPr kumimoji="1"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COL 30</a:t>
            </a:r>
            <a:endParaRPr kumimoji="1"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kumimoji="1"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[ROW][COL];</a:t>
            </a:r>
            <a:endParaRPr kumimoji="1"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kumimoji="1"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85177" y="493434"/>
            <a:ext cx="8032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回顾：利用指针引用二维数组元素小结</a:t>
            </a:r>
            <a:endParaRPr lang="zh-CN" altLang="en-US" sz="3600" dirty="0"/>
          </a:p>
        </p:txBody>
      </p:sp>
      <p:graphicFrame>
        <p:nvGraphicFramePr>
          <p:cNvPr id="10" name="表格 5"/>
          <p:cNvGraphicFramePr>
            <a:graphicFrameLocks noGrp="1"/>
          </p:cNvGraphicFramePr>
          <p:nvPr/>
        </p:nvGraphicFramePr>
        <p:xfrm>
          <a:off x="4415244" y="1600937"/>
          <a:ext cx="6727372" cy="1828063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527889"/>
                <a:gridCol w="2775286"/>
                <a:gridCol w="2424197"/>
              </a:tblGrid>
              <a:tr h="54790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指针常量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数组元素的地址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数组元素的值</a:t>
                      </a:r>
                      <a:endParaRPr lang="zh-CN" altLang="en-US" dirty="0"/>
                    </a:p>
                  </a:txBody>
                  <a:tcPr/>
                </a:tc>
              </a:tr>
              <a:tr h="581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iArray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（行地址）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</a:t>
                      </a:r>
                      <a:r>
                        <a:rPr lang="en-US" altLang="zh-CN" dirty="0" err="1"/>
                        <a:t>iArray+i</a:t>
                      </a:r>
                      <a:r>
                        <a:rPr lang="en-US" altLang="zh-CN" dirty="0"/>
                        <a:t>)+j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*(*(</a:t>
                      </a:r>
                      <a:r>
                        <a:rPr lang="en-US" altLang="zh-CN" dirty="0" err="1"/>
                        <a:t>iArray+i</a:t>
                      </a:r>
                      <a:r>
                        <a:rPr lang="en-US" altLang="zh-CN" dirty="0"/>
                        <a:t>)+j)</a:t>
                      </a:r>
                      <a:endParaRPr lang="zh-CN" altLang="en-US" dirty="0"/>
                    </a:p>
                  </a:txBody>
                  <a:tcPr/>
                </a:tc>
              </a:tr>
              <a:tr h="568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iArray</a:t>
                      </a:r>
                      <a:r>
                        <a:rPr lang="en-US" altLang="zh-CN" dirty="0"/>
                        <a:t>[0]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列地址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iArray</a:t>
                      </a:r>
                      <a:r>
                        <a:rPr lang="en-US" altLang="zh-CN" dirty="0"/>
                        <a:t>[0]+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*</a:t>
                      </a:r>
                      <a:r>
                        <a:rPr lang="en-US" altLang="zh-CN" dirty="0" err="1"/>
                        <a:t>COL+j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</a:t>
                      </a:r>
                      <a:r>
                        <a:rPr lang="en-US" altLang="zh-CN" dirty="0" err="1"/>
                        <a:t>iArray</a:t>
                      </a:r>
                      <a:r>
                        <a:rPr lang="en-US" altLang="zh-CN" dirty="0"/>
                        <a:t>[0]+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*</a:t>
                      </a:r>
                      <a:r>
                        <a:rPr lang="en-US" altLang="zh-CN" dirty="0" err="1"/>
                        <a:t>COL+j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: 圆角 10"/>
          <p:cNvSpPr/>
          <p:nvPr/>
        </p:nvSpPr>
        <p:spPr>
          <a:xfrm>
            <a:off x="1528351" y="1502229"/>
            <a:ext cx="2769326" cy="19267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3943677"/>
          </a:xfrm>
        </p:spPr>
        <p:txBody>
          <a:bodyPr/>
          <a:lstStyle/>
          <a:p>
            <a:pPr algn="ctr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密集烧脑练习，请深呼吸！</a:t>
            </a:r>
            <a:b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310974" y="1768063"/>
            <a:ext cx="7924466" cy="179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ROW 50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COL 80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[ROW][COL];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有如上定义，能够表示</a:t>
            </a:r>
            <a:r>
              <a:rPr lang="en-US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列数组元素值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的选项是？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2715664" y="3429000"/>
            <a:ext cx="4752975" cy="219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[4]+3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*(*(iArray+4)+3)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*(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[0]+4*COL+3)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*(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[4]+3)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</a:t>
            </a:r>
            <a:r>
              <a:rPr lang="zh-CN" altLang="en-US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*(iArray+4)+3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310973" y="1768063"/>
            <a:ext cx="8525357" cy="179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ROW 50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COL 80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[ROW][COL];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有如上定义，能够表示数组</a:t>
            </a:r>
            <a:r>
              <a:rPr lang="zh-CN" altLang="en-US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首元素地址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的选项是？（考虑逻辑意义）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2715664" y="3429000"/>
            <a:ext cx="4752975" cy="219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*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&amp;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[0][0]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</a:t>
            </a:r>
            <a:r>
              <a:rPr lang="zh-CN" altLang="en-US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3353</Words>
  <Application>WPS 演示</Application>
  <PresentationFormat>宽屏</PresentationFormat>
  <Paragraphs>350</Paragraphs>
  <Slides>23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宋体</vt:lpstr>
      <vt:lpstr>Wingdings</vt:lpstr>
      <vt:lpstr>Wingdings 2</vt:lpstr>
      <vt:lpstr>微软雅黑</vt:lpstr>
      <vt:lpstr>Tahoma</vt:lpstr>
      <vt:lpstr>Rockwell Condensed</vt:lpstr>
      <vt:lpstr>方正姚体</vt:lpstr>
      <vt:lpstr>Rockwell</vt:lpstr>
      <vt:lpstr>Arial Unicode MS</vt:lpstr>
      <vt:lpstr>等线</vt:lpstr>
      <vt:lpstr>Calibri Light</vt:lpstr>
      <vt:lpstr>Calibri</vt:lpstr>
      <vt:lpstr>HDOfficeLightV0</vt:lpstr>
      <vt:lpstr>木材纹理</vt:lpstr>
      <vt:lpstr> C语言程序设计2A （第二次课）</vt:lpstr>
      <vt:lpstr>指向二维数组的指针变量              普通指针变量（偏移量法）</vt:lpstr>
      <vt:lpstr>指向二维数组的指针变量              普通指针变量（指针移动法）</vt:lpstr>
      <vt:lpstr>课堂练习</vt:lpstr>
      <vt:lpstr>PowerPoint 演示文稿</vt:lpstr>
      <vt:lpstr>PowerPoint 演示文稿</vt:lpstr>
      <vt:lpstr>密集烧脑练习，请深呼吸！ 准备GO！</vt:lpstr>
      <vt:lpstr>课堂练习</vt:lpstr>
      <vt:lpstr>课堂练习</vt:lpstr>
      <vt:lpstr>课堂练习</vt:lpstr>
      <vt:lpstr>课堂练习</vt:lpstr>
      <vt:lpstr>课堂练习</vt:lpstr>
      <vt:lpstr>二维数组与函数</vt:lpstr>
      <vt:lpstr>一个老掉牙的问题</vt:lpstr>
      <vt:lpstr>PowerPoint 演示文稿</vt:lpstr>
      <vt:lpstr>一起写代码</vt:lpstr>
      <vt:lpstr>PowerPoint 演示文稿</vt:lpstr>
      <vt:lpstr>一起写代码 （函数中用行指针或列指针访问二维数组）</vt:lpstr>
      <vt:lpstr>问题</vt:lpstr>
      <vt:lpstr>分析要点</vt:lpstr>
      <vt:lpstr>一起写代码</vt:lpstr>
      <vt:lpstr>课后实验与作业</vt:lpstr>
      <vt:lpstr>下次课内容预告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 程序设计2A</dc:title>
  <dc:creator>Tracy</dc:creator>
  <cp:lastModifiedBy>喵了个咪</cp:lastModifiedBy>
  <cp:revision>175</cp:revision>
  <dcterms:created xsi:type="dcterms:W3CDTF">2020-03-08T19:53:00Z</dcterms:created>
  <dcterms:modified xsi:type="dcterms:W3CDTF">2021-03-24T09:37:12Z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