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90" r:id="rId3"/>
    <p:sldId id="382" r:id="rId5"/>
    <p:sldId id="353" r:id="rId6"/>
    <p:sldId id="354" r:id="rId7"/>
    <p:sldId id="355" r:id="rId8"/>
    <p:sldId id="392" r:id="rId9"/>
    <p:sldId id="391" r:id="rId10"/>
    <p:sldId id="393" r:id="rId11"/>
    <p:sldId id="356" r:id="rId12"/>
    <p:sldId id="357" r:id="rId13"/>
    <p:sldId id="394" r:id="rId14"/>
    <p:sldId id="328" r:id="rId15"/>
    <p:sldId id="358" r:id="rId16"/>
    <p:sldId id="395" r:id="rId17"/>
    <p:sldId id="396" r:id="rId18"/>
    <p:sldId id="362" r:id="rId19"/>
    <p:sldId id="399" r:id="rId20"/>
    <p:sldId id="363" r:id="rId21"/>
    <p:sldId id="373" r:id="rId22"/>
    <p:sldId id="364" r:id="rId23"/>
    <p:sldId id="365" r:id="rId24"/>
    <p:sldId id="292" r:id="rId25"/>
    <p:sldId id="397" r:id="rId26"/>
    <p:sldId id="293" r:id="rId27"/>
    <p:sldId id="369" r:id="rId28"/>
    <p:sldId id="398" r:id="rId29"/>
    <p:sldId id="416" r:id="rId30"/>
    <p:sldId id="417" r:id="rId31"/>
    <p:sldId id="41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CCFF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9273" autoAdjust="0"/>
  </p:normalViewPr>
  <p:slideViewPr>
    <p:cSldViewPr>
      <p:cViewPr varScale="1">
        <p:scale>
          <a:sx n="50" d="100"/>
          <a:sy n="50" d="100"/>
        </p:scale>
        <p:origin x="1848" y="28"/>
      </p:cViewPr>
      <p:guideLst>
        <p:guide orient="horz" pos="2120"/>
        <p:guide pos="28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25.xml"/><Relationship Id="rId3" Type="http://schemas.openxmlformats.org/officeDocument/2006/relationships/slide" Target="slides/slide22.xml"/><Relationship Id="rId2" Type="http://schemas.openxmlformats.org/officeDocument/2006/relationships/slide" Target="slides/slide21.xml"/><Relationship Id="rId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69DED2F-BA55-4A13-959F-8335C96E6F5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E9CE692-CF05-4D2F-B323-FB8379AAFFD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8 1043 1046 1053 1065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int addfile(StudType *stud)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 FILE *fp;</a:t>
            </a:r>
            <a:endParaRPr lang="zh-CN" altLang="en-US"/>
          </a:p>
          <a:p>
            <a:r>
              <a:rPr lang="zh-CN" altLang="en-US"/>
              <a:t>     int count;</a:t>
            </a:r>
            <a:endParaRPr lang="zh-CN" altLang="en-US"/>
          </a:p>
          <a:p>
            <a:r>
              <a:rPr lang="zh-CN" altLang="en-US"/>
              <a:t>     fp=fopen("student.dat","ab");</a:t>
            </a:r>
            <a:endParaRPr lang="zh-CN" altLang="en-US"/>
          </a:p>
          <a:p>
            <a:r>
              <a:rPr lang="zh-CN" altLang="en-US"/>
              <a:t>     if(fp==NULL)</a:t>
            </a:r>
            <a:endParaRPr lang="zh-CN" altLang="en-US"/>
          </a:p>
          <a:p>
            <a:r>
              <a:rPr lang="zh-CN" altLang="en-US"/>
              <a:t>     {    </a:t>
            </a:r>
            <a:endParaRPr lang="zh-CN" altLang="en-US"/>
          </a:p>
          <a:p>
            <a:r>
              <a:rPr lang="zh-CN" altLang="en-US"/>
              <a:t>		printf("打不开文件\n");</a:t>
            </a:r>
            <a:endParaRPr lang="zh-CN" altLang="en-US"/>
          </a:p>
          <a:p>
            <a:r>
              <a:rPr lang="zh-CN" altLang="en-US"/>
              <a:t>		exit(1);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 count=fwrite(stud,sizeof(StudType),1,fp);</a:t>
            </a:r>
            <a:endParaRPr lang="zh-CN" altLang="en-US"/>
          </a:p>
          <a:p>
            <a:r>
              <a:rPr lang="zh-CN" altLang="en-US"/>
              <a:t>     if(count==0)</a:t>
            </a:r>
            <a:endParaRPr lang="zh-CN" altLang="en-US"/>
          </a:p>
          <a:p>
            <a:r>
              <a:rPr lang="zh-CN" altLang="en-US"/>
              <a:t>		printf("写操作错误\n");</a:t>
            </a:r>
            <a:endParaRPr lang="zh-CN" altLang="en-US"/>
          </a:p>
          <a:p>
            <a:r>
              <a:rPr lang="zh-CN" altLang="en-US"/>
              <a:t>     fclose(fp);</a:t>
            </a:r>
            <a:endParaRPr lang="zh-CN" altLang="en-US"/>
          </a:p>
          <a:p>
            <a:r>
              <a:rPr lang="zh-CN" altLang="en-US"/>
              <a:t>     return count;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24FC941-6922-4E10-A92A-D766A02B8F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954B-063A-4A5B-9F72-C1CDD1BA43F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39EF-4765-4182-B1B7-A5B3C88724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A397B-AC60-4E28-A75E-30173DB59D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974B-9579-47A9-8215-518D879A967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F2E9926-B3D0-4C16-9FB9-4DFF26791AF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6B32-1BC1-46E0-8264-8C9D6C70C14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13E-CD59-4FAB-803A-9466CC381BF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E586-1EFF-46E2-9706-0A82214065E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098-5B97-49E3-B36B-6383A6F28F4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C736-DF2C-44C7-98A9-51B92675B0F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EA5D-FEE3-4980-8E47-04485F811D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BC339EF-4765-4182-B1B7-A5B3C88724D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over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764704"/>
            <a:ext cx="7593330" cy="3035808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2A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9872" y="3265588"/>
            <a:ext cx="5918454" cy="10698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第十次课</a:t>
            </a:r>
            <a:endParaRPr lang="zh-CN" altLang="en-US" sz="3600" dirty="0"/>
          </a:p>
        </p:txBody>
      </p:sp>
    </p:spTree>
    <p:custDataLst>
      <p:tags r:id="rId1"/>
    </p:custDataLst>
  </p:cSld>
  <p:clrMapOvr>
    <a:masterClrMapping/>
  </p:clrMapOvr>
  <p:transition spd="med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4459" y="-24124"/>
            <a:ext cx="7608887" cy="6742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int </a:t>
            </a:r>
            <a:r>
              <a:rPr lang="en-US" altLang="zh-CN" sz="2400" b="0" dirty="0" err="1"/>
              <a:t>readfile</a:t>
            </a:r>
            <a:r>
              <a:rPr lang="en-US" altLang="zh-CN" sz="2400" b="0" dirty="0"/>
              <a:t>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{   FILE *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int n;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int count=0;</a:t>
            </a:r>
            <a:endParaRPr lang="en-US" altLang="zh-CN" sz="2400" b="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/>
              <a:t>     if((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=</a:t>
            </a:r>
            <a:r>
              <a:rPr lang="en-US" altLang="zh-CN" sz="2400" b="0" dirty="0" err="1"/>
              <a:t>fopen</a:t>
            </a:r>
            <a:r>
              <a:rPr lang="en-US" altLang="zh-CN" sz="2400" b="0" dirty="0"/>
              <a:t>(“d:\\student.dat”,</a:t>
            </a:r>
            <a:r>
              <a:rPr lang="en-US" altLang="zh-CN" sz="2400" dirty="0"/>
              <a:t> “</a:t>
            </a:r>
            <a:r>
              <a:rPr lang="en-US" altLang="zh-CN" sz="2400" dirty="0" err="1">
                <a:solidFill>
                  <a:srgbClr val="C00000"/>
                </a:solidFill>
              </a:rPr>
              <a:t>rb</a:t>
            </a:r>
            <a:r>
              <a:rPr lang="en-US" altLang="zh-CN" sz="2400" dirty="0"/>
              <a:t>”</a:t>
            </a:r>
            <a:r>
              <a:rPr lang="en-US" altLang="zh-CN" sz="2400" b="0" dirty="0"/>
              <a:t>))==NULL)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{    </a:t>
            </a:r>
            <a:endParaRPr lang="en-US" altLang="zh-CN" sz="2400" b="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/>
              <a:t>	   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(“</a:t>
            </a:r>
            <a:r>
              <a:rPr lang="zh-CN" altLang="en-US" sz="2400" dirty="0"/>
              <a:t>打不开文件</a:t>
            </a:r>
            <a:r>
              <a:rPr lang="en-US" altLang="zh-CN" sz="2400" dirty="0"/>
              <a:t>\n</a:t>
            </a:r>
            <a:r>
              <a:rPr lang="en-US" altLang="zh-CN" sz="2400" b="0" dirty="0"/>
              <a:t>”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    return 0;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}</a:t>
            </a:r>
            <a:endParaRPr lang="en-US" altLang="zh-CN" sz="2400" b="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0" dirty="0"/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n=</a:t>
            </a:r>
            <a:r>
              <a:rPr lang="en-US" altLang="zh-CN" sz="2400" dirty="0" err="1">
                <a:solidFill>
                  <a:srgbClr val="000000"/>
                </a:solidFill>
              </a:rPr>
              <a:t>fread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stud,sizeof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StudType</a:t>
            </a:r>
            <a:r>
              <a:rPr lang="en-US" altLang="zh-CN" sz="2400" dirty="0">
                <a:solidFill>
                  <a:srgbClr val="000000"/>
                </a:solidFill>
              </a:rPr>
              <a:t>),1,fp);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while(n==1)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{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count++;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n=</a:t>
            </a:r>
            <a:r>
              <a:rPr lang="en-US" altLang="zh-CN" sz="2400" dirty="0" err="1">
                <a:solidFill>
                  <a:srgbClr val="000000"/>
                </a:solidFill>
              </a:rPr>
              <a:t>fread</a:t>
            </a:r>
            <a:r>
              <a:rPr lang="en-US" altLang="zh-CN" sz="2400" dirty="0">
                <a:solidFill>
                  <a:srgbClr val="000000"/>
                </a:solidFill>
              </a:rPr>
              <a:t>(&amp;stud[count],</a:t>
            </a:r>
            <a:r>
              <a:rPr lang="en-US" altLang="zh-CN" sz="2400" dirty="0" err="1">
                <a:solidFill>
                  <a:srgbClr val="000000"/>
                </a:solidFill>
              </a:rPr>
              <a:t>sizeof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StudType</a:t>
            </a:r>
            <a:r>
              <a:rPr lang="en-US" altLang="zh-CN" sz="2400" dirty="0">
                <a:solidFill>
                  <a:srgbClr val="000000"/>
                </a:solidFill>
              </a:rPr>
              <a:t>),1,fp);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}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</a:t>
            </a:r>
            <a:r>
              <a:rPr lang="en-US" altLang="zh-CN" sz="2400" b="0" dirty="0" err="1"/>
              <a:t>fclose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return count;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}</a:t>
            </a:r>
            <a:endParaRPr lang="en-US" altLang="zh-CN" sz="2400" b="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43608" y="1052736"/>
            <a:ext cx="7608887" cy="41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void display(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stud[],int n)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{  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int  </a:t>
            </a:r>
            <a:r>
              <a:rPr lang="en-US" altLang="zh-CN" sz="2400" b="0" dirty="0" err="1"/>
              <a:t>i</a:t>
            </a:r>
            <a:r>
              <a:rPr lang="en-US" altLang="zh-CN" sz="2400" b="0" dirty="0"/>
              <a:t>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for(</a:t>
            </a:r>
            <a:r>
              <a:rPr lang="en-US" altLang="zh-CN" sz="2400" b="0" dirty="0" err="1"/>
              <a:t>i</a:t>
            </a:r>
            <a:r>
              <a:rPr lang="en-US" altLang="zh-CN" sz="2400" b="0" dirty="0"/>
              <a:t>=0;i&lt;</a:t>
            </a:r>
            <a:r>
              <a:rPr lang="en-US" altLang="zh-CN" sz="2400" b="0" dirty="0" err="1"/>
              <a:t>n;i</a:t>
            </a:r>
            <a:r>
              <a:rPr lang="en-US" altLang="zh-CN" sz="2400" b="0" dirty="0"/>
              <a:t>++)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{   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   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("%-10s %4d %4d\</a:t>
            </a:r>
            <a:r>
              <a:rPr lang="en-US" altLang="zh-CN" sz="2400" b="0" dirty="0" err="1"/>
              <a:t>n",stud</a:t>
            </a:r>
            <a:r>
              <a:rPr lang="en-US" altLang="zh-CN" sz="2400" b="0" dirty="0"/>
              <a:t>[</a:t>
            </a:r>
            <a:r>
              <a:rPr lang="en-US" altLang="zh-CN" sz="2400" b="0" dirty="0" err="1"/>
              <a:t>i</a:t>
            </a:r>
            <a:r>
              <a:rPr lang="en-US" altLang="zh-CN" sz="2400" b="0" dirty="0"/>
              <a:t>].name,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            stud[</a:t>
            </a:r>
            <a:r>
              <a:rPr lang="en-US" altLang="zh-CN" sz="2400" b="0" dirty="0" err="1"/>
              <a:t>i</a:t>
            </a:r>
            <a:r>
              <a:rPr lang="en-US" altLang="zh-CN" sz="2400" b="0" dirty="0"/>
              <a:t>].</a:t>
            </a:r>
            <a:r>
              <a:rPr lang="en-US" altLang="zh-CN" sz="2400" b="0" dirty="0" err="1"/>
              <a:t>num,stud</a:t>
            </a:r>
            <a:r>
              <a:rPr lang="en-US" altLang="zh-CN" sz="2400" b="0" dirty="0"/>
              <a:t>[</a:t>
            </a:r>
            <a:r>
              <a:rPr lang="en-US" altLang="zh-CN" sz="2400" b="0" dirty="0" err="1"/>
              <a:t>i</a:t>
            </a:r>
            <a:r>
              <a:rPr lang="en-US" altLang="zh-CN" sz="2400" b="0" dirty="0"/>
              <a:t>].age);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}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("\n____________________________________\n");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}</a:t>
            </a:r>
            <a:endParaRPr lang="en-US" altLang="zh-CN" sz="2400" b="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课堂练习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在以上设计的基础上，再编写一个函数实现追加一个学生记录到文件中。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     </a:t>
            </a:r>
            <a:r>
              <a:rPr lang="en-US" altLang="zh-CN" dirty="0"/>
              <a:t>int </a:t>
            </a:r>
            <a:r>
              <a:rPr lang="en-US" altLang="zh-CN" dirty="0" err="1"/>
              <a:t>addfile</a:t>
            </a:r>
            <a:r>
              <a:rPr lang="en-US" altLang="zh-CN" dirty="0"/>
              <a:t>(</a:t>
            </a:r>
            <a:r>
              <a:rPr lang="en-US" altLang="zh-CN" dirty="0" err="1"/>
              <a:t>StudType</a:t>
            </a:r>
            <a:r>
              <a:rPr lang="en-US" altLang="zh-CN" dirty="0"/>
              <a:t> *stud)</a:t>
            </a:r>
            <a:r>
              <a:rPr lang="zh-CN" altLang="en-US" dirty="0"/>
              <a:t>；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以“追加”方式打开文件；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写文件；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关闭文件；</a:t>
            </a:r>
            <a:endParaRPr lang="zh-CN" alt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53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对文件进行格式化读／写──</a:t>
            </a:r>
            <a:r>
              <a:rPr lang="en-US" altLang="zh-CN" sz="2800" b="1" cap="none" dirty="0" err="1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fscanf</a:t>
            </a:r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( )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b="1" cap="none" dirty="0" err="1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fprintf</a:t>
            </a:r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( )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函数</a:t>
            </a:r>
            <a:endParaRPr lang="zh-CN" altLang="en-US" sz="2800" cap="none" dirty="0">
              <a:solidFill>
                <a:srgbClr val="C00000"/>
              </a:solidFill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784225"/>
            <a:ext cx="8280400" cy="1787525"/>
          </a:xfrm>
        </p:spPr>
        <p:txBody>
          <a:bodyPr/>
          <a:lstStyle/>
          <a:p>
            <a:pPr marL="0" indent="374650" algn="just" eaLnBrk="1" hangingPunct="1">
              <a:spcAft>
                <a:spcPts val="600"/>
              </a:spcAft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/>
              <a:t> </a:t>
            </a:r>
            <a:r>
              <a:rPr lang="zh-CN" altLang="en-US" b="1" dirty="0">
                <a:ea typeface="楷体_GB2312" pitchFamily="49" charset="-122"/>
              </a:rPr>
              <a:t>与</a:t>
            </a:r>
            <a:r>
              <a:rPr lang="en-US" altLang="zh-CN" b="1" dirty="0" err="1">
                <a:ea typeface="楷体_GB2312" pitchFamily="49" charset="-122"/>
              </a:rPr>
              <a:t>scanf</a:t>
            </a:r>
            <a:r>
              <a:rPr lang="en-US" altLang="zh-CN" b="1" dirty="0">
                <a:ea typeface="楷体_GB2312" pitchFamily="49" charset="-122"/>
              </a:rPr>
              <a:t>( )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 )</a:t>
            </a:r>
            <a:r>
              <a:rPr lang="zh-CN" altLang="en-US" b="1" dirty="0">
                <a:ea typeface="楷体_GB2312" pitchFamily="49" charset="-122"/>
              </a:rPr>
              <a:t>函数的功能相似，区别在于：</a:t>
            </a:r>
            <a:r>
              <a:rPr lang="en-US" altLang="zh-CN" b="1" dirty="0" err="1">
                <a:ea typeface="楷体_GB2312" pitchFamily="49" charset="-122"/>
              </a:rPr>
              <a:t>fscanf</a:t>
            </a:r>
            <a:r>
              <a:rPr lang="en-US" altLang="zh-CN" b="1" dirty="0">
                <a:ea typeface="楷体_GB2312" pitchFamily="49" charset="-122"/>
              </a:rPr>
              <a:t>( )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b="1" dirty="0" err="1">
                <a:ea typeface="楷体_GB2312" pitchFamily="49" charset="-122"/>
              </a:rPr>
              <a:t>fprintf</a:t>
            </a:r>
            <a:r>
              <a:rPr lang="en-US" altLang="zh-CN" b="1" dirty="0">
                <a:ea typeface="楷体_GB2312" pitchFamily="49" charset="-122"/>
              </a:rPr>
              <a:t>( )</a:t>
            </a:r>
            <a:r>
              <a:rPr lang="zh-CN" altLang="en-US" b="1" dirty="0">
                <a:ea typeface="楷体_GB2312" pitchFamily="49" charset="-122"/>
              </a:rPr>
              <a:t>函数的操作对象是指定文件，而</a:t>
            </a:r>
            <a:r>
              <a:rPr lang="en-US" altLang="zh-CN" b="1" dirty="0" err="1">
                <a:ea typeface="楷体_GB2312" pitchFamily="49" charset="-122"/>
              </a:rPr>
              <a:t>scanf</a:t>
            </a:r>
            <a:r>
              <a:rPr lang="en-US" altLang="zh-CN" b="1" dirty="0">
                <a:ea typeface="楷体_GB2312" pitchFamily="49" charset="-122"/>
              </a:rPr>
              <a:t>( )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 )</a:t>
            </a:r>
            <a:r>
              <a:rPr lang="zh-CN" altLang="en-US" b="1" dirty="0">
                <a:ea typeface="楷体_GB2312" pitchFamily="49" charset="-122"/>
              </a:rPr>
              <a:t>函数的操作对象是标准输入（</a:t>
            </a:r>
            <a:r>
              <a:rPr lang="en-US" altLang="zh-CN" b="1" dirty="0">
                <a:ea typeface="楷体_GB2312" pitchFamily="49" charset="-122"/>
              </a:rPr>
              <a:t>stdin</a:t>
            </a:r>
            <a:r>
              <a:rPr lang="zh-CN" altLang="en-US" b="1" dirty="0">
                <a:ea typeface="楷体_GB2312" pitchFamily="49" charset="-122"/>
              </a:rPr>
              <a:t>）输出（</a:t>
            </a:r>
            <a:r>
              <a:rPr lang="en-US" altLang="zh-CN" b="1" dirty="0" err="1">
                <a:ea typeface="楷体_GB2312" pitchFamily="49" charset="-122"/>
              </a:rPr>
              <a:t>stdout</a:t>
            </a:r>
            <a:r>
              <a:rPr lang="zh-CN" altLang="en-US" b="1" dirty="0">
                <a:ea typeface="楷体_GB2312" pitchFamily="49" charset="-122"/>
              </a:rPr>
              <a:t>）文件。</a:t>
            </a:r>
            <a:r>
              <a:rPr lang="zh-CN" altLang="en-US" b="1" dirty="0"/>
              <a:t>	</a:t>
            </a:r>
            <a:r>
              <a:rPr lang="zh-CN" altLang="en-US" sz="2800" b="1" dirty="0"/>
              <a:t>				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971550" y="2003376"/>
            <a:ext cx="727392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int  </a:t>
            </a:r>
            <a:r>
              <a:rPr lang="en-US" altLang="zh-CN" sz="2400" dirty="0" err="1">
                <a:solidFill>
                  <a:srgbClr val="C00000"/>
                </a:solidFill>
              </a:rPr>
              <a:t>fprintf</a:t>
            </a:r>
            <a:r>
              <a:rPr lang="en-US" altLang="zh-CN" sz="2400" dirty="0">
                <a:solidFill>
                  <a:srgbClr val="C00000"/>
                </a:solidFill>
              </a:rPr>
              <a:t>(FILE  *</a:t>
            </a:r>
            <a:r>
              <a:rPr lang="en-US" altLang="zh-CN" sz="2400" dirty="0" err="1">
                <a:solidFill>
                  <a:srgbClr val="C00000"/>
                </a:solidFill>
              </a:rPr>
              <a:t>fp,const</a:t>
            </a:r>
            <a:r>
              <a:rPr lang="en-US" altLang="zh-CN" sz="2400" dirty="0">
                <a:solidFill>
                  <a:srgbClr val="C00000"/>
                </a:solidFill>
              </a:rPr>
              <a:t> char  *format,[argument,…])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int  </a:t>
            </a:r>
            <a:r>
              <a:rPr lang="en-US" altLang="zh-CN" sz="2400" dirty="0" err="1">
                <a:solidFill>
                  <a:srgbClr val="C00000"/>
                </a:solidFill>
              </a:rPr>
              <a:t>fscanf</a:t>
            </a:r>
            <a:r>
              <a:rPr lang="en-US" altLang="zh-CN" sz="2400" dirty="0">
                <a:solidFill>
                  <a:srgbClr val="C00000"/>
                </a:solidFill>
              </a:rPr>
              <a:t>(FILE  *</a:t>
            </a:r>
            <a:r>
              <a:rPr lang="en-US" altLang="zh-CN" sz="2400" dirty="0" err="1">
                <a:solidFill>
                  <a:srgbClr val="C00000"/>
                </a:solidFill>
              </a:rPr>
              <a:t>fp,const</a:t>
            </a:r>
            <a:r>
              <a:rPr lang="en-US" altLang="zh-CN" sz="2400" dirty="0">
                <a:solidFill>
                  <a:srgbClr val="C00000"/>
                </a:solidFill>
              </a:rPr>
              <a:t> char  *format, [argument,…])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功能：按格式对文件进行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操作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返值：成功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的个数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出错或文件尾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EOF</a:t>
            </a:r>
            <a:endParaRPr lang="en-US" altLang="zh-CN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68313" y="3861048"/>
            <a:ext cx="8496300" cy="2332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indent="37465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zh-CN" altLang="en-US" sz="2000" b="1" dirty="0">
                <a:ea typeface="楷体_GB2312" pitchFamily="49" charset="-122"/>
              </a:rPr>
              <a:t>例如，</a:t>
            </a:r>
            <a:r>
              <a:rPr lang="en-US" altLang="zh-CN" sz="2000" b="1" dirty="0">
                <a:ea typeface="楷体_GB2312" pitchFamily="49" charset="-122"/>
              </a:rPr>
              <a:t>......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        int </a:t>
            </a:r>
            <a:r>
              <a:rPr lang="en-US" altLang="zh-CN" sz="2000" b="1" dirty="0" err="1">
                <a:ea typeface="楷体_GB2312" pitchFamily="49" charset="-122"/>
              </a:rPr>
              <a:t>i</a:t>
            </a:r>
            <a:r>
              <a:rPr lang="en-US" altLang="zh-CN" sz="2000" b="1" dirty="0">
                <a:ea typeface="楷体_GB2312" pitchFamily="49" charset="-122"/>
              </a:rPr>
              <a:t>=3; float f=9.80;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        ......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ea typeface="楷体_GB2312" pitchFamily="49" charset="-122"/>
              </a:rPr>
              <a:t>fprintf</a:t>
            </a:r>
            <a:r>
              <a:rPr lang="en-US" altLang="zh-CN" sz="2000" b="1" dirty="0">
                <a:ea typeface="楷体_GB2312" pitchFamily="49" charset="-122"/>
              </a:rPr>
              <a:t>(fp,"%2d,%6.2f", </a:t>
            </a:r>
            <a:r>
              <a:rPr lang="en-US" altLang="zh-CN" sz="2000" b="1" dirty="0" err="1">
                <a:ea typeface="楷体_GB2312" pitchFamily="49" charset="-122"/>
              </a:rPr>
              <a:t>i</a:t>
            </a:r>
            <a:r>
              <a:rPr lang="en-US" altLang="zh-CN" sz="2000" b="1" dirty="0">
                <a:ea typeface="楷体_GB2312" pitchFamily="49" charset="-122"/>
              </a:rPr>
              <a:t>, f);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         ......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 </a:t>
            </a:r>
            <a:r>
              <a:rPr lang="en-US" altLang="zh-CN" sz="2000" b="1" dirty="0" err="1">
                <a:ea typeface="楷体_GB2312" pitchFamily="49" charset="-122"/>
              </a:rPr>
              <a:t>fprintf</a:t>
            </a:r>
            <a:r>
              <a:rPr lang="en-US" altLang="zh-CN" sz="2000" b="1" dirty="0">
                <a:ea typeface="楷体_GB2312" pitchFamily="49" charset="-122"/>
              </a:rPr>
              <a:t>( )</a:t>
            </a:r>
            <a:r>
              <a:rPr lang="zh-CN" altLang="en-US" sz="2000" b="1" dirty="0">
                <a:ea typeface="楷体_GB2312" pitchFamily="49" charset="-122"/>
              </a:rPr>
              <a:t>函数的作用是，将变量</a:t>
            </a:r>
            <a:r>
              <a:rPr lang="en-US" altLang="zh-CN" sz="2000" b="1" dirty="0" err="1">
                <a:ea typeface="楷体_GB2312" pitchFamily="49" charset="-122"/>
              </a:rPr>
              <a:t>i</a:t>
            </a:r>
            <a:r>
              <a:rPr lang="zh-CN" altLang="en-US" sz="2000" b="1" dirty="0">
                <a:ea typeface="楷体_GB2312" pitchFamily="49" charset="-122"/>
              </a:rPr>
              <a:t>按</a:t>
            </a:r>
            <a:r>
              <a:rPr lang="en-US" altLang="zh-CN" sz="2000" b="1" dirty="0">
                <a:ea typeface="楷体_GB2312" pitchFamily="49" charset="-122"/>
              </a:rPr>
              <a:t>%2d</a:t>
            </a:r>
            <a:r>
              <a:rPr lang="zh-CN" altLang="en-US" sz="2000" b="1" dirty="0">
                <a:ea typeface="楷体_GB2312" pitchFamily="49" charset="-122"/>
              </a:rPr>
              <a:t>格式、变量</a:t>
            </a:r>
            <a:r>
              <a:rPr lang="en-US" altLang="zh-CN" sz="2000" b="1" dirty="0">
                <a:ea typeface="楷体_GB2312" pitchFamily="49" charset="-122"/>
              </a:rPr>
              <a:t>f</a:t>
            </a:r>
            <a:r>
              <a:rPr lang="zh-CN" altLang="en-US" sz="2000" b="1" dirty="0">
                <a:ea typeface="楷体_GB2312" pitchFamily="49" charset="-122"/>
              </a:rPr>
              <a:t>按</a:t>
            </a:r>
            <a:r>
              <a:rPr lang="en-US" altLang="zh-CN" sz="2000" b="1" dirty="0">
                <a:ea typeface="楷体_GB2312" pitchFamily="49" charset="-122"/>
              </a:rPr>
              <a:t>%6.2f</a:t>
            </a:r>
            <a:r>
              <a:rPr lang="zh-CN" altLang="en-US" sz="2000" b="1" dirty="0">
                <a:ea typeface="楷体_GB2312" pitchFamily="49" charset="-122"/>
              </a:rPr>
              <a:t>格式， 以逗号作分隔符，输出到</a:t>
            </a:r>
            <a:r>
              <a:rPr lang="en-US" altLang="zh-CN" sz="2000" b="1" dirty="0" err="1">
                <a:ea typeface="楷体_GB2312" pitchFamily="49" charset="-122"/>
              </a:rPr>
              <a:t>fp</a:t>
            </a:r>
            <a:r>
              <a:rPr lang="zh-CN" altLang="en-US" sz="2000" b="1" dirty="0">
                <a:ea typeface="楷体_GB2312" pitchFamily="49" charset="-122"/>
              </a:rPr>
              <a:t>所指向的文件中：□</a:t>
            </a:r>
            <a:r>
              <a:rPr lang="en-US" altLang="zh-CN" sz="2000" b="1" dirty="0">
                <a:ea typeface="楷体_GB2312" pitchFamily="49" charset="-122"/>
              </a:rPr>
              <a:t>3,□□9.80</a:t>
            </a:r>
            <a:r>
              <a:rPr lang="zh-CN" altLang="en-US" sz="2000" b="1" dirty="0">
                <a:ea typeface="楷体_GB2312" pitchFamily="49" charset="-122"/>
              </a:rPr>
              <a:t>（□表示</a:t>
            </a:r>
            <a:r>
              <a:rPr lang="en-US" altLang="zh-CN" sz="2000" b="1" dirty="0">
                <a:ea typeface="楷体_GB2312" pitchFamily="49" charset="-122"/>
              </a:rPr>
              <a:t>1</a:t>
            </a:r>
            <a:r>
              <a:rPr lang="zh-CN" altLang="en-US" sz="2000" b="1" dirty="0">
                <a:ea typeface="楷体_GB2312" pitchFamily="49" charset="-122"/>
              </a:rPr>
              <a:t>个空格）。</a:t>
            </a:r>
            <a:r>
              <a:rPr lang="zh-CN" altLang="en-US" sz="2000" b="1" dirty="0"/>
              <a:t>						</a:t>
            </a:r>
            <a:endParaRPr lang="zh-CN" altLang="en-US" sz="2000" b="1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980728"/>
            <a:ext cx="8784976" cy="5634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int save(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stud[],int n)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{   FILE *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int count;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if((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=</a:t>
            </a:r>
            <a:r>
              <a:rPr lang="en-US" altLang="zh-CN" sz="2400" b="0" dirty="0" err="1"/>
              <a:t>fopen</a:t>
            </a:r>
            <a:r>
              <a:rPr lang="en-US" altLang="zh-CN" sz="2400" b="0" dirty="0"/>
              <a:t>(“d:\\student.dat","</a:t>
            </a:r>
            <a:r>
              <a:rPr lang="en-US" altLang="zh-CN" sz="2400" dirty="0">
                <a:solidFill>
                  <a:srgbClr val="C00000"/>
                </a:solidFill>
              </a:rPr>
              <a:t>wb</a:t>
            </a:r>
            <a:r>
              <a:rPr lang="en-US" altLang="zh-CN" sz="2400" b="0" dirty="0"/>
              <a:t>"))==NULL)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{    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  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</a:t>
            </a:r>
            <a:r>
              <a:rPr lang="zh-CN" altLang="en-US" sz="2400" b="0" dirty="0"/>
              <a:t>打不开文件</a:t>
            </a:r>
            <a:r>
              <a:rPr lang="en-US" altLang="zh-CN" sz="2400" b="0" dirty="0"/>
              <a:t>\n");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   return 0;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}</a:t>
            </a:r>
            <a:endParaRPr lang="en-US" altLang="zh-CN" sz="2400" b="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/>
              <a:t>     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{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fprintf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,"%s %d %d\</a:t>
            </a:r>
            <a:r>
              <a:rPr lang="en-US" altLang="zh-CN" sz="2400" dirty="0" err="1"/>
              <a:t>n",stud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name,stud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num,stud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].age);	}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</a:t>
            </a:r>
            <a:r>
              <a:rPr lang="en-US" altLang="zh-CN" sz="2400" b="0" dirty="0" err="1"/>
              <a:t>fclose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return count;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}</a:t>
            </a:r>
            <a:endParaRPr lang="en-US" altLang="zh-CN" sz="2400" b="0" dirty="0"/>
          </a:p>
        </p:txBody>
      </p:sp>
      <p:sp>
        <p:nvSpPr>
          <p:cNvPr id="3" name="标题 1"/>
          <p:cNvSpPr/>
          <p:nvPr/>
        </p:nvSpPr>
        <p:spPr bwMode="auto">
          <a:xfrm>
            <a:off x="431800" y="188640"/>
            <a:ext cx="8280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用</a:t>
            </a:r>
            <a:r>
              <a:rPr lang="en-US" altLang="zh-CN" sz="2800" b="1" dirty="0" err="1">
                <a:solidFill>
                  <a:srgbClr val="C00000"/>
                </a:solidFill>
              </a:rPr>
              <a:t>fprintf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</a:rPr>
              <a:t>fscanf</a:t>
            </a:r>
            <a:r>
              <a:rPr lang="zh-CN" altLang="en-US" sz="2800" b="1" dirty="0">
                <a:solidFill>
                  <a:srgbClr val="C00000"/>
                </a:solidFill>
              </a:rPr>
              <a:t>实现学生信息文件的读和写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1033" y="476672"/>
            <a:ext cx="8712967" cy="5634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int </a:t>
            </a:r>
            <a:r>
              <a:rPr lang="en-US" altLang="zh-CN" sz="2000" b="0" dirty="0" err="1"/>
              <a:t>readfile</a:t>
            </a:r>
            <a:r>
              <a:rPr lang="en-US" altLang="zh-CN" sz="2000" b="0" dirty="0"/>
              <a:t>(</a:t>
            </a:r>
            <a:r>
              <a:rPr lang="en-US" altLang="zh-CN" sz="20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000" b="0" dirty="0"/>
              <a:t> stud[])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{   FILE *</a:t>
            </a:r>
            <a:r>
              <a:rPr lang="en-US" altLang="zh-CN" sz="2000" b="0" dirty="0" err="1"/>
              <a:t>fp</a:t>
            </a:r>
            <a:r>
              <a:rPr lang="en-US" altLang="zh-CN" sz="2000" b="0" dirty="0"/>
              <a:t>;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	int n;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      int count=0;</a:t>
            </a:r>
            <a:endParaRPr lang="en-US" altLang="zh-CN" sz="2000" b="0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0" dirty="0"/>
              <a:t>     if((</a:t>
            </a:r>
            <a:r>
              <a:rPr lang="en-US" altLang="zh-CN" sz="2000" b="0" dirty="0" err="1"/>
              <a:t>fp</a:t>
            </a:r>
            <a:r>
              <a:rPr lang="en-US" altLang="zh-CN" sz="2000" b="0" dirty="0"/>
              <a:t>=</a:t>
            </a:r>
            <a:r>
              <a:rPr lang="en-US" altLang="zh-CN" sz="2000" b="0" dirty="0" err="1"/>
              <a:t>fopen</a:t>
            </a:r>
            <a:r>
              <a:rPr lang="en-US" altLang="zh-CN" sz="2000" b="0" dirty="0"/>
              <a:t>(“d:\\student.dat”,</a:t>
            </a:r>
            <a:r>
              <a:rPr lang="en-US" altLang="zh-CN" sz="2000" dirty="0"/>
              <a:t> “</a:t>
            </a:r>
            <a:r>
              <a:rPr lang="en-US" altLang="zh-CN" sz="2000" dirty="0" err="1">
                <a:solidFill>
                  <a:srgbClr val="C00000"/>
                </a:solidFill>
              </a:rPr>
              <a:t>rb</a:t>
            </a:r>
            <a:r>
              <a:rPr lang="en-US" altLang="zh-CN" sz="2000" dirty="0"/>
              <a:t>”</a:t>
            </a:r>
            <a:r>
              <a:rPr lang="en-US" altLang="zh-CN" sz="2000" b="0" dirty="0"/>
              <a:t>))==NULL)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 {    </a:t>
            </a:r>
            <a:endParaRPr lang="en-US" altLang="zh-CN" sz="2000" b="0" dirty="0"/>
          </a:p>
          <a:p>
            <a:pPr>
              <a:spcBef>
                <a:spcPct val="0"/>
              </a:spcBef>
              <a:buNone/>
            </a:pPr>
            <a:r>
              <a:rPr lang="en-US" altLang="zh-CN" sz="2000" b="0" dirty="0"/>
              <a:t>	    </a:t>
            </a:r>
            <a:r>
              <a:rPr lang="en-US" altLang="zh-CN" sz="2000" b="0" dirty="0" err="1"/>
              <a:t>printf</a:t>
            </a:r>
            <a:r>
              <a:rPr lang="en-US" altLang="zh-CN" sz="2000" b="0" dirty="0"/>
              <a:t>(“</a:t>
            </a:r>
            <a:r>
              <a:rPr lang="zh-CN" altLang="en-US" sz="2000" dirty="0"/>
              <a:t>打不开文件</a:t>
            </a:r>
            <a:r>
              <a:rPr lang="en-US" altLang="zh-CN" sz="2000" dirty="0"/>
              <a:t>\n</a:t>
            </a:r>
            <a:r>
              <a:rPr lang="en-US" altLang="zh-CN" sz="2000" b="0" dirty="0"/>
              <a:t>”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);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	     return 0;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 }</a:t>
            </a:r>
            <a:endParaRPr lang="en-US" altLang="zh-CN" sz="2000" b="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0" dirty="0"/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n=</a:t>
            </a:r>
            <a:r>
              <a:rPr lang="en-US" altLang="zh-CN" sz="2000" dirty="0" err="1">
                <a:solidFill>
                  <a:srgbClr val="000000"/>
                </a:solidFill>
              </a:rPr>
              <a:t>fscanf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fp</a:t>
            </a:r>
            <a:r>
              <a:rPr lang="en-US" altLang="zh-CN" sz="2000" dirty="0">
                <a:solidFill>
                  <a:srgbClr val="000000"/>
                </a:solidFill>
              </a:rPr>
              <a:t>,"%s %d %</a:t>
            </a:r>
            <a:r>
              <a:rPr lang="en-US" altLang="zh-CN" sz="2000" dirty="0" err="1">
                <a:solidFill>
                  <a:srgbClr val="000000"/>
                </a:solidFill>
              </a:rPr>
              <a:t>d",stud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</a:rPr>
              <a:t>name,&amp;stud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</a:rPr>
              <a:t>num,&amp;stud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].age);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while(n==3)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{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count++;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n= </a:t>
            </a:r>
            <a:r>
              <a:rPr lang="en-US" altLang="zh-CN" sz="2000" dirty="0" err="1">
                <a:solidFill>
                  <a:srgbClr val="000000"/>
                </a:solidFill>
              </a:rPr>
              <a:t>fscanf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fp</a:t>
            </a:r>
            <a:r>
              <a:rPr lang="en-US" altLang="zh-CN" sz="2000" dirty="0">
                <a:solidFill>
                  <a:srgbClr val="000000"/>
                </a:solidFill>
              </a:rPr>
              <a:t>,"%s %d %</a:t>
            </a:r>
            <a:r>
              <a:rPr lang="en-US" altLang="zh-CN" sz="2000" dirty="0" err="1">
                <a:solidFill>
                  <a:srgbClr val="000000"/>
                </a:solidFill>
              </a:rPr>
              <a:t>d",stud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</a:rPr>
              <a:t>name,&amp;stud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</a:rPr>
              <a:t>num,&amp;stud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].age);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}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 </a:t>
            </a:r>
            <a:r>
              <a:rPr lang="en-US" altLang="zh-CN" sz="2000" b="0" dirty="0" err="1"/>
              <a:t>fclose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fp</a:t>
            </a:r>
            <a:r>
              <a:rPr lang="en-US" altLang="zh-CN" sz="2000" b="0" dirty="0"/>
              <a:t>);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 return count;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}</a:t>
            </a:r>
            <a:endParaRPr lang="en-US" altLang="zh-CN" sz="2000" b="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664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读／写函数的选用原则</a:t>
            </a:r>
            <a:endParaRPr lang="zh-CN" altLang="en-US" sz="3600" dirty="0">
              <a:solidFill>
                <a:srgbClr val="C00000"/>
              </a:solidFill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216238" y="1308673"/>
            <a:ext cx="8748712" cy="5329237"/>
          </a:xfrm>
        </p:spPr>
        <p:txBody>
          <a:bodyPr>
            <a:normAutofit fontScale="85000" lnSpcReduction="10000"/>
          </a:bodyPr>
          <a:lstStyle/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sz="2400" b="1" dirty="0"/>
              <a:t>从功能角度来说，</a:t>
            </a:r>
            <a:r>
              <a:rPr lang="en-US" altLang="zh-CN" sz="2400" b="1" dirty="0" err="1"/>
              <a:t>fread</a:t>
            </a:r>
            <a:r>
              <a:rPr lang="en-US" altLang="zh-CN" sz="2400" b="1" dirty="0"/>
              <a:t>( )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fwrite</a:t>
            </a:r>
            <a:r>
              <a:rPr lang="en-US" altLang="zh-CN" sz="2400" b="1" dirty="0"/>
              <a:t>( )</a:t>
            </a:r>
            <a:r>
              <a:rPr lang="zh-CN" altLang="en-US" sz="2400" b="1" dirty="0"/>
              <a:t>函数可以完成文件的任何数据读／写操作。 </a:t>
            </a:r>
            <a:endParaRPr lang="zh-CN" altLang="en-US" sz="2400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sz="2400" b="1" dirty="0"/>
              <a:t>但为方便起见，依下列原则选用：</a:t>
            </a:r>
            <a:endParaRPr lang="zh-CN" altLang="en-US" sz="2400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．读</a:t>
            </a:r>
            <a:r>
              <a:rPr lang="en-US" altLang="zh-CN" b="1" dirty="0"/>
              <a:t>/</a:t>
            </a:r>
            <a:r>
              <a:rPr lang="zh-CN" altLang="en-US" b="1" dirty="0"/>
              <a:t>写一个字符（或字节）数据时：选用</a:t>
            </a:r>
            <a:r>
              <a:rPr lang="en-US" altLang="zh-CN" b="1" dirty="0" err="1"/>
              <a:t>fgetc</a:t>
            </a:r>
            <a:r>
              <a:rPr lang="en-US" altLang="zh-CN" b="1" dirty="0"/>
              <a:t>( )</a:t>
            </a:r>
            <a:r>
              <a:rPr lang="zh-CN" altLang="en-US" b="1" dirty="0"/>
              <a:t>和</a:t>
            </a:r>
            <a:r>
              <a:rPr lang="en-US" altLang="zh-CN" b="1" dirty="0" err="1"/>
              <a:t>fputc</a:t>
            </a:r>
            <a:r>
              <a:rPr lang="en-US" altLang="zh-CN" b="1" dirty="0"/>
              <a:t>( )</a:t>
            </a:r>
            <a:r>
              <a:rPr lang="zh-CN" altLang="en-US" b="1" dirty="0"/>
              <a:t>函数。</a:t>
            </a:r>
            <a:endParaRPr lang="zh-CN" altLang="en-US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．读</a:t>
            </a:r>
            <a:r>
              <a:rPr lang="en-US" altLang="zh-CN" b="1" dirty="0"/>
              <a:t>/</a:t>
            </a:r>
            <a:r>
              <a:rPr lang="zh-CN" altLang="en-US" b="1" dirty="0"/>
              <a:t>写一个字符串时：选用</a:t>
            </a:r>
            <a:r>
              <a:rPr lang="en-US" altLang="zh-CN" b="1" dirty="0" err="1"/>
              <a:t>fgets</a:t>
            </a:r>
            <a:r>
              <a:rPr lang="en-US" altLang="zh-CN" b="1" dirty="0"/>
              <a:t>( )</a:t>
            </a:r>
            <a:r>
              <a:rPr lang="zh-CN" altLang="en-US" b="1" dirty="0"/>
              <a:t>和</a:t>
            </a:r>
            <a:r>
              <a:rPr lang="en-US" altLang="zh-CN" b="1" dirty="0" err="1"/>
              <a:t>fputs</a:t>
            </a:r>
            <a:r>
              <a:rPr lang="en-US" altLang="zh-CN" b="1" dirty="0"/>
              <a:t>( )</a:t>
            </a:r>
            <a:r>
              <a:rPr lang="zh-CN" altLang="en-US" b="1" dirty="0"/>
              <a:t>函数。</a:t>
            </a:r>
            <a:endParaRPr lang="zh-CN" altLang="en-US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zh-CN" altLang="en-US" b="1" dirty="0"/>
              <a:t>．读</a:t>
            </a:r>
            <a:r>
              <a:rPr lang="en-US" altLang="zh-CN" b="1" dirty="0"/>
              <a:t>/</a:t>
            </a:r>
            <a:r>
              <a:rPr lang="zh-CN" altLang="en-US" b="1" dirty="0"/>
              <a:t>写一个（或多个）不含格式的数据时：</a:t>
            </a:r>
            <a:endParaRPr lang="zh-CN" altLang="en-US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b="1" dirty="0"/>
              <a:t>				选用</a:t>
            </a:r>
            <a:r>
              <a:rPr lang="en-US" altLang="zh-CN" b="1" dirty="0" err="1"/>
              <a:t>fread</a:t>
            </a:r>
            <a:r>
              <a:rPr lang="en-US" altLang="zh-CN" b="1" dirty="0"/>
              <a:t>( )</a:t>
            </a:r>
            <a:r>
              <a:rPr lang="zh-CN" altLang="en-US" b="1" dirty="0"/>
              <a:t>和</a:t>
            </a:r>
            <a:r>
              <a:rPr lang="en-US" altLang="zh-CN" b="1" dirty="0" err="1"/>
              <a:t>fwrite</a:t>
            </a:r>
            <a:r>
              <a:rPr lang="en-US" altLang="zh-CN" b="1" dirty="0"/>
              <a:t>( )</a:t>
            </a:r>
            <a:r>
              <a:rPr lang="zh-CN" altLang="en-US" b="1" dirty="0"/>
              <a:t>函数。</a:t>
            </a:r>
            <a:endParaRPr lang="zh-CN" altLang="en-US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r>
              <a:rPr lang="zh-CN" altLang="en-US" b="1" dirty="0"/>
              <a:t>．读</a:t>
            </a:r>
            <a:r>
              <a:rPr lang="en-US" altLang="zh-CN" b="1" dirty="0"/>
              <a:t>/</a:t>
            </a:r>
            <a:r>
              <a:rPr lang="zh-CN" altLang="en-US" b="1" dirty="0"/>
              <a:t>写一个（或多个）含格式的数据时：</a:t>
            </a:r>
            <a:endParaRPr lang="zh-CN" altLang="en-US" b="1" dirty="0"/>
          </a:p>
          <a:p>
            <a:pPr marL="0" indent="577850" algn="just" eaLnBrk="1" hangingPunct="1"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zh-CN" altLang="en-US" b="1" dirty="0"/>
              <a:t>				选用</a:t>
            </a:r>
            <a:r>
              <a:rPr lang="en-US" altLang="zh-CN" b="1" dirty="0" err="1"/>
              <a:t>fscanf</a:t>
            </a:r>
            <a:r>
              <a:rPr lang="en-US" altLang="zh-CN" b="1" dirty="0"/>
              <a:t>( )</a:t>
            </a:r>
            <a:r>
              <a:rPr lang="zh-CN" altLang="en-US" b="1" dirty="0"/>
              <a:t>和</a:t>
            </a:r>
            <a:r>
              <a:rPr lang="en-US" altLang="zh-CN" b="1" dirty="0" err="1"/>
              <a:t>fprintf</a:t>
            </a:r>
            <a:r>
              <a:rPr lang="en-US" altLang="zh-CN" b="1" dirty="0"/>
              <a:t>( )</a:t>
            </a:r>
            <a:r>
              <a:rPr lang="zh-CN" altLang="en-US" b="1" dirty="0"/>
              <a:t>函数。</a:t>
            </a:r>
            <a:endParaRPr lang="zh-CN" altLang="en-US" b="1" dirty="0"/>
          </a:p>
          <a:p>
            <a:pPr marL="0" indent="577850" eaLnBrk="1" hangingPunct="1">
              <a:lnSpc>
                <a:spcPct val="150000"/>
              </a:lnSpc>
              <a:buFontTx/>
              <a:buNone/>
            </a:pPr>
            <a:endParaRPr lang="zh-CN" altLang="en-US" dirty="0"/>
          </a:p>
          <a:p>
            <a:pPr marL="0" indent="577850" eaLnBrk="1" hangingPunct="1">
              <a:lnSpc>
                <a:spcPct val="150000"/>
              </a:lnSpc>
              <a:buFontTx/>
              <a:buNone/>
            </a:pPr>
            <a:r>
              <a:rPr lang="zh-CN" altLang="en-US" sz="1800" b="1" dirty="0"/>
              <a:t>								</a:t>
            </a:r>
            <a:endParaRPr lang="zh-CN" altLang="en-US" sz="1800" b="1" dirty="0"/>
          </a:p>
        </p:txBody>
      </p:sp>
    </p:spTree>
  </p:cSld>
  <p:clrMapOvr>
    <a:masterClrMapping/>
  </p:clrMapOvr>
  <p:transition spd="med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12"/>
          <p:cNvSpPr txBox="1">
            <a:spLocks noChangeArrowheads="1"/>
          </p:cNvSpPr>
          <p:nvPr/>
        </p:nvSpPr>
        <p:spPr bwMode="auto">
          <a:xfrm>
            <a:off x="323528" y="332656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案例分析</a:t>
            </a:r>
            <a:endParaRPr lang="en-US" altLang="zh-CN" sz="28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" y="866056"/>
            <a:ext cx="8958350" cy="5129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68960"/>
            <a:ext cx="2776098" cy="2330971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8521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   </a:t>
            </a:r>
            <a:r>
              <a:rPr lang="zh-CN" altLang="en-US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位置指针与文件定位</a:t>
            </a:r>
            <a:endParaRPr lang="zh-CN" altLang="en-US" sz="36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5634" y="1347787"/>
            <a:ext cx="8367712" cy="4162425"/>
          </a:xfrm>
        </p:spPr>
        <p:txBody>
          <a:bodyPr>
            <a:normAutofit/>
          </a:bodyPr>
          <a:lstStyle/>
          <a:p>
            <a:pPr marL="952500" lvl="1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+mn-ea"/>
              </a:rPr>
              <a:t>文件中有一个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读写位置指针</a:t>
            </a:r>
            <a:r>
              <a:rPr lang="zh-CN" altLang="en-US" sz="2000" b="1" dirty="0">
                <a:latin typeface="+mn-ea"/>
              </a:rPr>
              <a:t>，指向当前的读写位置。每次读写一个（或一组）数据后，系统自动将位置指针移动到下一个读写位置上。</a:t>
            </a:r>
            <a:endParaRPr lang="zh-CN" altLang="en-US" sz="2000" b="1" dirty="0">
              <a:latin typeface="+mn-ea"/>
            </a:endParaRPr>
          </a:p>
          <a:p>
            <a:pPr marL="952500" lvl="1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+mn-ea"/>
              </a:rPr>
              <a:t> 读写方式</a:t>
            </a:r>
            <a:endParaRPr lang="zh-CN" altLang="en-US" sz="2000" b="1" dirty="0">
              <a:latin typeface="+mn-ea"/>
            </a:endParaRPr>
          </a:p>
          <a:p>
            <a:pPr marL="1371600" lvl="2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顺序读写</a:t>
            </a:r>
            <a:r>
              <a:rPr lang="zh-CN" altLang="en-US" sz="2000" b="1" dirty="0">
                <a:latin typeface="+mn-ea"/>
              </a:rPr>
              <a:t>：位置指针按字节位置顺序移动</a:t>
            </a:r>
            <a:endParaRPr lang="en-US" altLang="zh-CN" sz="2000" b="1" dirty="0">
              <a:latin typeface="+mn-ea"/>
            </a:endParaRPr>
          </a:p>
          <a:p>
            <a:pPr marL="1371600" lvl="2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随机读写</a:t>
            </a:r>
            <a:r>
              <a:rPr lang="zh-CN" altLang="en-US" sz="2000" b="1" dirty="0">
                <a:latin typeface="+mn-ea"/>
              </a:rPr>
              <a:t>：位置指针按需要移动到任意位置</a:t>
            </a: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ACE11A-9EC5-4E43-BCDC-BE710D67AD5D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894" y="409575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3200" b="1" cap="none" dirty="0">
                <a:solidFill>
                  <a:srgbClr val="C00000"/>
                </a:solidFill>
                <a:ea typeface="楷体_GB2312" pitchFamily="49" charset="-122"/>
              </a:rPr>
              <a:t>rewind( )</a:t>
            </a:r>
            <a:r>
              <a:rPr lang="zh-CN" altLang="en-US" sz="3200" b="1" cap="none" dirty="0">
                <a:solidFill>
                  <a:srgbClr val="C00000"/>
                </a:solidFill>
                <a:ea typeface="楷体_GB2312" pitchFamily="49" charset="-122"/>
              </a:rPr>
              <a:t>函数</a:t>
            </a:r>
            <a:endParaRPr lang="zh-CN" altLang="en-US" sz="3200" b="1" cap="none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55664" y="1019175"/>
            <a:ext cx="8367712" cy="4162425"/>
          </a:xfrm>
        </p:spPr>
        <p:txBody>
          <a:bodyPr/>
          <a:lstStyle/>
          <a:p>
            <a:pPr marL="1371600"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1371600"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476250" eaLnBrk="1" hangingPunct="1">
              <a:lnSpc>
                <a:spcPct val="80000"/>
              </a:lnSpc>
              <a:spcAft>
                <a:spcPts val="1200"/>
              </a:spcAft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．函数原型：</a:t>
            </a:r>
            <a:r>
              <a:rPr lang="en-US" altLang="zh-CN" sz="2800" b="1" dirty="0">
                <a:solidFill>
                  <a:srgbClr val="C00000"/>
                </a:solidFill>
              </a:rPr>
              <a:t>void rewind(FILE *</a:t>
            </a:r>
            <a:r>
              <a:rPr lang="en-US" altLang="zh-CN" sz="2800" b="1" dirty="0" err="1">
                <a:solidFill>
                  <a:srgbClr val="C00000"/>
                </a:solidFill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</a:rPr>
              <a:t>)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 marL="0" indent="476250" eaLnBrk="1" hangingPunct="1">
              <a:lnSpc>
                <a:spcPct val="80000"/>
              </a:lnSpc>
              <a:spcAft>
                <a:spcPts val="1200"/>
              </a:spcAft>
              <a:buFontTx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．功能：使</a:t>
            </a:r>
            <a:r>
              <a:rPr lang="en-US" altLang="zh-CN" sz="2800" b="1" dirty="0" err="1"/>
              <a:t>fp</a:t>
            </a:r>
            <a:r>
              <a:rPr lang="zh-CN" altLang="en-US" sz="2800" b="1" dirty="0"/>
              <a:t>指向文件的位置指针返回到</a:t>
            </a:r>
            <a:r>
              <a:rPr lang="zh-CN" altLang="en-US" sz="2800" b="1" dirty="0">
                <a:solidFill>
                  <a:srgbClr val="C00000"/>
                </a:solidFill>
              </a:rPr>
              <a:t>文件头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marL="0" indent="47625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indent="476250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11BF54-46F1-4BE1-8093-1DAA095FCC2F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38213"/>
            <a:ext cx="8785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4" name="Rectangle 12"/>
          <p:cNvSpPr txBox="1">
            <a:spLocks noChangeArrowheads="1"/>
          </p:cNvSpPr>
          <p:nvPr/>
        </p:nvSpPr>
        <p:spPr bwMode="auto">
          <a:xfrm>
            <a:off x="323528" y="332656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案例分析</a:t>
            </a:r>
            <a:endParaRPr lang="en-US" altLang="zh-CN" sz="28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cap="none" dirty="0" err="1">
                <a:solidFill>
                  <a:srgbClr val="C00000"/>
                </a:solidFill>
                <a:latin typeface="+mn-lt"/>
                <a:ea typeface="楷体_GB2312" pitchFamily="49" charset="-122"/>
              </a:rPr>
              <a:t>fseek</a:t>
            </a:r>
            <a:r>
              <a:rPr lang="en-US" altLang="zh-CN" sz="3600" b="1" cap="none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( )</a:t>
            </a:r>
            <a:r>
              <a:rPr lang="zh-CN" altLang="en-US" sz="3600" b="1" cap="none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函数</a:t>
            </a:r>
            <a:endParaRPr lang="zh-CN" altLang="en-US" sz="3600" b="1" cap="none" dirty="0">
              <a:solidFill>
                <a:srgbClr val="C00000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98550"/>
            <a:ext cx="9144000" cy="5759450"/>
          </a:xfrm>
        </p:spPr>
        <p:txBody>
          <a:bodyPr/>
          <a:lstStyle/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函数原型：</a:t>
            </a:r>
            <a:r>
              <a:rPr lang="en-US" altLang="zh-CN" sz="2000" b="1" dirty="0">
                <a:solidFill>
                  <a:srgbClr val="C00000"/>
                </a:solidFill>
              </a:rPr>
              <a:t>int  </a:t>
            </a:r>
            <a:r>
              <a:rPr lang="en-US" altLang="zh-CN" sz="2000" b="1" dirty="0" err="1">
                <a:solidFill>
                  <a:srgbClr val="C00000"/>
                </a:solidFill>
              </a:rPr>
              <a:t>fseek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文件指针，位移量，参照点</a:t>
            </a:r>
            <a:r>
              <a:rPr lang="en-US" altLang="zh-CN" sz="2000" b="1" dirty="0">
                <a:solidFill>
                  <a:srgbClr val="C00000"/>
                </a:solidFill>
              </a:rPr>
              <a:t>);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/>
              <a:t>            int  </a:t>
            </a:r>
            <a:r>
              <a:rPr lang="en-US" altLang="zh-CN" sz="2000" b="1" dirty="0" err="1"/>
              <a:t>fseek</a:t>
            </a:r>
            <a:r>
              <a:rPr lang="en-US" altLang="zh-CN" sz="2000" b="1" dirty="0"/>
              <a:t>(FILE  *</a:t>
            </a:r>
            <a:r>
              <a:rPr lang="en-US" altLang="zh-CN" sz="2000" b="1" dirty="0" err="1"/>
              <a:t>fp,long</a:t>
            </a:r>
            <a:r>
              <a:rPr lang="en-US" altLang="zh-CN" sz="2000" b="1" dirty="0"/>
              <a:t> int </a:t>
            </a:r>
            <a:r>
              <a:rPr lang="en-US" altLang="zh-CN" sz="2000" b="1" dirty="0" err="1"/>
              <a:t>offset,int</a:t>
            </a:r>
            <a:r>
              <a:rPr lang="en-US" altLang="zh-CN" sz="2000" b="1" dirty="0"/>
              <a:t> whence)</a:t>
            </a:r>
            <a:endParaRPr lang="en-US" altLang="zh-CN" sz="20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功能：将指定文件的</a:t>
            </a:r>
            <a:r>
              <a:rPr lang="zh-CN" altLang="en-US" sz="2000" b="1" dirty="0">
                <a:solidFill>
                  <a:srgbClr val="C00000"/>
                </a:solidFill>
              </a:rPr>
              <a:t>位置指针</a:t>
            </a:r>
            <a:r>
              <a:rPr lang="zh-CN" altLang="en-US" sz="2000" b="1" dirty="0"/>
              <a:t>，从参照点开始，移动指定的字节数。</a:t>
            </a:r>
            <a:endParaRPr lang="en-US" altLang="zh-CN" sz="20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参数：</a:t>
            </a:r>
            <a:r>
              <a:rPr lang="en-US" altLang="zh-CN" sz="1800" b="1" dirty="0" err="1"/>
              <a:t>fp</a:t>
            </a:r>
            <a:r>
              <a:rPr lang="zh-CN" altLang="en-US" sz="1800" b="1" dirty="0"/>
              <a:t>为文件指针，</a:t>
            </a:r>
            <a:endParaRPr lang="en-US" altLang="zh-CN" sz="18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1800" b="1" dirty="0"/>
              <a:t>            whence</a:t>
            </a:r>
            <a:r>
              <a:rPr lang="zh-CN" altLang="en-US" sz="1800" b="1" dirty="0"/>
              <a:t>为参照点用</a:t>
            </a:r>
            <a:r>
              <a:rPr lang="en-US" altLang="zh-CN" sz="1800" b="1" dirty="0">
                <a:solidFill>
                  <a:srgbClr val="C00000"/>
                </a:solidFill>
              </a:rPr>
              <a:t>0</a:t>
            </a:r>
            <a:r>
              <a:rPr lang="zh-CN" altLang="en-US" sz="1800" b="1" dirty="0"/>
              <a:t>（文件头）、</a:t>
            </a:r>
            <a:r>
              <a:rPr lang="en-US" altLang="zh-CN" sz="1800" b="1" dirty="0">
                <a:solidFill>
                  <a:srgbClr val="C00000"/>
                </a:solidFill>
              </a:rPr>
              <a:t>1</a:t>
            </a:r>
            <a:r>
              <a:rPr lang="zh-CN" altLang="en-US" sz="1800" b="1" dirty="0"/>
              <a:t>（当前位置）和</a:t>
            </a:r>
            <a:r>
              <a:rPr lang="en-US" altLang="zh-CN" sz="1800" b="1" dirty="0">
                <a:solidFill>
                  <a:srgbClr val="C00000"/>
                </a:solidFill>
              </a:rPr>
              <a:t>2</a:t>
            </a:r>
            <a:r>
              <a:rPr lang="zh-CN" altLang="en-US" sz="1800" b="1" dirty="0"/>
              <a:t>（文件尾）表示</a:t>
            </a:r>
            <a:endParaRPr lang="zh-CN" altLang="en-US" sz="18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/>
              <a:t>   </a:t>
            </a:r>
            <a:r>
              <a:rPr lang="zh-CN" altLang="en-US" sz="1800" b="1" dirty="0"/>
              <a:t>在</a:t>
            </a:r>
            <a:r>
              <a:rPr lang="en-US" altLang="zh-CN" sz="1800" b="1" dirty="0"/>
              <a:t>ANSI C</a:t>
            </a:r>
            <a:r>
              <a:rPr lang="zh-CN" altLang="en-US" sz="1800" b="1" dirty="0"/>
              <a:t>标准中，还规定了下面的名字：</a:t>
            </a:r>
            <a:endParaRPr lang="zh-CN" altLang="en-US" sz="18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zh-CN" altLang="en-US" sz="1800" b="1" dirty="0"/>
              <a:t>   </a:t>
            </a:r>
            <a:r>
              <a:rPr lang="en-US" altLang="zh-CN" sz="1800" dirty="0">
                <a:solidFill>
                  <a:srgbClr val="C00000"/>
                </a:solidFill>
              </a:rPr>
              <a:t>SEEK_SET──</a:t>
            </a:r>
            <a:r>
              <a:rPr lang="zh-CN" altLang="en-US" sz="1800" dirty="0">
                <a:solidFill>
                  <a:srgbClr val="C00000"/>
                </a:solidFill>
              </a:rPr>
              <a:t>文件头，  </a:t>
            </a:r>
            <a:r>
              <a:rPr lang="en-US" altLang="zh-CN" sz="1800" dirty="0">
                <a:solidFill>
                  <a:srgbClr val="C00000"/>
                </a:solidFill>
              </a:rPr>
              <a:t>SEEK_CUR──</a:t>
            </a:r>
            <a:r>
              <a:rPr lang="zh-CN" altLang="en-US" sz="1800" dirty="0">
                <a:solidFill>
                  <a:srgbClr val="C00000"/>
                </a:solidFill>
              </a:rPr>
              <a:t>当前位置，</a:t>
            </a:r>
            <a:r>
              <a:rPr lang="en-US" altLang="zh-CN" sz="1800" dirty="0">
                <a:solidFill>
                  <a:srgbClr val="C00000"/>
                </a:solidFill>
              </a:rPr>
              <a:t>SEEK_END──</a:t>
            </a:r>
            <a:r>
              <a:rPr lang="zh-CN" altLang="en-US" sz="1800" dirty="0">
                <a:solidFill>
                  <a:srgbClr val="C00000"/>
                </a:solidFill>
              </a:rPr>
              <a:t>文件尾</a:t>
            </a:r>
            <a:endParaRPr lang="zh-CN" altLang="en-US" sz="1800" dirty="0">
              <a:solidFill>
                <a:srgbClr val="C00000"/>
              </a:solidFill>
            </a:endParaRPr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1800" b="1" dirty="0"/>
              <a:t>  Offset</a:t>
            </a:r>
            <a:r>
              <a:rPr lang="zh-CN" altLang="en-US" sz="1800" b="1" dirty="0"/>
              <a:t>为位移量：以参照点为起点，正向偏移（当位移量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０时）或负向偏</a:t>
            </a:r>
            <a:endParaRPr lang="en-US" altLang="zh-CN" sz="18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zh-CN" altLang="en-US" sz="1800" b="1" dirty="0"/>
              <a:t>移（当位移量</a:t>
            </a:r>
            <a:r>
              <a:rPr lang="en-US" altLang="zh-CN" sz="1800" b="1" dirty="0"/>
              <a:t>&lt;</a:t>
            </a:r>
            <a:r>
              <a:rPr lang="zh-CN" altLang="en-US" sz="1800" b="1" dirty="0"/>
              <a:t>０时）的字节数。</a:t>
            </a:r>
            <a:r>
              <a:rPr lang="zh-CN" altLang="en-US" sz="1800" b="1" dirty="0">
                <a:latin typeface="宋体" panose="02010600030101010101" pitchFamily="2" charset="-122"/>
              </a:rPr>
              <a:t>位移量一般被要求是</a:t>
            </a:r>
            <a:r>
              <a:rPr lang="en-US" altLang="zh-CN" sz="1800" b="1" dirty="0">
                <a:latin typeface="宋体" panose="02010600030101010101" pitchFamily="2" charset="-122"/>
              </a:rPr>
              <a:t>long</a:t>
            </a:r>
            <a:r>
              <a:rPr lang="zh-CN" altLang="en-US" sz="1800" b="1" dirty="0">
                <a:latin typeface="宋体" panose="02010600030101010101" pitchFamily="2" charset="-122"/>
              </a:rPr>
              <a:t>型数据，这样当 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文件的长度大于</a:t>
            </a:r>
            <a:r>
              <a:rPr lang="en-US" altLang="zh-CN" sz="1800" b="1" dirty="0">
                <a:latin typeface="宋体" panose="02010600030101010101" pitchFamily="2" charset="-122"/>
              </a:rPr>
              <a:t>64K</a:t>
            </a:r>
            <a:r>
              <a:rPr lang="zh-CN" altLang="en-US" sz="1800" b="1" dirty="0">
                <a:latin typeface="宋体" panose="02010600030101010101" pitchFamily="2" charset="-122"/>
              </a:rPr>
              <a:t>时不出问题</a:t>
            </a:r>
            <a:r>
              <a:rPr lang="zh-CN" altLang="en-US" sz="1800" b="1" dirty="0"/>
              <a:t>。</a:t>
            </a:r>
            <a:endParaRPr lang="zh-CN" altLang="en-US" sz="1800" b="1" dirty="0"/>
          </a:p>
          <a:p>
            <a:pPr marL="0" indent="476250" algn="just" eaLnBrk="1" hangingPunct="1"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altLang="zh-CN" sz="1800" b="1" dirty="0"/>
              <a:t>4.</a:t>
            </a:r>
            <a:r>
              <a:rPr lang="zh-CN" altLang="en-US" sz="1800" b="1" dirty="0"/>
              <a:t>返回值：成功为</a:t>
            </a:r>
            <a:r>
              <a:rPr lang="en-US" altLang="zh-CN" sz="1800" b="1" dirty="0">
                <a:solidFill>
                  <a:srgbClr val="C00000"/>
                </a:solidFill>
              </a:rPr>
              <a:t>0</a:t>
            </a:r>
            <a:r>
              <a:rPr lang="zh-CN" altLang="en-US" sz="1800" b="1" dirty="0"/>
              <a:t>，失败为</a:t>
            </a:r>
            <a:r>
              <a:rPr lang="zh-CN" altLang="en-US" sz="1800" b="1" dirty="0">
                <a:solidFill>
                  <a:srgbClr val="C00000"/>
                </a:solidFill>
              </a:rPr>
              <a:t>非</a:t>
            </a:r>
            <a:r>
              <a:rPr lang="en-US" altLang="zh-CN" sz="1800" b="1" dirty="0">
                <a:solidFill>
                  <a:srgbClr val="C00000"/>
                </a:solidFill>
              </a:rPr>
              <a:t>0</a:t>
            </a:r>
            <a:r>
              <a:rPr lang="en-US" altLang="zh-CN" sz="1800" b="1" dirty="0"/>
              <a:t>.</a:t>
            </a:r>
            <a:endParaRPr lang="en-US" altLang="zh-CN" sz="1800" b="1" dirty="0"/>
          </a:p>
          <a:p>
            <a:pPr marL="0" indent="476250" algn="just"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zh-CN" altLang="en-US" sz="1800" b="1" dirty="0"/>
              <a:t>注：</a:t>
            </a:r>
            <a:r>
              <a:rPr lang="en-US" altLang="zh-CN" sz="1800" b="1" dirty="0" err="1"/>
              <a:t>fseek</a:t>
            </a:r>
            <a:r>
              <a:rPr lang="en-US" altLang="zh-CN" sz="1800" b="1" dirty="0"/>
              <a:t>(  )</a:t>
            </a:r>
            <a:r>
              <a:rPr lang="zh-CN" altLang="en-US" sz="1800" b="1" dirty="0"/>
              <a:t>函数一般用于二进制文件。</a:t>
            </a:r>
            <a:endParaRPr lang="zh-CN" altLang="en-US" sz="1800" b="1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>
          <a:xfrm>
            <a:off x="504031" y="1052512"/>
            <a:ext cx="8135938" cy="735013"/>
          </a:xfrm>
        </p:spPr>
        <p:txBody>
          <a:bodyPr/>
          <a:lstStyle/>
          <a:p>
            <a:pPr marL="0" indent="476250" algn="just"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注意：位移量一般被要求是</a:t>
            </a:r>
            <a:r>
              <a:rPr lang="en-US" altLang="zh-CN" sz="2800" b="1" dirty="0">
                <a:latin typeface="宋体" panose="02010600030101010101" pitchFamily="2" charset="-122"/>
              </a:rPr>
              <a:t>long</a:t>
            </a:r>
            <a:r>
              <a:rPr lang="zh-CN" altLang="en-US" sz="2800" b="1" dirty="0">
                <a:latin typeface="宋体" panose="02010600030101010101" pitchFamily="2" charset="-122"/>
              </a:rPr>
              <a:t>型数据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marL="0" indent="476250" algn="just"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endParaRPr lang="en-US" altLang="zh-CN" sz="2400" b="1" dirty="0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611187" y="1960562"/>
            <a:ext cx="8028782" cy="3671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indent="37465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err="1"/>
              <a:t>fseek</a:t>
            </a:r>
            <a:r>
              <a:rPr lang="zh-CN" altLang="en-US" sz="2000" b="1" dirty="0"/>
              <a:t>函数调用的几个例子：</a:t>
            </a:r>
            <a:endParaRPr lang="zh-CN" altLang="en-US" sz="2000" b="1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 err="1"/>
              <a:t>fseek</a:t>
            </a:r>
            <a:r>
              <a:rPr lang="en-US" altLang="zh-CN" sz="2000" b="1" dirty="0"/>
              <a:t>(fp,100L,SEEK_SET);    </a:t>
            </a:r>
            <a:r>
              <a:rPr lang="zh-CN" altLang="en-US" sz="2000" b="1" dirty="0"/>
              <a:t>将指针从文件头正向移动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个字节</a:t>
            </a:r>
            <a:endParaRPr lang="zh-CN" altLang="en-US" sz="2000" b="1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2000" b="1" dirty="0" err="1"/>
              <a:t>fseek</a:t>
            </a:r>
            <a:r>
              <a:rPr kumimoji="0" lang="en-US" altLang="zh-CN" sz="2000" b="1" dirty="0"/>
              <a:t>(fp,100L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SEEK_CUR);   </a:t>
            </a:r>
            <a:r>
              <a:rPr kumimoji="0" lang="zh-CN" altLang="en-US" sz="2000" b="1" dirty="0"/>
              <a:t>将位置指针从当前位置正向移动</a:t>
            </a:r>
            <a:r>
              <a:rPr kumimoji="0" lang="en-US" altLang="zh-CN" sz="2000" b="1" dirty="0"/>
              <a:t>100</a:t>
            </a:r>
            <a:r>
              <a:rPr kumimoji="0" lang="zh-CN" altLang="en-US" sz="2000" b="1" dirty="0"/>
              <a:t>个字节</a:t>
            </a:r>
            <a:endParaRPr kumimoji="0" lang="zh-CN" altLang="en-US" sz="2000" b="1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0" lang="en-US" altLang="zh-CN" sz="2000" b="1" dirty="0" err="1"/>
              <a:t>fseek</a:t>
            </a:r>
            <a:r>
              <a:rPr kumimoji="0" lang="en-US" altLang="zh-CN" sz="2000" b="1" dirty="0"/>
              <a:t>(fp,-100L,SEEK_END)</a:t>
            </a:r>
            <a:r>
              <a:rPr kumimoji="0" lang="zh-CN" altLang="en-US" sz="2000" b="1" dirty="0"/>
              <a:t>；  将位置指针从文件末尾处负向偏移</a:t>
            </a:r>
            <a:r>
              <a:rPr kumimoji="0" lang="en-US" altLang="zh-CN" sz="2000" b="1" dirty="0"/>
              <a:t>100</a:t>
            </a:r>
            <a:r>
              <a:rPr kumimoji="0" lang="zh-CN" altLang="en-US" sz="2000" b="1" dirty="0"/>
              <a:t>个字节</a:t>
            </a:r>
            <a:endParaRPr kumimoji="0" lang="zh-CN" altLang="en-US" sz="2000" b="1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3F26C-74F5-4FFF-95EB-DF3909FDBA0A}" type="slidenum">
              <a:rPr lang="en-US" altLang="zh-CN" sz="1400"/>
            </a:fld>
            <a:endParaRPr lang="en-US" altLang="zh-CN" sz="1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4134"/>
            <a:ext cx="7772400" cy="4771130"/>
          </a:xfrm>
        </p:spPr>
        <p:txBody>
          <a:bodyPr>
            <a:normAutofit/>
          </a:bodyPr>
          <a:lstStyle/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/>
              <a:t>由于文件的位置指针可以任意移动，也经常移动，往往容易迷失当前位置，</a:t>
            </a:r>
            <a:r>
              <a:rPr lang="en-US" altLang="zh-CN" b="1" dirty="0" err="1"/>
              <a:t>ftell</a:t>
            </a:r>
            <a:r>
              <a:rPr lang="en-US" altLang="zh-CN" b="1" dirty="0"/>
              <a:t>( )</a:t>
            </a:r>
            <a:r>
              <a:rPr lang="zh-CN" altLang="en-US" b="1" dirty="0"/>
              <a:t>就可以解决这个问题。</a:t>
            </a:r>
            <a:endParaRPr lang="zh-CN" altLang="en-US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．用法：</a:t>
            </a:r>
            <a:r>
              <a:rPr lang="en-US" altLang="zh-CN" b="1" dirty="0"/>
              <a:t>long  int </a:t>
            </a:r>
            <a:r>
              <a:rPr lang="en-US" altLang="zh-CN" b="1" dirty="0" err="1"/>
              <a:t>ftell</a:t>
            </a:r>
            <a:r>
              <a:rPr lang="en-US" altLang="zh-CN" b="1" dirty="0"/>
              <a:t>(</a:t>
            </a:r>
            <a:r>
              <a:rPr lang="zh-CN" altLang="en-US" b="1" dirty="0"/>
              <a:t>文件指针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2</a:t>
            </a:r>
            <a:r>
              <a:rPr lang="zh-CN" altLang="en-US" b="1" dirty="0"/>
              <a:t>．功能：返回文件位置指针的当前位置（用相对于文件头的位移量表示）。</a:t>
            </a:r>
            <a:endParaRPr lang="zh-CN" altLang="en-US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/>
              <a:t> 如果返回值为</a:t>
            </a:r>
            <a:r>
              <a:rPr lang="en-US" altLang="zh-CN" b="1" dirty="0"/>
              <a:t>-1L</a:t>
            </a:r>
            <a:r>
              <a:rPr lang="zh-CN" altLang="en-US" b="1" dirty="0"/>
              <a:t>，则表明调用出错。</a:t>
            </a:r>
            <a:endParaRPr lang="zh-CN" altLang="en-US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/>
              <a:t>例如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     offset=</a:t>
            </a:r>
            <a:r>
              <a:rPr lang="en-US" altLang="zh-CN" b="1" dirty="0" err="1"/>
              <a:t>ftell</a:t>
            </a:r>
            <a:r>
              <a:rPr lang="en-US" altLang="zh-CN" b="1" dirty="0"/>
              <a:t>(</a:t>
            </a:r>
            <a:r>
              <a:rPr lang="en-US" altLang="zh-CN" b="1" dirty="0" err="1"/>
              <a:t>fp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if(offset= =</a:t>
            </a:r>
            <a:r>
              <a:rPr lang="zh-CN" altLang="en-US" b="1" dirty="0"/>
              <a:t>－</a:t>
            </a:r>
            <a:r>
              <a:rPr lang="en-US" altLang="zh-CN" b="1" dirty="0"/>
              <a:t>1L)</a:t>
            </a:r>
            <a:endParaRPr lang="en-US" altLang="zh-CN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</a:t>
            </a:r>
            <a:r>
              <a:rPr lang="en-US" altLang="zh-CN" b="1" dirty="0" err="1"/>
              <a:t>ftell</a:t>
            </a:r>
            <a:r>
              <a:rPr lang="en-US" altLang="zh-CN" b="1" dirty="0"/>
              <a:t>( ) error\n”)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0" indent="66357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623116" y="404664"/>
            <a:ext cx="589776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  <a:cs typeface="+mj-cs"/>
              </a:rPr>
              <a:t>返回文件当前位置的函数</a:t>
            </a:r>
            <a:r>
              <a:rPr lang="en-US" altLang="zh-CN" sz="3200" b="1" dirty="0" err="1">
                <a:solidFill>
                  <a:srgbClr val="C00000"/>
                </a:solidFill>
                <a:ea typeface="楷体_GB2312" pitchFamily="49" charset="-122"/>
                <a:cs typeface="+mj-cs"/>
              </a:rPr>
              <a:t>ftell</a:t>
            </a:r>
            <a:r>
              <a:rPr lang="en-US" altLang="zh-CN" sz="3200" b="1" dirty="0">
                <a:solidFill>
                  <a:srgbClr val="C00000"/>
                </a:solidFill>
                <a:ea typeface="楷体_GB2312" pitchFamily="49" charset="-122"/>
                <a:cs typeface="+mj-cs"/>
              </a:rPr>
              <a:t>( )</a:t>
            </a:r>
            <a:endParaRPr lang="en-US" altLang="zh-CN" sz="3200" b="1" dirty="0">
              <a:solidFill>
                <a:srgbClr val="C00000"/>
              </a:solidFill>
              <a:ea typeface="楷体_GB2312" pitchFamily="49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594928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思考：如何获取文件长度（字节数）？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F241B8-07D2-4D02-9879-B33C1F487F68}" type="slidenum">
              <a:rPr lang="en-US" altLang="zh-CN" sz="1400"/>
            </a:fld>
            <a:endParaRPr lang="en-US" altLang="zh-CN" sz="1400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30142" y="116632"/>
            <a:ext cx="25915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/>
              <a:t>案例</a:t>
            </a:r>
            <a:r>
              <a:rPr lang="en-US" altLang="zh-CN" sz="2400" b="1" dirty="0"/>
              <a:t>5]  </a:t>
            </a:r>
            <a:r>
              <a:rPr lang="zh-CN" altLang="en-US" sz="2400" b="1" dirty="0"/>
              <a:t>磁盘文件上有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个学生数据，要求读入第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学生数据并显示。</a:t>
            </a:r>
            <a:endParaRPr lang="zh-CN" altLang="en-US" sz="24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0733" y="1708586"/>
            <a:ext cx="8792436" cy="5080494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int main(void)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{  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FILE *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;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STU </a:t>
            </a:r>
            <a:r>
              <a:rPr lang="en-US" altLang="zh-CN" sz="1800" dirty="0" err="1"/>
              <a:t>st</a:t>
            </a:r>
            <a:r>
              <a:rPr lang="en-US" altLang="zh-CN" sz="1800" dirty="0"/>
              <a:t>;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STU stud[]={{"mary",20110001,18},{"rose",20110002,19},{"mary",20110003,18}};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if((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=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("d:\\stu.dat","wb+"))==NULL)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{ 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("can't open file\n");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	exit(1); 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}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fwrite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stud,sizeof</a:t>
            </a:r>
            <a:r>
              <a:rPr lang="en-US" altLang="zh-CN" sz="1800" dirty="0"/>
              <a:t>(STU),3,fp);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fseek</a:t>
            </a:r>
            <a:r>
              <a:rPr lang="en-US" altLang="zh-CN" sz="1800" dirty="0"/>
              <a:t>(fp,1*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(STU),SEEK_SET);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fread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st,sizeof</a:t>
            </a:r>
            <a:r>
              <a:rPr lang="en-US" altLang="zh-CN" sz="1800" dirty="0"/>
              <a:t>(STU),1,fp);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("%s  %d  %d \n",  </a:t>
            </a:r>
            <a:r>
              <a:rPr lang="en-US" altLang="zh-CN" sz="1800" dirty="0" err="1"/>
              <a:t>st.name,st.num,st.age</a:t>
            </a:r>
            <a:r>
              <a:rPr lang="en-US" altLang="zh-CN" sz="1800" dirty="0"/>
              <a:t>);  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fclose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return 0;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5940152" y="50292"/>
            <a:ext cx="3073706" cy="2310505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stdlib.h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typedef struct </a:t>
            </a:r>
            <a:r>
              <a:rPr lang="en-US" altLang="zh-CN" sz="1800" dirty="0" err="1"/>
              <a:t>student_type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{   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char name[10];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int num;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	int age;    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}STU;</a:t>
            </a:r>
            <a:endParaRPr lang="en-US" altLang="zh-CN" sz="180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  <p:bldP spid="59396" grpId="0" animBg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A105A1-9506-430D-A99C-5DDBBE18DC69}" type="slidenum">
              <a:rPr lang="en-US" altLang="zh-CN" sz="1400"/>
            </a:fld>
            <a:endParaRPr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640"/>
            <a:ext cx="7315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  <a:ea typeface="隶书" panose="02010509060101010101" pitchFamily="49" charset="-122"/>
              </a:rPr>
              <a:t>     </a:t>
            </a:r>
            <a:r>
              <a:rPr lang="zh-CN" altLang="en-US" sz="3600" b="1">
                <a:solidFill>
                  <a:srgbClr val="C00000"/>
                </a:solidFill>
                <a:ea typeface="隶书" panose="02010509060101010101" pitchFamily="49" charset="-122"/>
              </a:rPr>
              <a:t>出错检测</a:t>
            </a:r>
            <a:endParaRPr lang="zh-CN" altLang="en-US" sz="3600" b="1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613"/>
            <a:ext cx="8640959" cy="5181600"/>
          </a:xfrm>
        </p:spPr>
        <p:txBody>
          <a:bodyPr>
            <a:normAutofit fontScale="92500" lnSpcReduction="10000"/>
          </a:bodyPr>
          <a:lstStyle/>
          <a:p>
            <a:pPr marL="0" indent="57785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ferror</a:t>
            </a:r>
            <a:r>
              <a:rPr lang="en-US" altLang="zh-CN" sz="1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1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br>
              <a:rPr lang="zh-CN" altLang="en-US" sz="1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Arial" panose="020B0604020202020204" pitchFamily="34" charset="0"/>
                <a:ea typeface="黑体" panose="02010609060101010101" charset="-122"/>
              </a:rPr>
              <a:t>       </a:t>
            </a:r>
            <a:r>
              <a:rPr lang="zh-CN" altLang="en-US" sz="1800" b="1" dirty="0"/>
              <a:t>在调用输入输出库函数时，如果出错，除了函数返回值有所反映外，也可利用</a:t>
            </a:r>
            <a:r>
              <a:rPr lang="en-US" altLang="zh-CN" sz="1800" b="1" dirty="0" err="1"/>
              <a:t>ferror</a:t>
            </a:r>
            <a:r>
              <a:rPr lang="en-US" altLang="zh-CN" sz="1800" b="1" dirty="0"/>
              <a:t>( )</a:t>
            </a:r>
            <a:r>
              <a:rPr lang="zh-CN" altLang="en-US" sz="1800" b="1" dirty="0"/>
              <a:t>函数来检测。</a:t>
            </a:r>
            <a:br>
              <a:rPr lang="zh-CN" altLang="en-US" sz="1800" b="1" dirty="0"/>
            </a:br>
            <a:r>
              <a:rPr lang="zh-CN" altLang="en-US" sz="1800" b="1" dirty="0"/>
              <a:t>       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．用法： </a:t>
            </a:r>
            <a:r>
              <a:rPr lang="en-US" altLang="zh-CN" sz="1800" b="1" dirty="0"/>
              <a:t>int  </a:t>
            </a:r>
            <a:r>
              <a:rPr lang="en-US" altLang="zh-CN" sz="1800" b="1" dirty="0" err="1"/>
              <a:t>ferror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文件指针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； </a:t>
            </a:r>
            <a:endParaRPr lang="zh-CN" altLang="en-US" sz="1800" b="1" dirty="0"/>
          </a:p>
          <a:p>
            <a:pPr marL="0" indent="57785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．功能：如果函数返回值为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，表示未出错；如果返回一个非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值，表示出错。</a:t>
            </a:r>
            <a:br>
              <a:rPr lang="zh-CN" altLang="en-US" sz="1800" b="1" dirty="0"/>
            </a:br>
            <a:r>
              <a:rPr lang="zh-CN" altLang="en-US" sz="1800" b="1" dirty="0"/>
              <a:t>      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）对同一文件，每次调用输入输出函数均产生一个新的</a:t>
            </a:r>
            <a:r>
              <a:rPr lang="en-US" altLang="zh-CN" sz="1800" b="1" dirty="0" err="1"/>
              <a:t>ferror</a:t>
            </a:r>
            <a:r>
              <a:rPr lang="en-US" altLang="zh-CN" sz="1800" b="1" dirty="0"/>
              <a:t>( )</a:t>
            </a:r>
            <a:r>
              <a:rPr lang="zh-CN" altLang="en-US" sz="1800" b="1" dirty="0"/>
              <a:t>函数值。因此在调用了输入输出函数后，应立即检测，否则出错信息会丢失。</a:t>
            </a:r>
            <a:br>
              <a:rPr lang="zh-CN" altLang="en-US" sz="1800" b="1" dirty="0"/>
            </a:br>
            <a:r>
              <a:rPr lang="zh-CN" altLang="en-US" sz="1800" b="1" dirty="0"/>
              <a:t>       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）在执行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 )</a:t>
            </a:r>
            <a:r>
              <a:rPr lang="zh-CN" altLang="en-US" sz="1800" b="1" dirty="0"/>
              <a:t>函数时，系统将</a:t>
            </a:r>
            <a:r>
              <a:rPr lang="en-US" altLang="zh-CN" sz="1800" b="1" dirty="0" err="1"/>
              <a:t>ferror</a:t>
            </a:r>
            <a:r>
              <a:rPr lang="en-US" altLang="zh-CN" sz="1800" b="1" dirty="0"/>
              <a:t>( )</a:t>
            </a:r>
            <a:r>
              <a:rPr lang="zh-CN" altLang="en-US" sz="1800" b="1" dirty="0"/>
              <a:t>的值自动置为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。</a:t>
            </a:r>
            <a:endParaRPr lang="zh-CN" altLang="en-US" sz="1800" b="1" dirty="0"/>
          </a:p>
          <a:p>
            <a:pPr marL="0" indent="57785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clearerr</a:t>
            </a:r>
            <a:r>
              <a:rPr lang="en-US" altLang="zh-CN" sz="1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1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endParaRPr lang="zh-CN" altLang="en-US" sz="1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57785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．用法： </a:t>
            </a:r>
            <a:r>
              <a:rPr lang="en-US" altLang="zh-CN" sz="1800" b="1" dirty="0"/>
              <a:t>void  </a:t>
            </a:r>
            <a:r>
              <a:rPr lang="en-US" altLang="zh-CN" sz="1800" b="1" dirty="0" err="1"/>
              <a:t>clearerr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文件指针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；</a:t>
            </a:r>
            <a:endParaRPr lang="zh-CN" altLang="en-US" sz="1800" b="1" dirty="0"/>
          </a:p>
          <a:p>
            <a:pPr marL="0" indent="57785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1" dirty="0"/>
              <a:t>2</a:t>
            </a:r>
            <a:r>
              <a:rPr lang="zh-CN" altLang="en-US" sz="1800" b="1" dirty="0"/>
              <a:t>．功能：将文件错误标志（即</a:t>
            </a:r>
            <a:r>
              <a:rPr lang="en-US" altLang="zh-CN" sz="1800" b="1" dirty="0" err="1"/>
              <a:t>ferror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函数的值）和文件结束标志（即</a:t>
            </a:r>
            <a:r>
              <a:rPr lang="en-US" altLang="zh-CN" sz="1800" b="1" dirty="0" err="1"/>
              <a:t>feof</a:t>
            </a:r>
            <a:r>
              <a:rPr lang="en-US" altLang="zh-CN" sz="1800" b="1" dirty="0"/>
              <a:t>( )</a:t>
            </a:r>
            <a:r>
              <a:rPr lang="zh-CN" altLang="en-US" sz="1800" b="1" dirty="0"/>
              <a:t>函数的值）置为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。</a:t>
            </a:r>
            <a:endParaRPr lang="zh-CN" altLang="en-US" sz="1800" b="1" dirty="0"/>
          </a:p>
          <a:p>
            <a:pPr marL="0" indent="57785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1800" b="1" dirty="0"/>
              <a:t> 对同一文件，只要出错就一直保留，直至遇到</a:t>
            </a:r>
            <a:r>
              <a:rPr lang="en-US" altLang="zh-CN" sz="1800" b="1" dirty="0" err="1"/>
              <a:t>clearerr</a:t>
            </a:r>
            <a:r>
              <a:rPr lang="en-US" altLang="zh-CN" sz="1800" b="1" dirty="0"/>
              <a:t>( )</a:t>
            </a:r>
            <a:r>
              <a:rPr lang="zh-CN" altLang="en-US" sz="1800" b="1" dirty="0"/>
              <a:t>函数或</a:t>
            </a:r>
            <a:r>
              <a:rPr lang="en-US" altLang="zh-CN" sz="1800" b="1" dirty="0"/>
              <a:t>rewind( )</a:t>
            </a:r>
            <a:r>
              <a:rPr lang="zh-CN" altLang="en-US" sz="1800" b="1" dirty="0"/>
              <a:t>函数，或其它任何一个输入输出库函数。</a:t>
            </a:r>
            <a:endParaRPr lang="zh-CN" altLang="en-US" sz="1800" b="1" dirty="0"/>
          </a:p>
        </p:txBody>
      </p:sp>
    </p:spTree>
  </p:cSld>
  <p:clrMapOvr>
    <a:masterClrMapping/>
  </p:clrMapOvr>
  <p:transition spd="med"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43768"/>
            <a:ext cx="5112568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ea typeface="隶书" panose="02010509060101010101" pitchFamily="49" charset="-122"/>
              </a:rPr>
              <a:t>文件操作小结</a:t>
            </a:r>
            <a:endParaRPr lang="zh-CN" altLang="en-US" sz="28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5" name="Group 133"/>
          <p:cNvGraphicFramePr>
            <a:graphicFrameLocks noGrp="1"/>
          </p:cNvGraphicFramePr>
          <p:nvPr/>
        </p:nvGraphicFramePr>
        <p:xfrm>
          <a:off x="161925" y="908720"/>
          <a:ext cx="8820150" cy="5723331"/>
        </p:xfrm>
        <a:graphic>
          <a:graphicData uri="http://schemas.openxmlformats.org/drawingml/2006/table">
            <a:tbl>
              <a:tblPr/>
              <a:tblGrid>
                <a:gridCol w="1608138"/>
                <a:gridCol w="2627312"/>
                <a:gridCol w="4584700"/>
              </a:tblGrid>
              <a:tr h="335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分类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打开文件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fopen(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打开文件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关闭文件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fclose(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关闭文件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文件定位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fseek(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改变文件位置的指针位置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rewind(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使文件位置指针重新置于文件开头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ftell(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返回文件位置指针的当前值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文件读写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fgetc(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从指定文件取得一个字符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fputc(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把字符输出到指定文件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fgets(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从指定文件读取字符串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fputs(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把字符输出到指定文件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fread(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从指定文件中读取数据项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fwrite(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把数据项写到指定文件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fscanf(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从指定文件按格式输入数据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fprintf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按指定格式将数据写到指定文件中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文件状态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feof(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若到文件末尾，函数值为真（非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ferror(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若对文件操作出错，函数值为真（非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clearerr( )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feof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)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ferror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)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函数值置零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课后作业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所有课堂程序代码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en-US" altLang="zh-CN" dirty="0"/>
          </a:p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974B-9579-47A9-8215-518D879A967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642350" cy="5403850"/>
          </a:xfrm>
        </p:spPr>
        <p:txBody>
          <a:bodyPr vert="horz" wrap="square" lIns="91440" tIns="45720" rIns="91440" bIns="45720" anchor="t"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CreateBinFile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功能是将从终端上读入的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个整数以二进制方式写入文件中，在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函数中调用该函数，并将数据保存在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c:\temp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下名为“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binary.dat”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的文件中。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/>
              <a:t>int CreateBinFile(char *cFileName) 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1600" b="1" dirty="0"/>
              <a:t>{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FILE *fp;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int i,iNum;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 if( (fp=fopen( </a:t>
            </a:r>
            <a:r>
              <a:rPr lang="en-US" altLang="zh-CN" sz="1600" b="1" u="sng" dirty="0"/>
              <a:t>                     </a:t>
            </a:r>
            <a:r>
              <a:rPr lang="en-US" altLang="zh-CN" sz="1600" b="1" dirty="0"/>
              <a:t>, </a:t>
            </a:r>
            <a:r>
              <a:rPr lang="en-US" altLang="zh-CN" sz="1600" b="1" u="sng" dirty="0"/>
              <a:t>         </a:t>
            </a:r>
            <a:r>
              <a:rPr lang="en-US" altLang="zh-CN" sz="1600" b="1" dirty="0"/>
              <a:t> )) == NULL )        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打开文件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600" b="1" dirty="0"/>
              <a:t>	return 0;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 	for(i=0;i&lt;10;i++)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{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	scanf("%d",&amp;iNum);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	fwrite(</a:t>
            </a:r>
            <a:r>
              <a:rPr lang="en-US" altLang="zh-CN" sz="1600" b="1" u="sng" dirty="0"/>
              <a:t>            </a:t>
            </a:r>
            <a:r>
              <a:rPr lang="en-US" altLang="zh-CN" sz="1600" b="1" dirty="0"/>
              <a:t> ,</a:t>
            </a:r>
            <a:r>
              <a:rPr lang="en-US" altLang="zh-CN" sz="1600" b="1" u="sng" dirty="0"/>
              <a:t>          </a:t>
            </a:r>
            <a:r>
              <a:rPr lang="en-US" altLang="zh-CN" sz="1600" b="1" dirty="0"/>
              <a:t> ,</a:t>
            </a:r>
            <a:r>
              <a:rPr lang="en-US" altLang="zh-CN" sz="1600" b="1" u="sng" dirty="0"/>
              <a:t>          </a:t>
            </a:r>
            <a:r>
              <a:rPr lang="en-US" altLang="zh-CN" sz="1600" b="1" dirty="0"/>
              <a:t> , </a:t>
            </a:r>
            <a:r>
              <a:rPr lang="en-US" altLang="zh-CN" sz="1600" b="1" u="sng" dirty="0"/>
              <a:t>           </a:t>
            </a:r>
            <a:r>
              <a:rPr lang="en-US" altLang="zh-CN" sz="1600" b="1" dirty="0"/>
              <a:t>);     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iNum</a:t>
            </a:r>
            <a:r>
              <a:rPr lang="zh-CN" altLang="en-US" sz="1600" b="1" dirty="0">
                <a:solidFill>
                  <a:srgbClr val="FF0000"/>
                </a:solidFill>
              </a:rPr>
              <a:t>写到文件中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600" b="1" dirty="0"/>
              <a:t>	}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fclose(fp);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	return 1; </a:t>
            </a:r>
            <a:endParaRPr lang="en-US" altLang="zh-CN" sz="1600" b="1" dirty="0"/>
          </a:p>
          <a:p>
            <a:pPr lvl="1">
              <a:buNone/>
            </a:pPr>
            <a:r>
              <a:rPr lang="en-US" altLang="zh-CN" sz="1600" b="1" dirty="0"/>
              <a:t>} </a:t>
            </a:r>
            <a:endParaRPr lang="zh-CN" altLang="en-US" sz="1600" b="1" dirty="0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0" dirty="0">
                <a:latin typeface="Times New Roman" panose="02020603050405020304" pitchFamily="18" charset="0"/>
              </a:rPr>
            </a:fld>
            <a:endParaRPr lang="en-US" altLang="zh-CN" sz="1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3744912"/>
          </a:xfrm>
        </p:spPr>
        <p:txBody>
          <a:bodyPr vert="horz" wrap="square" lIns="91440" tIns="45720" rIns="91440" bIns="45720" anchor="t"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定义结构体类型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USER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表示用户名和密码，编写函数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GetPass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个用户的用户名及其密码，输入密码时应回显“******”，对密码作简单加密处理；编写函数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SavePass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将用户名及其密码保存到指定文件；编写函数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CheckPass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，读取密码文件，解密并显示在屏幕上。 要求：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设计各函数的原型，并完成定义； 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函数中调用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GetPass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SavePass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函数，将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个用户的相关信息保存到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c:\temp\user.dat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文件中，调用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CheckPass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函数，对所保存的信息进行检查。 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0" dirty="0">
                <a:latin typeface="Times New Roman" panose="02020603050405020304" pitchFamily="18" charset="0"/>
              </a:rPr>
            </a:fld>
            <a:endParaRPr lang="en-US" altLang="zh-CN" sz="1400" b="0" dirty="0">
              <a:latin typeface="Times New Roman" panose="02020603050405020304" pitchFamily="18" charset="0"/>
            </a:endParaRPr>
          </a:p>
        </p:txBody>
      </p:sp>
      <p:sp>
        <p:nvSpPr>
          <p:cNvPr id="39939" name="TextBox 4"/>
          <p:cNvSpPr txBox="1"/>
          <p:nvPr/>
        </p:nvSpPr>
        <p:spPr>
          <a:xfrm>
            <a:off x="1258888" y="4652963"/>
            <a:ext cx="6769100" cy="1878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void GetPass(struct UserInfo user[],int n)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8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SavePass(struct UserInfo user[],char *passfile,int n)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8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CheckPass(struct UserInfo user[],char *passfile,int n)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4300"/>
            <a:ext cx="8496300" cy="6986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有两个磁盘文本文件“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”和“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”，要求把这两个文件中的信息合并，并按字母顺序排列，输出到一个新文件“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”中。 解题思路分析： 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创建文本文件“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A”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B”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，输入一些文本信息并保存到文件中； 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根据“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”、“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”的文件长度，动态分配一个内存区域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 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将文件“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A”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B”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的内容读到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中； 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对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中的字符排序； 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将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中的字符输出到文件“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”中。 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根据上述分析，可将部分功能封装到下面的函数： 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函数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CreateMyFile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，输入文本信息并保存到指定文件中； 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		void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CreateMyFile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(char*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SourFile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函数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GetFileLen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，计算指定文本文件的长度 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		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GetFileLen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(char *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SourFile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);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函数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ReadFileToBuf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，将指定文本文件的内容读到指定的内存区域； 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		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void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ReadFileToBuf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(char *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SourFile,char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*Buffer);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函数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SortBuf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，将指定的内存区域数据排序；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		void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SortBuf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(char *Buffer,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n);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函数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SaveBuf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，将指定的内存区域数据保存到文本文件中。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		void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SaveBuf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(char *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Buffer,char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*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DesFile,int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n);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0" dirty="0">
                <a:latin typeface="Times New Roman" panose="02020603050405020304" pitchFamily="18" charset="0"/>
              </a:rPr>
            </a:fld>
            <a:endParaRPr lang="en-US" altLang="zh-CN" sz="1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7"/>
          <p:cNvSpPr>
            <a:spLocks noGrp="1" noChangeArrowheads="1"/>
          </p:cNvSpPr>
          <p:nvPr>
            <p:ph type="title"/>
          </p:nvPr>
        </p:nvSpPr>
        <p:spPr>
          <a:xfrm>
            <a:off x="827584" y="348171"/>
            <a:ext cx="7772400" cy="7207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32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读一个数据块──</a:t>
            </a:r>
            <a:r>
              <a:rPr lang="en-US" altLang="zh-CN" sz="32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fread</a:t>
            </a:r>
            <a:r>
              <a:rPr lang="en-US" altLang="zh-CN" sz="32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endParaRPr lang="en-US" altLang="zh-CN" sz="3200" b="1" cap="none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57348" name="Rectangle 8"/>
          <p:cNvSpPr>
            <a:spLocks noGrp="1" noChangeArrowheads="1"/>
          </p:cNvSpPr>
          <p:nvPr>
            <p:ph idx="1"/>
          </p:nvPr>
        </p:nvSpPr>
        <p:spPr>
          <a:xfrm>
            <a:off x="970393" y="1358392"/>
            <a:ext cx="7993013" cy="43926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函数原型：</a:t>
            </a:r>
            <a:endParaRPr lang="zh-CN" altLang="en-US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int  </a:t>
            </a:r>
            <a:r>
              <a:rPr lang="en-US" altLang="zh-CN" b="1" dirty="0" err="1">
                <a:solidFill>
                  <a:srgbClr val="C00000"/>
                </a:solidFill>
                <a:ea typeface="楷体_GB2312" pitchFamily="49" charset="-122"/>
              </a:rPr>
              <a:t>fread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(void *buffer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int size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int count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FILE *</a:t>
            </a:r>
            <a:r>
              <a:rPr lang="en-US" altLang="zh-CN" b="1" dirty="0" err="1">
                <a:solidFill>
                  <a:srgbClr val="C00000"/>
                </a:solidFill>
                <a:ea typeface="楷体_GB2312" pitchFamily="49" charset="-122"/>
              </a:rPr>
              <a:t>fp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；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1.</a:t>
            </a:r>
            <a:r>
              <a:rPr lang="zh-CN" altLang="en-US" b="1" dirty="0">
                <a:ea typeface="楷体_GB2312" pitchFamily="49" charset="-122"/>
              </a:rPr>
              <a:t>功能：从</a:t>
            </a:r>
            <a:r>
              <a:rPr lang="en-US" altLang="zh-CN" b="1" dirty="0" err="1">
                <a:ea typeface="楷体_GB2312" pitchFamily="49" charset="-122"/>
              </a:rPr>
              <a:t>fp</a:t>
            </a:r>
            <a:r>
              <a:rPr lang="zh-CN" altLang="en-US" b="1" dirty="0">
                <a:ea typeface="楷体_GB2312" pitchFamily="49" charset="-122"/>
              </a:rPr>
              <a:t>所指向的文件读一个数据块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2.</a:t>
            </a:r>
            <a:r>
              <a:rPr lang="zh-CN" altLang="en-US" b="1" dirty="0">
                <a:ea typeface="楷体_GB2312" pitchFamily="49" charset="-122"/>
              </a:rPr>
              <a:t>返回值：成功，返回值为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count</a:t>
            </a:r>
            <a:r>
              <a:rPr lang="en-US" altLang="zh-CN" b="1" dirty="0">
                <a:ea typeface="楷体_GB2312" pitchFamily="49" charset="-122"/>
              </a:rPr>
              <a:t>;</a:t>
            </a:r>
            <a:r>
              <a:rPr lang="zh-CN" altLang="en-US" b="1" dirty="0">
                <a:ea typeface="楷体_GB2312" pitchFamily="49" charset="-122"/>
              </a:rPr>
              <a:t>失败为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C00000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3.</a:t>
            </a:r>
            <a:r>
              <a:rPr lang="zh-CN" altLang="en-US" b="1" dirty="0">
                <a:ea typeface="楷体_GB2312" pitchFamily="49" charset="-122"/>
              </a:rPr>
              <a:t>参数：</a:t>
            </a:r>
            <a:r>
              <a:rPr lang="en-US" altLang="zh-CN" b="1" dirty="0">
                <a:ea typeface="楷体_GB2312" pitchFamily="49" charset="-122"/>
              </a:rPr>
              <a:t> buffer</a:t>
            </a:r>
            <a:r>
              <a:rPr lang="zh-CN" altLang="en-US" b="1" dirty="0">
                <a:ea typeface="楷体_GB2312" pitchFamily="49" charset="-122"/>
              </a:rPr>
              <a:t>是存放读入数据的起始地址（即存放何处）</a:t>
            </a:r>
            <a:r>
              <a:rPr lang="en-US" altLang="zh-CN" b="1" dirty="0">
                <a:ea typeface="楷体_GB2312" pitchFamily="49" charset="-122"/>
              </a:rPr>
              <a:t>;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                  size</a:t>
            </a:r>
            <a:r>
              <a:rPr lang="zh-CN" altLang="en-US" b="1" dirty="0">
                <a:ea typeface="楷体_GB2312" pitchFamily="49" charset="-122"/>
              </a:rPr>
              <a:t>为读取的字节数；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                   count</a:t>
            </a:r>
            <a:r>
              <a:rPr lang="zh-CN" altLang="en-US" b="1" dirty="0">
                <a:ea typeface="楷体_GB2312" pitchFamily="49" charset="-122"/>
              </a:rPr>
              <a:t>为读取的次数；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                    </a:t>
            </a:r>
            <a:r>
              <a:rPr lang="en-US" altLang="zh-CN" b="1" dirty="0" err="1">
                <a:ea typeface="楷体_GB2312" pitchFamily="49" charset="-122"/>
              </a:rPr>
              <a:t>fp</a:t>
            </a:r>
            <a:r>
              <a:rPr lang="zh-CN" altLang="en-US" b="1" dirty="0">
                <a:ea typeface="楷体_GB2312" pitchFamily="49" charset="-122"/>
              </a:rPr>
              <a:t>为文件类型指针。 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E02035-C107-4D73-A14A-86E5500B7DD1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7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772400" cy="86484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写一个数据块──</a:t>
            </a:r>
            <a:r>
              <a:rPr lang="en-US" altLang="zh-CN" sz="32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fwrite</a:t>
            </a:r>
            <a:r>
              <a:rPr lang="en-US" altLang="zh-CN" sz="32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endParaRPr lang="en-US" altLang="zh-CN" sz="3200" b="1" cap="none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58372" name="Rectangle 8"/>
          <p:cNvSpPr>
            <a:spLocks noGrp="1" noChangeArrowheads="1"/>
          </p:cNvSpPr>
          <p:nvPr>
            <p:ph idx="1"/>
          </p:nvPr>
        </p:nvSpPr>
        <p:spPr>
          <a:xfrm>
            <a:off x="358775" y="1438947"/>
            <a:ext cx="8785225" cy="48069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函数原型：</a:t>
            </a:r>
            <a:endParaRPr lang="zh-CN" altLang="en-US" sz="24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C00000"/>
                </a:solidFill>
                <a:ea typeface="楷体_GB2312" pitchFamily="49" charset="-122"/>
              </a:rPr>
              <a:t>fwrite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(void *buffer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int size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int count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FILE *</a:t>
            </a:r>
            <a:r>
              <a:rPr lang="en-US" altLang="zh-CN" sz="2400" b="1" dirty="0" err="1">
                <a:solidFill>
                  <a:srgbClr val="C00000"/>
                </a:solidFill>
                <a:ea typeface="楷体_GB2312" pitchFamily="49" charset="-122"/>
              </a:rPr>
              <a:t>fp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；</a:t>
            </a:r>
            <a:endParaRPr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1.</a:t>
            </a:r>
            <a:r>
              <a:rPr lang="zh-CN" altLang="en-US" b="1" dirty="0">
                <a:ea typeface="楷体_GB2312" pitchFamily="49" charset="-122"/>
              </a:rPr>
              <a:t>功能：向</a:t>
            </a:r>
            <a:r>
              <a:rPr lang="en-US" altLang="zh-CN" b="1" dirty="0" err="1">
                <a:ea typeface="楷体_GB2312" pitchFamily="49" charset="-122"/>
              </a:rPr>
              <a:t>fp</a:t>
            </a:r>
            <a:r>
              <a:rPr lang="zh-CN" altLang="en-US" b="1" dirty="0">
                <a:ea typeface="楷体_GB2312" pitchFamily="49" charset="-122"/>
              </a:rPr>
              <a:t>所指文件写一个数据块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ts val="36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2.</a:t>
            </a:r>
            <a:r>
              <a:rPr lang="zh-CN" altLang="en-US" b="1" dirty="0">
                <a:ea typeface="楷体_GB2312" pitchFamily="49" charset="-122"/>
              </a:rPr>
              <a:t>返回值：成功，返回值为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count</a:t>
            </a:r>
            <a:r>
              <a:rPr lang="en-US" altLang="zh-CN" b="1" dirty="0">
                <a:ea typeface="楷体_GB2312" pitchFamily="49" charset="-122"/>
              </a:rPr>
              <a:t>;</a:t>
            </a:r>
            <a:r>
              <a:rPr lang="zh-CN" altLang="en-US" b="1" dirty="0">
                <a:ea typeface="楷体_GB2312" pitchFamily="49" charset="-122"/>
              </a:rPr>
              <a:t>失败为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C00000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3.</a:t>
            </a:r>
            <a:r>
              <a:rPr lang="zh-CN" altLang="en-US" b="1" dirty="0">
                <a:ea typeface="楷体_GB2312" pitchFamily="49" charset="-122"/>
              </a:rPr>
              <a:t>参数：</a:t>
            </a:r>
            <a:r>
              <a:rPr lang="en-US" altLang="zh-CN" b="1" dirty="0">
                <a:ea typeface="楷体_GB2312" pitchFamily="49" charset="-122"/>
              </a:rPr>
              <a:t> buffer</a:t>
            </a:r>
            <a:r>
              <a:rPr lang="zh-CN" altLang="en-US" b="1" dirty="0">
                <a:ea typeface="楷体_GB2312" pitchFamily="49" charset="-122"/>
              </a:rPr>
              <a:t>是要写入的数据在内存中的起始地址</a:t>
            </a:r>
            <a:r>
              <a:rPr lang="en-US" altLang="zh-CN" b="1" dirty="0">
                <a:ea typeface="楷体_GB2312" pitchFamily="49" charset="-122"/>
              </a:rPr>
              <a:t>;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                  size</a:t>
            </a:r>
            <a:r>
              <a:rPr lang="zh-CN" altLang="en-US" b="1" dirty="0">
                <a:ea typeface="楷体_GB2312" pitchFamily="49" charset="-122"/>
              </a:rPr>
              <a:t>为写的字节数；</a:t>
            </a:r>
            <a:r>
              <a:rPr lang="en-US" altLang="zh-CN" b="1" dirty="0">
                <a:ea typeface="楷体_GB2312" pitchFamily="49" charset="-122"/>
              </a:rPr>
              <a:t> 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                   count</a:t>
            </a:r>
            <a:r>
              <a:rPr lang="zh-CN" altLang="en-US" b="1" dirty="0">
                <a:ea typeface="楷体_GB2312" pitchFamily="49" charset="-122"/>
              </a:rPr>
              <a:t>为写的次数，</a:t>
            </a:r>
            <a:endParaRPr lang="en-US" altLang="zh-CN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                  </a:t>
            </a:r>
            <a:r>
              <a:rPr lang="en-US" altLang="zh-CN" b="1" dirty="0" err="1">
                <a:ea typeface="楷体_GB2312" pitchFamily="49" charset="-122"/>
              </a:rPr>
              <a:t>fp</a:t>
            </a:r>
            <a:r>
              <a:rPr lang="zh-CN" altLang="en-US" b="1" dirty="0">
                <a:ea typeface="楷体_GB2312" pitchFamily="49" charset="-122"/>
              </a:rPr>
              <a:t>为文件类型指针。 </a:t>
            </a:r>
            <a:endParaRPr lang="en-US" altLang="zh-CN" sz="24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+mn-ea"/>
              </a:rPr>
              <a:t>fread</a:t>
            </a:r>
            <a:r>
              <a:rPr lang="en-US" altLang="zh-CN" b="1" dirty="0">
                <a:latin typeface="+mn-ea"/>
              </a:rPr>
              <a:t>( )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 err="1">
                <a:latin typeface="+mn-ea"/>
              </a:rPr>
              <a:t>fwrite</a:t>
            </a:r>
            <a:r>
              <a:rPr lang="en-US" altLang="zh-CN" b="1" dirty="0">
                <a:latin typeface="+mn-ea"/>
              </a:rPr>
              <a:t>( )</a:t>
            </a:r>
            <a:r>
              <a:rPr lang="zh-CN" altLang="en-US" b="1" dirty="0">
                <a:latin typeface="+mn-ea"/>
              </a:rPr>
              <a:t>函数，一般用于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二进制</a:t>
            </a:r>
            <a:r>
              <a:rPr lang="zh-CN" altLang="en-US" b="1" dirty="0">
                <a:latin typeface="+mn-ea"/>
              </a:rPr>
              <a:t>文件的处理。</a:t>
            </a:r>
            <a:endParaRPr lang="en-US" altLang="zh-CN" b="1" dirty="0">
              <a:latin typeface="+mn-ea"/>
            </a:endParaRP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B46064-379E-45A8-B29C-5DAE0C9E7C88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74383" y="220090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案例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4] 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个学生数据，转存到磁盘文件中去，再从文件读出显示到屏幕上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3004" y="1484784"/>
            <a:ext cx="8449940" cy="448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分析（构思）：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）建立学生信息的结构体；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）定义文件指针；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）定义结构体数组并初始化（为方便调试）；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）将学生信息写入文件，写完后关闭该文件（编写函数） 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）再次打开该文件，读出所有学生信息，读完后关闭该文件（编写函数）</a:t>
            </a:r>
            <a:r>
              <a:rPr lang="en-US" altLang="zh-CN" sz="2400" b="0" dirty="0"/>
              <a:t>;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）显示学生信息到屏幕上（编写函数）</a:t>
            </a:r>
            <a:r>
              <a:rPr lang="zh-CN" altLang="en-US" sz="2400" b="0" dirty="0"/>
              <a:t> 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5024908" y="1484784"/>
            <a:ext cx="38675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student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char name[10];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num;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age;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74383" y="220090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案例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4] 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从键盘输入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个学生数据，把他们转存到磁盘文件中去，再从文件读出显示到屏幕上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2540" y="1584176"/>
            <a:ext cx="8449940" cy="448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分析（构思）：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）建立学生信息的结构体；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）定义文件指针；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）定义结构体数组并初始化（为方便调试）；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）将学生信息写入文件，写完后关闭该文件（编写函数） 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）再次打开该文件，读出所有学生信息，读完后关闭该文件（编写函数）</a:t>
            </a:r>
            <a:r>
              <a:rPr lang="en-US" altLang="zh-CN" sz="2400" b="0" dirty="0"/>
              <a:t>;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）显示学生信息到屏幕上（编写函数）</a:t>
            </a:r>
            <a:r>
              <a:rPr lang="zh-CN" altLang="en-US" sz="2400" b="0" dirty="0"/>
              <a:t> 。</a:t>
            </a:r>
            <a:endParaRPr lang="zh-CN" altLang="en-US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44516" y="1595884"/>
            <a:ext cx="4524208" cy="1196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C00000"/>
                </a:solidFill>
              </a:rPr>
              <a:t>int</a:t>
            </a:r>
            <a:r>
              <a:rPr lang="en-US" altLang="zh-CN" sz="2400" b="0" dirty="0"/>
              <a:t> save( 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 ,int n);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C00000"/>
                </a:solidFill>
              </a:rPr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readfile</a:t>
            </a:r>
            <a:r>
              <a:rPr lang="en-US" altLang="zh-CN" sz="2400" b="0" dirty="0"/>
              <a:t>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 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void display(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stud[],int n);</a:t>
            </a:r>
            <a:endParaRPr lang="en-US" altLang="zh-CN" sz="2400" b="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74383" y="220090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案例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4] 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从键盘输入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个学生数据，把他们转存到磁盘文件中去，再从文件读出显示到屏幕上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2540" y="1584176"/>
            <a:ext cx="8449940" cy="448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分析（构思）：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）建立学生信息的结构体；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）定义文件指针；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）定义结构体数组并初始化（为方便调试而作）；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）将学生信息写入文件，写完后关闭该文件（编写函数） ；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）再次打开该文件，读出所有学生信息，读完后关闭该文件（编写函数）</a:t>
            </a:r>
            <a:r>
              <a:rPr lang="en-US" altLang="zh-CN" sz="2400" b="0" dirty="0"/>
              <a:t>;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）显示学生信息到屏幕上（编写函数）</a:t>
            </a:r>
            <a:r>
              <a:rPr lang="zh-CN" altLang="en-US" sz="2400" b="0" dirty="0"/>
              <a:t> 。</a:t>
            </a:r>
            <a:endParaRPr lang="zh-CN" altLang="en-US" sz="240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80122" y="2277909"/>
            <a:ext cx="8383283" cy="4000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int main(void)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{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stud[10]={{“</a:t>
            </a:r>
            <a:r>
              <a:rPr lang="zh-CN" altLang="en-US" sz="2400" b="0" dirty="0"/>
              <a:t>大师兄</a:t>
            </a:r>
            <a:r>
              <a:rPr lang="en-US" altLang="zh-CN" sz="2400" b="0"/>
              <a:t>”,201008,18</a:t>
            </a:r>
            <a:r>
              <a:rPr lang="en-US" altLang="zh-CN" sz="2400" b="0" dirty="0"/>
              <a:t>},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		{“</a:t>
            </a:r>
            <a:r>
              <a:rPr lang="zh-CN" altLang="en-US" sz="2400" b="0" dirty="0"/>
              <a:t>二师弟</a:t>
            </a:r>
            <a:r>
              <a:rPr lang="en-US" altLang="zh-CN" sz="2400" b="0" dirty="0"/>
              <a:t>”,201009,19},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		{“</a:t>
            </a:r>
            <a:r>
              <a:rPr lang="zh-CN" altLang="en-US" sz="2400" b="0" dirty="0"/>
              <a:t>师父</a:t>
            </a:r>
            <a:r>
              <a:rPr lang="en-US" altLang="zh-CN" sz="2400" b="0" dirty="0"/>
              <a:t>”,201010,10}};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result_stud</a:t>
            </a:r>
            <a:r>
              <a:rPr lang="en-US" altLang="zh-CN" sz="2400" b="0" dirty="0"/>
              <a:t>[10];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	int n;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	if( </a:t>
            </a:r>
            <a:r>
              <a:rPr lang="en-US" altLang="zh-CN" sz="2400" b="0" dirty="0">
                <a:solidFill>
                  <a:srgbClr val="C00000"/>
                </a:solidFill>
              </a:rPr>
              <a:t>save(stud,3) </a:t>
            </a:r>
            <a:r>
              <a:rPr lang="en-US" altLang="zh-CN" sz="2400" b="0" dirty="0"/>
              <a:t>==0)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("save error");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	 if((n= </a:t>
            </a:r>
            <a:r>
              <a:rPr lang="en-US" altLang="zh-CN" sz="2400" b="0" dirty="0" err="1">
                <a:solidFill>
                  <a:srgbClr val="C00000"/>
                </a:solidFill>
              </a:rPr>
              <a:t>readfile</a:t>
            </a:r>
            <a:r>
              <a:rPr lang="en-US" altLang="zh-CN" sz="2400" b="0" dirty="0">
                <a:solidFill>
                  <a:srgbClr val="C00000"/>
                </a:solidFill>
              </a:rPr>
              <a:t>(</a:t>
            </a:r>
            <a:r>
              <a:rPr lang="en-US" altLang="zh-CN" sz="2400" b="0" dirty="0" err="1">
                <a:solidFill>
                  <a:srgbClr val="C00000"/>
                </a:solidFill>
              </a:rPr>
              <a:t>result_stud</a:t>
            </a:r>
            <a:r>
              <a:rPr lang="en-US" altLang="zh-CN" sz="2400" b="0" dirty="0">
                <a:solidFill>
                  <a:srgbClr val="C00000"/>
                </a:solidFill>
              </a:rPr>
              <a:t>) </a:t>
            </a:r>
            <a:r>
              <a:rPr lang="en-US" altLang="zh-CN" sz="2400" b="0" dirty="0"/>
              <a:t>)==0)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("save error");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display(</a:t>
            </a:r>
            <a:r>
              <a:rPr lang="en-US" altLang="zh-CN" sz="2400" b="0" dirty="0" err="1"/>
              <a:t>result_stud,n</a:t>
            </a:r>
            <a:r>
              <a:rPr lang="en-US" altLang="zh-CN" sz="2400" b="0" dirty="0"/>
              <a:t>);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return 0;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/>
              <a:t>}</a:t>
            </a:r>
            <a:endParaRPr lang="en-US" altLang="zh-CN" sz="2000" b="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461894" y="530525"/>
            <a:ext cx="4524208" cy="1196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C00000"/>
                </a:solidFill>
              </a:rPr>
              <a:t>int</a:t>
            </a:r>
            <a:r>
              <a:rPr lang="en-US" altLang="zh-CN" sz="2400" b="0" dirty="0"/>
              <a:t> save( 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 ,int n);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C00000"/>
                </a:solidFill>
              </a:rPr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readfile</a:t>
            </a:r>
            <a:r>
              <a:rPr lang="en-US" altLang="zh-CN" sz="2400" b="0" dirty="0"/>
              <a:t>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 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void display(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stud[],int n);</a:t>
            </a:r>
            <a:endParaRPr lang="en-US" altLang="zh-CN" sz="2400" b="0" dirty="0"/>
          </a:p>
        </p:txBody>
      </p:sp>
      <p:sp>
        <p:nvSpPr>
          <p:cNvPr id="5" name="矩形 4"/>
          <p:cNvSpPr/>
          <p:nvPr/>
        </p:nvSpPr>
        <p:spPr>
          <a:xfrm>
            <a:off x="467544" y="285964"/>
            <a:ext cx="38675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student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char name[10];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num;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age;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576" y="827198"/>
            <a:ext cx="6959254" cy="4895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int save(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 stud[],int n)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{   FILE *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int count;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if((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=</a:t>
            </a:r>
            <a:r>
              <a:rPr lang="en-US" altLang="zh-CN" sz="2400" b="0" dirty="0" err="1"/>
              <a:t>fopen</a:t>
            </a:r>
            <a:r>
              <a:rPr lang="en-US" altLang="zh-CN" sz="2400" b="0" dirty="0"/>
              <a:t>(“d:\\student.dat","</a:t>
            </a:r>
            <a:r>
              <a:rPr lang="en-US" altLang="zh-CN" sz="2400" dirty="0">
                <a:solidFill>
                  <a:srgbClr val="C00000"/>
                </a:solidFill>
              </a:rPr>
              <a:t>wb</a:t>
            </a:r>
            <a:r>
              <a:rPr lang="en-US" altLang="zh-CN" sz="2400" b="0" dirty="0"/>
              <a:t>"))==NULL)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{    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  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</a:t>
            </a:r>
            <a:r>
              <a:rPr lang="zh-CN" altLang="en-US" sz="2400" b="0" dirty="0"/>
              <a:t>打不开文件</a:t>
            </a:r>
            <a:r>
              <a:rPr lang="en-US" altLang="zh-CN" sz="2400" b="0" dirty="0"/>
              <a:t>\n");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   return 0;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}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if((count=</a:t>
            </a:r>
            <a:r>
              <a:rPr lang="en-US" altLang="zh-CN" sz="2400" b="0" dirty="0" err="1"/>
              <a:t>fwrite</a:t>
            </a:r>
            <a:r>
              <a:rPr lang="en-US" altLang="zh-CN" sz="2400" b="0" dirty="0"/>
              <a:t>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</a:t>
            </a:r>
            <a:r>
              <a:rPr lang="en-US" altLang="zh-CN" sz="2400" b="0" dirty="0" err="1"/>
              <a:t>,sizeof</a:t>
            </a:r>
            <a:r>
              <a:rPr lang="en-US" altLang="zh-CN" sz="2400" b="0" dirty="0"/>
              <a:t>(</a:t>
            </a:r>
            <a:r>
              <a:rPr lang="en-US" altLang="zh-CN" sz="2400" b="0" dirty="0" err="1">
                <a:solidFill>
                  <a:srgbClr val="C00000"/>
                </a:solidFill>
              </a:rPr>
              <a:t>StudType</a:t>
            </a:r>
            <a:r>
              <a:rPr lang="en-US" altLang="zh-CN" sz="2400" b="0" dirty="0"/>
              <a:t>),</a:t>
            </a:r>
            <a:r>
              <a:rPr lang="en-US" altLang="zh-CN" sz="2400" b="0" dirty="0" err="1"/>
              <a:t>n,fp</a:t>
            </a:r>
            <a:r>
              <a:rPr lang="en-US" altLang="zh-CN" sz="2400" b="0" dirty="0"/>
              <a:t>))==0)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    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("</a:t>
            </a:r>
            <a:r>
              <a:rPr lang="zh-CN" altLang="en-US" sz="2400" b="0" dirty="0"/>
              <a:t>写操作错误</a:t>
            </a:r>
            <a:r>
              <a:rPr lang="en-US" altLang="zh-CN" sz="2400" b="0" dirty="0"/>
              <a:t>\n");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</a:t>
            </a:r>
            <a:r>
              <a:rPr lang="en-US" altLang="zh-CN" sz="2400" b="0" dirty="0" err="1"/>
              <a:t>fclose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fp</a:t>
            </a:r>
            <a:r>
              <a:rPr lang="en-US" altLang="zh-CN" sz="2400" b="0" dirty="0"/>
              <a:t>);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    return count;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}</a:t>
            </a:r>
            <a:endParaRPr lang="en-US" altLang="zh-CN" sz="2400" b="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0</TotalTime>
  <Words>7978</Words>
  <Application>WPS 演示</Application>
  <PresentationFormat>全屏显示(4:3)</PresentationFormat>
  <Paragraphs>538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Rockwell Condensed</vt:lpstr>
      <vt:lpstr>方正姚体</vt:lpstr>
      <vt:lpstr>Rockwell</vt:lpstr>
      <vt:lpstr>微软雅黑</vt:lpstr>
      <vt:lpstr>Arial Unicode MS</vt:lpstr>
      <vt:lpstr>Calibri</vt:lpstr>
      <vt:lpstr>黑体</vt:lpstr>
      <vt:lpstr>华文楷体</vt:lpstr>
      <vt:lpstr>木材纹理</vt:lpstr>
      <vt:lpstr>C语言程序设计2A</vt:lpstr>
      <vt:lpstr>PowerPoint 演示文稿</vt:lpstr>
      <vt:lpstr>  读一个数据块──fread( )</vt:lpstr>
      <vt:lpstr>写一个数据块──fwrite(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 对文件进行格式化读／写──fscanf( )和fprintf( )函数</vt:lpstr>
      <vt:lpstr>PowerPoint 演示文稿</vt:lpstr>
      <vt:lpstr>PowerPoint 演示文稿</vt:lpstr>
      <vt:lpstr>读／写函数的选用原则</vt:lpstr>
      <vt:lpstr>PowerPoint 演示文稿</vt:lpstr>
      <vt:lpstr>   位置指针与文件定位</vt:lpstr>
      <vt:lpstr> rewind( )函数</vt:lpstr>
      <vt:lpstr>fseek( )函数</vt:lpstr>
      <vt:lpstr>PowerPoint 演示文稿</vt:lpstr>
      <vt:lpstr>PowerPoint 演示文稿</vt:lpstr>
      <vt:lpstr>PowerPoint 演示文稿</vt:lpstr>
      <vt:lpstr>     出错检测</vt:lpstr>
      <vt:lpstr>文件操作小结</vt:lpstr>
      <vt:lpstr>课后作业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  文   件</dc:title>
  <dc:creator>Xu xinhua</dc:creator>
  <cp:lastModifiedBy>喵了个咪</cp:lastModifiedBy>
  <cp:revision>621</cp:revision>
  <dcterms:created xsi:type="dcterms:W3CDTF">2001-04-28T13:12:00Z</dcterms:created>
  <dcterms:modified xsi:type="dcterms:W3CDTF">2021-04-16T07:37:21Z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