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15" r:id="rId3"/>
    <p:sldId id="416" r:id="rId5"/>
    <p:sldId id="397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8" r:id="rId15"/>
    <p:sldId id="312" r:id="rId16"/>
    <p:sldId id="377" r:id="rId17"/>
    <p:sldId id="431" r:id="rId18"/>
    <p:sldId id="430" r:id="rId19"/>
    <p:sldId id="432" r:id="rId20"/>
    <p:sldId id="320" r:id="rId21"/>
    <p:sldId id="387" r:id="rId22"/>
    <p:sldId id="322" r:id="rId23"/>
    <p:sldId id="362" r:id="rId24"/>
    <p:sldId id="388" r:id="rId25"/>
    <p:sldId id="390" r:id="rId26"/>
    <p:sldId id="428" r:id="rId27"/>
    <p:sldId id="379" r:id="rId28"/>
    <p:sldId id="380" r:id="rId29"/>
    <p:sldId id="383" r:id="rId30"/>
    <p:sldId id="385" r:id="rId31"/>
    <p:sldId id="384" r:id="rId32"/>
    <p:sldId id="386" r:id="rId33"/>
    <p:sldId id="43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042" autoAdjust="0"/>
  </p:normalViewPr>
  <p:slideViewPr>
    <p:cSldViewPr snapToGrid="0">
      <p:cViewPr varScale="1">
        <p:scale>
          <a:sx n="75" d="100"/>
          <a:sy n="75" d="100"/>
        </p:scale>
        <p:origin x="4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66C24-C84C-496F-973A-03ABD6A0E7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E87BB-5B37-4AC4-8947-5EC73F9F53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）先有类型，后有变量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）结构体类型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struct student    </a:t>
            </a:r>
            <a:r>
              <a:rPr lang="zh-CN" altLang="en-US" dirty="0"/>
              <a:t>或 </a:t>
            </a:r>
            <a:r>
              <a:rPr lang="en-US" altLang="zh-CN" dirty="0"/>
              <a:t>STUDENT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E87BB-5B37-4AC4-8947-5EC73F9F53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E87BB-5B37-4AC4-8947-5EC73F9F53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E87BB-5B37-4AC4-8947-5EC73F9F53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E87BB-5B37-4AC4-8947-5EC73F9F53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6F077B-A50F-4D64-8574-E2D6A98A555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C5B261-8843-42D1-AAFC-05E20E2D9B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2520" y="1745835"/>
            <a:ext cx="9966960" cy="279598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600" dirty="0"/>
              <a:t> </a:t>
            </a:r>
            <a:r>
              <a:rPr lang="en-US" altLang="zh-CN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C</a:t>
            </a:r>
            <a:r>
              <a:rPr lang="zh-CN" altLang="en-US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语言程序设计</a:t>
            </a:r>
            <a:r>
              <a:rPr lang="en-US" altLang="zh-CN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2A</a:t>
            </a:r>
            <a:br>
              <a:rPr lang="en-US" altLang="zh-CN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</a:br>
            <a:r>
              <a:rPr lang="zh-CN" altLang="en-US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（第四次课）</a:t>
            </a:r>
            <a:endParaRPr lang="zh-CN" altLang="en-US" sz="6600" dirty="0"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9CC2098-8A2F-4567-A702-BBFB84D08A62}" type="slidenum">
              <a:rPr lang="en-US" altLang="zh-CN" sz="1400"/>
            </a:fld>
            <a:endParaRPr lang="en-US" altLang="zh-CN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4056" y="725715"/>
            <a:ext cx="7797800" cy="105954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</a:rPr>
              <a:t>用户自定义的数据类型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4056" y="2069195"/>
            <a:ext cx="8621373" cy="3823606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/>
              <a:t>结构体：</a:t>
            </a:r>
            <a:endParaRPr lang="zh-CN" altLang="en-US" sz="3200" b="1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dirty="0"/>
              <a:t>把</a:t>
            </a:r>
            <a:r>
              <a:rPr lang="zh-CN" altLang="en-US" sz="2800" b="1" dirty="0">
                <a:solidFill>
                  <a:srgbClr val="C00000"/>
                </a:solidFill>
              </a:rPr>
              <a:t>关系紧密、且逻辑相关</a:t>
            </a:r>
            <a:r>
              <a:rPr lang="zh-CN" altLang="en-US" sz="2800" b="1" dirty="0"/>
              <a:t>的多种不同类型的变量，组织到统一的名字之下</a:t>
            </a:r>
            <a:endParaRPr lang="zh-CN" altLang="en-US" sz="2800" b="1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dirty="0"/>
              <a:t>这种类型的变量，占用相邻的一段内存单元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C3A78B-B4BB-4063-9018-00478864B795}" type="slidenum">
              <a:rPr lang="en-US" altLang="zh-CN" sz="1400"/>
            </a:fld>
            <a:endParaRPr lang="en-US" altLang="zh-CN" sz="1400"/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6937255" y="3626077"/>
            <a:ext cx="326243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struct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 student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{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   int    num;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   char   name[20];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   char   Gender[3];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   int    age;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   float  score;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   char   </a:t>
            </a:r>
            <a:r>
              <a:rPr kumimoji="1" lang="en-US" altLang="zh-CN" sz="2000" b="1" dirty="0" err="1">
                <a:latin typeface="Courier New" panose="02070309020205020404" pitchFamily="49" charset="0"/>
              </a:rPr>
              <a:t>addr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[30];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}</a:t>
            </a:r>
            <a:r>
              <a:rPr kumimoji="1"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1992313" y="908050"/>
            <a:ext cx="8496300" cy="18668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形成一个样板（数据类型），用于生成结构体变量。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构成结构体的变量称为结构体的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成员（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member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），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也称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元素（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element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）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或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域（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field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）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kumimoji="1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16083" name="Rectangle 19"/>
          <p:cNvSpPr>
            <a:spLocks noChangeArrowheads="1"/>
          </p:cNvSpPr>
          <p:nvPr/>
        </p:nvSpPr>
        <p:spPr bwMode="auto">
          <a:xfrm>
            <a:off x="1992313" y="3403600"/>
            <a:ext cx="230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一般形式：</a:t>
            </a:r>
            <a:endParaRPr kumimoji="1" lang="zh-CN" altLang="en-US" sz="2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6084" name="Text Box 20"/>
          <p:cNvSpPr txBox="1">
            <a:spLocks noChangeArrowheads="1"/>
          </p:cNvSpPr>
          <p:nvPr/>
        </p:nvSpPr>
        <p:spPr bwMode="auto">
          <a:xfrm>
            <a:off x="1992313" y="3846400"/>
            <a:ext cx="39322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struct</a:t>
            </a:r>
            <a:r>
              <a:rPr kumimoji="1"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结构体名</a:t>
            </a:r>
            <a:endParaRPr kumimoji="1"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kumimoji="1"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类型关键字   成员名</a:t>
            </a: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kumimoji="1" lang="en-US" altLang="zh-CN" sz="2400" b="1" dirty="0">
                <a:latin typeface="Courier New" panose="02070309020205020404" pitchFamily="49" charset="0"/>
                <a:ea typeface="隶书" panose="02010509060101010101" pitchFamily="49" charset="-122"/>
              </a:rPr>
              <a:t>;</a:t>
            </a:r>
            <a:endParaRPr kumimoji="1" lang="en-US" altLang="zh-CN" sz="2400" b="1" dirty="0">
              <a:latin typeface="Courier New" panose="02070309020205020404" pitchFamily="49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类型关键字   成员名</a:t>
            </a: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1" lang="en-US" altLang="zh-CN" sz="2400" b="1" dirty="0">
                <a:latin typeface="Courier New" panose="02070309020205020404" pitchFamily="49" charset="0"/>
                <a:ea typeface="隶书" panose="02010509060101010101" pitchFamily="49" charset="-122"/>
              </a:rPr>
              <a:t>;</a:t>
            </a:r>
            <a:endParaRPr kumimoji="1" lang="en-US" altLang="zh-CN" sz="2400" b="1" dirty="0">
              <a:latin typeface="Courier New" panose="02070309020205020404" pitchFamily="49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…</a:t>
            </a: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...</a:t>
            </a:r>
            <a:endParaRPr kumimoji="1"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类型关键字   成员名</a:t>
            </a: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;</a:t>
            </a:r>
            <a:endParaRPr kumimoji="1" lang="en-US" altLang="zh-CN" sz="2400" b="1" dirty="0">
              <a:latin typeface="Courier New" panose="02070309020205020404" pitchFamily="49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r>
              <a:rPr kumimoji="1"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;</a:t>
            </a:r>
            <a:endParaRPr kumimoji="1" lang="en-US" altLang="zh-CN" sz="24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6086" name="Text Box 22"/>
          <p:cNvSpPr txBox="1">
            <a:spLocks noChangeArrowheads="1"/>
          </p:cNvSpPr>
          <p:nvPr/>
        </p:nvSpPr>
        <p:spPr bwMode="auto">
          <a:xfrm>
            <a:off x="1847849" y="2500313"/>
            <a:ext cx="8496301" cy="8318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zh-CN" altLang="en-US" sz="2400" b="1" dirty="0">
                <a:solidFill>
                  <a:schemeClr val="bg1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结构体的定义只定义了数据的形式，即声明了一种复杂的数据类型，并未生成任何变量。</a:t>
            </a:r>
            <a:endParaRPr kumimoji="1" lang="zh-CN" altLang="en-US" sz="2400" b="1" dirty="0">
              <a:solidFill>
                <a:schemeClr val="bg1"/>
              </a:solidFill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910270" y="303531"/>
            <a:ext cx="7797800" cy="105954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C00000"/>
                </a:solidFill>
              </a:rPr>
              <a:t>结构体类型的定义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1" grpId="0" autoUpdateAnimBg="0"/>
      <p:bldP spid="216082" grpId="0" autoUpdateAnimBg="0"/>
      <p:bldP spid="216083" grpId="0" autoUpdateAnimBg="0"/>
      <p:bldP spid="216084" grpId="0" autoUpdateAnimBg="0"/>
      <p:bldP spid="2160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8F9AB3-F043-404C-9087-EE45E5AB4AB0}" type="slidenum">
              <a:rPr lang="en-US" altLang="zh-CN" sz="1400"/>
            </a:fld>
            <a:endParaRPr lang="en-US" altLang="zh-CN" sz="1400"/>
          </a:p>
        </p:txBody>
      </p:sp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30135" y="580232"/>
            <a:ext cx="8540750" cy="65563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C00000"/>
                </a:solidFill>
              </a:rPr>
              <a:t>给结构体类型定义别名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218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94592" y="1677317"/>
            <a:ext cx="6381865" cy="50403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struct student </a:t>
            </a:r>
            <a:br>
              <a:rPr lang="en-US" altLang="zh-CN" sz="2400" b="1" dirty="0">
                <a:latin typeface="Courier New" panose="02070309020205020404" pitchFamily="49" charset="0"/>
              </a:rPr>
            </a:br>
            <a:r>
              <a:rPr lang="en-US" altLang="zh-CN" sz="2400" b="1" dirty="0">
                <a:latin typeface="Courier New" panose="02070309020205020404" pitchFamily="49" charset="0"/>
              </a:rPr>
              <a:t>{</a:t>
            </a:r>
            <a:br>
              <a:rPr lang="en-US" altLang="zh-CN" sz="2400" b="1" dirty="0">
                <a:latin typeface="Courier New" panose="02070309020205020404" pitchFamily="49" charset="0"/>
              </a:rPr>
            </a:br>
            <a:r>
              <a:rPr lang="en-US" altLang="zh-CN" sz="2400" b="1" dirty="0">
                <a:latin typeface="Courier New" panose="02070309020205020404" pitchFamily="49" charset="0"/>
              </a:rPr>
              <a:t> 	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int    num; 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   	char   name[20];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   	char   sex[3];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   	int    age;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   	char   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addr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[30];</a:t>
            </a:r>
            <a:r>
              <a:rPr lang="en-US" altLang="zh-CN" sz="2400" b="1" dirty="0">
                <a:latin typeface="Courier New" panose="02070309020205020404" pitchFamily="49" charset="0"/>
              </a:rPr>
              <a:t> 	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};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struct student </a:t>
            </a:r>
            <a:r>
              <a:rPr kumimoji="1"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STUD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b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kumimoji="1" lang="zh-CN" altLang="en-US" sz="2400" b="1" dirty="0">
                <a:latin typeface="Courier New" panose="02070309020205020404" pitchFamily="49" charset="0"/>
              </a:rPr>
              <a:t>在程序中</a:t>
            </a:r>
            <a:r>
              <a:rPr kumimoji="1"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STUD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与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struct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 </a:t>
            </a:r>
            <a:r>
              <a:rPr kumimoji="1" lang="en-US" altLang="zh-CN" sz="2400" b="1" dirty="0">
                <a:solidFill>
                  <a:srgbClr val="880000"/>
                </a:solidFill>
                <a:latin typeface="Courier New" panose="02070309020205020404" pitchFamily="49" charset="0"/>
              </a:rPr>
              <a:t>student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相同</a:t>
            </a:r>
            <a:endParaRPr lang="zh-CN" altLang="en-US" sz="2400" b="1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6890030" y="2011145"/>
            <a:ext cx="5061178" cy="37510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typedef </a:t>
            </a:r>
            <a:r>
              <a:rPr lang="en-US" altLang="zh-CN" sz="2400" b="1" dirty="0">
                <a:latin typeface="Courier New" panose="02070309020205020404" pitchFamily="49" charset="0"/>
              </a:rPr>
              <a:t>struct student </a:t>
            </a:r>
            <a:b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int    num; 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   	char   name[20];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   	char   sex[3];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   	int    age;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   	char   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addr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[30];</a:t>
            </a:r>
            <a:r>
              <a:rPr lang="en-US" altLang="zh-CN" sz="2400" b="1" dirty="0">
                <a:latin typeface="Courier New" panose="02070309020205020404" pitchFamily="49" charset="0"/>
              </a:rPr>
              <a:t> 	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r>
              <a:rPr kumimoji="1"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STUD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endParaRPr kumimoji="1" lang="en-US" altLang="zh-CN" sz="2400" b="1" dirty="0">
              <a:solidFill>
                <a:srgbClr val="FF0066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194592" y="1451429"/>
            <a:ext cx="5452951" cy="4310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6799943" y="1458687"/>
            <a:ext cx="4680857" cy="4310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uiExpand="1" build="p"/>
      <p:bldP spid="6" grpId="0" uiExpand="1" build="p"/>
      <p:bldP spid="2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F977D8-33CF-452A-8F33-B5D415FD91ED}" type="slidenum">
              <a:rPr lang="en-US" altLang="zh-CN" sz="1400"/>
            </a:fld>
            <a:endParaRPr lang="en-US" altLang="zh-CN" sz="1400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45331" y="251046"/>
            <a:ext cx="8540750" cy="655638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C00000"/>
                </a:solidFill>
              </a:rPr>
              <a:t>结构体类型定义练习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7850" y="1011459"/>
            <a:ext cx="8712200" cy="1008063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问题</a:t>
            </a:r>
            <a:r>
              <a:rPr lang="en-US" altLang="zh-CN" sz="2400" b="1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000000"/>
                </a:solidFill>
              </a:rPr>
              <a:t>：</a:t>
            </a:r>
            <a:endParaRPr lang="zh-CN" altLang="en-US" sz="2400" b="1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Arial Black" panose="020B0A04020102020204" pitchFamily="34" charset="0"/>
              </a:rPr>
              <a:t>    定义日期结构类型：由年、月、日三项组成。</a:t>
            </a:r>
            <a:endParaRPr lang="zh-CN" altLang="en-US" sz="2400" b="1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eaLnBrk="1" hangingPunct="1"/>
            <a:endParaRPr lang="en-US" altLang="zh-CN" sz="2400" b="1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044043" y="2018898"/>
            <a:ext cx="3743325" cy="194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struct  date  	 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{      int year;  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int month;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int day;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};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typedef  struct date DATE;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1946276" y="3819746"/>
            <a:ext cx="86137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</a:rPr>
              <a:t>问题</a:t>
            </a:r>
            <a:r>
              <a:rPr lang="en-US" altLang="zh-CN" sz="2400" b="1" kern="0" dirty="0">
                <a:solidFill>
                  <a:srgbClr val="000000"/>
                </a:solidFill>
              </a:rPr>
              <a:t>2</a:t>
            </a:r>
            <a:r>
              <a:rPr lang="zh-CN" altLang="en-US" sz="2400" b="1" kern="0" dirty="0">
                <a:solidFill>
                  <a:srgbClr val="000000"/>
                </a:solidFill>
              </a:rPr>
              <a:t>：</a:t>
            </a:r>
            <a:endParaRPr lang="zh-CN" altLang="en-US" sz="2400" b="1" kern="0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 Black" panose="020B0A04020102020204" pitchFamily="34" charset="0"/>
              </a:rPr>
              <a:t>    定义平面上一个点结构类型：由</a:t>
            </a:r>
            <a:r>
              <a:rPr lang="en-US" altLang="zh-CN" sz="2400" b="1" kern="0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zh-CN" altLang="en-US" sz="2400" b="1" kern="0" dirty="0">
                <a:solidFill>
                  <a:srgbClr val="000000"/>
                </a:solidFill>
                <a:latin typeface="Arial Black" panose="020B0A04020102020204" pitchFamily="34" charset="0"/>
              </a:rPr>
              <a:t>轴数据、</a:t>
            </a:r>
            <a:r>
              <a:rPr lang="en-US" altLang="zh-CN" sz="2400" b="1" kern="0" dirty="0">
                <a:solidFill>
                  <a:srgbClr val="000000"/>
                </a:solidFill>
                <a:latin typeface="Arial Black" panose="020B0A04020102020204" pitchFamily="34" charset="0"/>
              </a:rPr>
              <a:t>y</a:t>
            </a:r>
            <a:r>
              <a:rPr lang="zh-CN" altLang="en-US" sz="2400" b="1" kern="0" dirty="0">
                <a:solidFill>
                  <a:srgbClr val="000000"/>
                </a:solidFill>
                <a:latin typeface="Arial Black" panose="020B0A04020102020204" pitchFamily="34" charset="0"/>
              </a:rPr>
              <a:t>轴数据组成。</a:t>
            </a:r>
            <a:endParaRPr lang="zh-CN" altLang="en-US" sz="2400" b="1" kern="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eaLnBrk="1" hangingPunct="1">
              <a:defRPr/>
            </a:pPr>
            <a:endParaRPr lang="en-US" altLang="zh-CN" sz="2400" b="1" kern="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44043" y="4704769"/>
            <a:ext cx="3743325" cy="187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>
            <a:spAutoFit/>
          </a:bodyPr>
          <a:lstStyle>
            <a:defPPr>
              <a:defRPr lang="en-US"/>
            </a:defPPr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dirty="0"/>
              <a:t>struct  point  	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{       int x; 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int y;      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};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typedef struct point </a:t>
            </a:r>
            <a:r>
              <a:rPr lang="en-US" altLang="zh-CN" dirty="0" err="1"/>
              <a:t>POINT</a:t>
            </a:r>
            <a:r>
              <a:rPr lang="en-US" altLang="zh-CN" dirty="0"/>
              <a:t>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E96A5F-0378-4408-AC31-474C6F98E23B}" type="slidenum">
              <a:rPr lang="en-US" altLang="zh-CN" sz="1400"/>
            </a:fld>
            <a:endParaRPr lang="en-US" altLang="zh-CN" sz="1400"/>
          </a:p>
        </p:txBody>
      </p:sp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972681" y="1144189"/>
            <a:ext cx="6135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Clr>
                <a:schemeClr val="accent2"/>
              </a:buClr>
              <a:buSz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）先定义结构体类型再定义变量名</a:t>
            </a:r>
            <a:endParaRPr kumimoji="1"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972681" y="2547213"/>
            <a:ext cx="5413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Clr>
                <a:schemeClr val="accent2"/>
              </a:buClr>
              <a:buSz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）在定义类型的同时定义变量</a:t>
            </a:r>
            <a:endParaRPr kumimoji="1"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6309871" y="2520577"/>
            <a:ext cx="52443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Clr>
                <a:schemeClr val="accent2"/>
              </a:buClr>
              <a:buSz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）直接定义结构体变量</a:t>
            </a:r>
            <a:endParaRPr kumimoji="1"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0" indent="0" eaLnBrk="1" hangingPunct="1">
              <a:spcBef>
                <a:spcPct val="0"/>
              </a:spcBef>
              <a:buClr>
                <a:schemeClr val="accent2"/>
              </a:buClr>
              <a:buSz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（不出现结构体名）</a:t>
            </a:r>
            <a:endParaRPr kumimoji="1"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1253598" y="1825623"/>
            <a:ext cx="619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student</a:t>
            </a:r>
            <a:r>
              <a:rPr kumimoji="1"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student1,student2;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2113492" y="3429000"/>
            <a:ext cx="3232150" cy="2835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struct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student</a:t>
            </a:r>
            <a:endParaRPr kumimoji="1"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{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num;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char   name[20];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char   gender[3];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age;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float  score;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char 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addr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[30];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} 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student1,student2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6846359" y="3452280"/>
            <a:ext cx="3416300" cy="2862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struct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{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num;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char   name[20];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char   gender [3];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age;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float  score;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char 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addr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[30];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} 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student1,student2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10" name="Rectangle 2"/>
          <p:cNvSpPr txBox="1">
            <a:spLocks noRot="1" noChangeArrowheads="1"/>
          </p:cNvSpPr>
          <p:nvPr/>
        </p:nvSpPr>
        <p:spPr>
          <a:xfrm>
            <a:off x="1514702" y="336688"/>
            <a:ext cx="8540750" cy="655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C00000"/>
                </a:solidFill>
              </a:rPr>
              <a:t>结构体变量的定义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 autoUpdateAnimBg="0"/>
      <p:bldP spid="217091" grpId="0" autoUpdateAnimBg="0"/>
      <p:bldP spid="217092" grpId="0" autoUpdateAnimBg="0"/>
      <p:bldP spid="217093" grpId="0" autoUpdateAnimBg="0"/>
      <p:bldP spid="217094" grpId="0" autoUpdateAnimBg="0"/>
      <p:bldP spid="21709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574801" y="792404"/>
            <a:ext cx="10058400" cy="11564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课堂练习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703117" y="2819472"/>
            <a:ext cx="3870370" cy="270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5000"/>
              </a:lnSpc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struct student </a:t>
            </a:r>
            <a:r>
              <a:rPr kumimoji="1" lang="en-US" altLang="zh-CN" sz="1800" b="1" dirty="0">
                <a:latin typeface="Courier New" panose="02070309020205020404" pitchFamily="49" charset="0"/>
              </a:rPr>
              <a:t>student1;</a:t>
            </a:r>
            <a:r>
              <a:rPr lang="en-US" altLang="zh-CN" sz="1800" b="1" dirty="0">
                <a:latin typeface="Courier New" panose="02070309020205020404" pitchFamily="49" charset="0"/>
              </a:rPr>
              <a:t> 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5000"/>
              </a:lnSpc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struct student </a:t>
            </a:r>
            <a:br>
              <a:rPr lang="en-US" altLang="zh-CN" sz="1800" b="1" dirty="0">
                <a:latin typeface="Courier New" panose="02070309020205020404" pitchFamily="49" charset="0"/>
              </a:rPr>
            </a:br>
            <a:r>
              <a:rPr lang="en-US" altLang="zh-CN" sz="1800" b="1" dirty="0">
                <a:latin typeface="Courier New" panose="02070309020205020404" pitchFamily="49" charset="0"/>
              </a:rPr>
              <a:t>{</a:t>
            </a:r>
            <a:br>
              <a:rPr lang="en-US" altLang="zh-CN" sz="1800" b="1" dirty="0">
                <a:latin typeface="Courier New" panose="02070309020205020404" pitchFamily="49" charset="0"/>
              </a:rPr>
            </a:br>
            <a:r>
              <a:rPr lang="en-US" altLang="zh-CN" sz="1800" b="1" dirty="0">
                <a:latin typeface="Courier New" panose="02070309020205020404" pitchFamily="49" charset="0"/>
              </a:rPr>
              <a:t> 	   </a:t>
            </a:r>
            <a:r>
              <a:rPr kumimoji="1" lang="en-US" altLang="zh-CN" sz="1800" b="1" dirty="0">
                <a:latin typeface="Courier New" panose="02070309020205020404" pitchFamily="49" charset="0"/>
              </a:rPr>
              <a:t>int    num; </a:t>
            </a:r>
            <a:endParaRPr kumimoji="1"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kumimoji="1" lang="en-US" altLang="zh-CN" sz="1800" b="1" dirty="0">
                <a:latin typeface="Courier New" panose="02070309020205020404" pitchFamily="49" charset="0"/>
              </a:rPr>
              <a:t>      	char   name[20];</a:t>
            </a:r>
            <a:endParaRPr kumimoji="1"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kumimoji="1" lang="en-US" altLang="zh-CN" sz="1800" b="1" dirty="0">
                <a:latin typeface="Courier New" panose="02070309020205020404" pitchFamily="49" charset="0"/>
              </a:rPr>
              <a:t>   	   char   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gender </a:t>
            </a:r>
            <a:r>
              <a:rPr kumimoji="1" lang="en-US" altLang="zh-CN" sz="1800" b="1" dirty="0">
                <a:latin typeface="Courier New" panose="02070309020205020404" pitchFamily="49" charset="0"/>
              </a:rPr>
              <a:t>[3];</a:t>
            </a:r>
            <a:endParaRPr kumimoji="1"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kumimoji="1" lang="en-US" altLang="zh-CN" sz="1800" b="1" dirty="0">
                <a:latin typeface="Courier New" panose="02070309020205020404" pitchFamily="49" charset="0"/>
              </a:rPr>
              <a:t>   	   int    age;</a:t>
            </a:r>
            <a:endParaRPr kumimoji="1"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	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};</a:t>
            </a:r>
            <a:endParaRPr lang="en-US" altLang="zh-CN" sz="1800" b="1" dirty="0">
              <a:latin typeface="Courier New" panose="02070309020205020404" pitchFamily="49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574801" y="1948832"/>
            <a:ext cx="10058400" cy="7363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以下代码的编写是否有错？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096000" y="2819472"/>
            <a:ext cx="3870370" cy="270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5000"/>
              </a:lnSpc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typedef struct student </a:t>
            </a:r>
            <a:br>
              <a:rPr lang="en-US" altLang="zh-CN" sz="1800" b="1" dirty="0">
                <a:latin typeface="Courier New" panose="02070309020205020404" pitchFamily="49" charset="0"/>
              </a:rPr>
            </a:br>
            <a:r>
              <a:rPr lang="en-US" altLang="zh-CN" sz="1800" b="1" dirty="0">
                <a:latin typeface="Courier New" panose="02070309020205020404" pitchFamily="49" charset="0"/>
              </a:rPr>
              <a:t>{</a:t>
            </a:r>
            <a:br>
              <a:rPr lang="en-US" altLang="zh-CN" sz="1800" b="1" dirty="0">
                <a:latin typeface="Courier New" panose="02070309020205020404" pitchFamily="49" charset="0"/>
              </a:rPr>
            </a:br>
            <a:r>
              <a:rPr lang="en-US" altLang="zh-CN" sz="1800" b="1" dirty="0">
                <a:latin typeface="Courier New" panose="02070309020205020404" pitchFamily="49" charset="0"/>
              </a:rPr>
              <a:t> 	   </a:t>
            </a:r>
            <a:r>
              <a:rPr kumimoji="1" lang="en-US" altLang="zh-CN" sz="1800" b="1" dirty="0">
                <a:latin typeface="Courier New" panose="02070309020205020404" pitchFamily="49" charset="0"/>
              </a:rPr>
              <a:t>int    num; </a:t>
            </a:r>
            <a:endParaRPr kumimoji="1"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kumimoji="1" lang="en-US" altLang="zh-CN" sz="1800" b="1" dirty="0">
                <a:latin typeface="Courier New" panose="02070309020205020404" pitchFamily="49" charset="0"/>
              </a:rPr>
              <a:t>      	char   name[20];</a:t>
            </a:r>
            <a:endParaRPr kumimoji="1"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kumimoji="1" lang="en-US" altLang="zh-CN" sz="1800" b="1" dirty="0">
                <a:latin typeface="Courier New" panose="02070309020205020404" pitchFamily="49" charset="0"/>
              </a:rPr>
              <a:t>   	   char   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gender </a:t>
            </a:r>
            <a:r>
              <a:rPr kumimoji="1" lang="en-US" altLang="zh-CN" sz="1800" b="1" dirty="0">
                <a:latin typeface="Courier New" panose="02070309020205020404" pitchFamily="49" charset="0"/>
              </a:rPr>
              <a:t>[3];</a:t>
            </a:r>
            <a:endParaRPr kumimoji="1"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kumimoji="1" lang="en-US" altLang="zh-CN" sz="1800" b="1" dirty="0">
                <a:latin typeface="Courier New" panose="02070309020205020404" pitchFamily="49" charset="0"/>
              </a:rPr>
              <a:t>   	   int    age;</a:t>
            </a:r>
            <a:endParaRPr kumimoji="1"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	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  }STUDENT;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student stu1;</a:t>
            </a:r>
            <a:endParaRPr lang="en-US" altLang="zh-CN" sz="1800" b="1" dirty="0">
              <a:latin typeface="Courier New" panose="02070309020205020404" pitchFamily="49" charset="0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557973" y="2641602"/>
            <a:ext cx="3870370" cy="2942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5718631" y="2663373"/>
            <a:ext cx="3870370" cy="2942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1598160" y="1160347"/>
            <a:ext cx="5724644" cy="20274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fr-FR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struct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  student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{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</a:t>
            </a:r>
            <a:r>
              <a:rPr kumimoji="1" lang="fr-FR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	stuID;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</a:t>
            </a:r>
            <a:r>
              <a:rPr kumimoji="1" lang="fr-FR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	stuNm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[10]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</a:t>
            </a:r>
            <a:r>
              <a:rPr kumimoji="1" lang="fr-FR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  stuGen[3];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};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struct student stu={1, 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”</a:t>
            </a:r>
            <a:r>
              <a:rPr kumimoji="1" lang="en-US" altLang="zh-CN" sz="2000" b="1" dirty="0" err="1">
                <a:latin typeface="Courier New" panose="02070309020205020404" pitchFamily="49" charset="0"/>
              </a:rPr>
              <a:t>Jack”,”b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”}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;</a:t>
            </a:r>
            <a:r>
              <a:rPr kumimoji="1" lang="fr-FR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endParaRPr kumimoji="1" lang="fr-FR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  <p:grpSp>
        <p:nvGrpSpPr>
          <p:cNvPr id="16389" name="组合 2"/>
          <p:cNvGrpSpPr/>
          <p:nvPr/>
        </p:nvGrpSpPr>
        <p:grpSpPr bwMode="auto">
          <a:xfrm>
            <a:off x="7864924" y="1357573"/>
            <a:ext cx="3889375" cy="4746625"/>
            <a:chOff x="4788024" y="1189856"/>
            <a:chExt cx="3888930" cy="4746898"/>
          </a:xfrm>
        </p:grpSpPr>
        <p:sp>
          <p:nvSpPr>
            <p:cNvPr id="16391" name="Text Box 21"/>
            <p:cNvSpPr txBox="1">
              <a:spLocks noChangeArrowheads="1"/>
            </p:cNvSpPr>
            <p:nvPr/>
          </p:nvSpPr>
          <p:spPr bwMode="auto">
            <a:xfrm>
              <a:off x="7939252" y="2494316"/>
              <a:ext cx="7377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Courier New" panose="02070309020205020404" pitchFamily="49" charset="0"/>
                </a:rPr>
                <a:t>stu</a:t>
              </a:r>
              <a:endParaRPr kumimoji="1"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16392" name="Rectangle 5"/>
            <p:cNvSpPr>
              <a:spLocks noChangeArrowheads="1"/>
            </p:cNvSpPr>
            <p:nvPr/>
          </p:nvSpPr>
          <p:spPr bwMode="auto">
            <a:xfrm>
              <a:off x="4788024" y="2096616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</a:rPr>
                <a:t>J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6393" name="Rectangle 7"/>
            <p:cNvSpPr>
              <a:spLocks noChangeArrowheads="1"/>
            </p:cNvSpPr>
            <p:nvPr/>
          </p:nvSpPr>
          <p:spPr bwMode="auto">
            <a:xfrm>
              <a:off x="4788024" y="2685256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394" name="Rectangle 8"/>
            <p:cNvSpPr>
              <a:spLocks noChangeArrowheads="1"/>
            </p:cNvSpPr>
            <p:nvPr/>
          </p:nvSpPr>
          <p:spPr bwMode="auto">
            <a:xfrm>
              <a:off x="4788024" y="2995776"/>
              <a:ext cx="1219196" cy="3352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4788024" y="3315816"/>
              <a:ext cx="1219196" cy="8630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…</a:t>
              </a: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4788024" y="4178846"/>
              <a:ext cx="1219196" cy="3200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4788024" y="4501480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>
              <a:off x="4788024" y="4806280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9" name="Rectangle 13"/>
            <p:cNvSpPr>
              <a:spLocks noChangeArrowheads="1"/>
            </p:cNvSpPr>
            <p:nvPr/>
          </p:nvSpPr>
          <p:spPr bwMode="auto">
            <a:xfrm>
              <a:off x="4788024" y="5085183"/>
              <a:ext cx="1219196" cy="3353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0" name="Rectangle 15"/>
            <p:cNvSpPr>
              <a:spLocks noChangeArrowheads="1"/>
            </p:cNvSpPr>
            <p:nvPr/>
          </p:nvSpPr>
          <p:spPr bwMode="auto">
            <a:xfrm>
              <a:off x="4788024" y="5403354"/>
              <a:ext cx="1219196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4788024" y="1189856"/>
              <a:ext cx="1219196" cy="9067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2" name="AutoShape 18"/>
            <p:cNvSpPr/>
            <p:nvPr/>
          </p:nvSpPr>
          <p:spPr bwMode="auto">
            <a:xfrm rot="10800000">
              <a:off x="7282652" y="1443178"/>
              <a:ext cx="385692" cy="4362085"/>
            </a:xfrm>
            <a:prstGeom prst="leftBracket">
              <a:avLst>
                <a:gd name="adj" fmla="val 100008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03" name="Text Box 21"/>
            <p:cNvSpPr txBox="1">
              <a:spLocks noChangeArrowheads="1"/>
            </p:cNvSpPr>
            <p:nvPr/>
          </p:nvSpPr>
          <p:spPr bwMode="auto">
            <a:xfrm>
              <a:off x="5940152" y="1243126"/>
              <a:ext cx="1194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stuID</a:t>
              </a:r>
              <a:endParaRPr kumimoji="1" lang="en-US" altLang="zh-CN" sz="2000" b="1">
                <a:latin typeface="Courier New" panose="02070309020205020404" pitchFamily="49" charset="0"/>
              </a:endParaRPr>
            </a:p>
          </p:txBody>
        </p:sp>
        <p:sp>
          <p:nvSpPr>
            <p:cNvPr id="16404" name="Text Box 21"/>
            <p:cNvSpPr txBox="1">
              <a:spLocks noChangeArrowheads="1"/>
            </p:cNvSpPr>
            <p:nvPr/>
          </p:nvSpPr>
          <p:spPr bwMode="auto">
            <a:xfrm>
              <a:off x="6012160" y="2013882"/>
              <a:ext cx="1194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 err="1">
                  <a:latin typeface="Courier New" panose="02070309020205020404" pitchFamily="49" charset="0"/>
                </a:rPr>
                <a:t>stuNm</a:t>
              </a:r>
              <a:endParaRPr kumimoji="1" lang="en-US" altLang="zh-CN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6046414" y="4428463"/>
              <a:ext cx="1194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stuGen</a:t>
              </a:r>
              <a:endParaRPr kumimoji="1" lang="en-US" altLang="zh-CN" sz="2000" b="1">
                <a:latin typeface="Courier New" panose="02070309020205020404" pitchFamily="49" charset="0"/>
              </a:endParaRPr>
            </a:p>
          </p:txBody>
        </p:sp>
        <p:sp>
          <p:nvSpPr>
            <p:cNvPr id="16406" name="Rectangle 5"/>
            <p:cNvSpPr>
              <a:spLocks noChangeArrowheads="1"/>
            </p:cNvSpPr>
            <p:nvPr/>
          </p:nvSpPr>
          <p:spPr bwMode="auto">
            <a:xfrm>
              <a:off x="4788024" y="2397224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5999" y="3024188"/>
            <a:ext cx="6666090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结构体变量占用实际内存大小可以用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</a:rPr>
              <a:t>sizeof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运算来求出。如：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   </a:t>
            </a:r>
            <a:r>
              <a:rPr lang="en-US" altLang="zh-CN" b="1" dirty="0" err="1">
                <a:solidFill>
                  <a:srgbClr val="C00000"/>
                </a:solidFill>
              </a:rPr>
              <a:t>sizeof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struct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student)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</a:rPr>
              <a:t>    </a:t>
            </a:r>
            <a:r>
              <a:rPr kumimoji="1" lang="en-US" altLang="zh-CN" b="1" dirty="0" err="1">
                <a:solidFill>
                  <a:srgbClr val="C00000"/>
                </a:solidFill>
              </a:rPr>
              <a:t>sizeof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en-US" altLang="zh-CN" b="1" dirty="0" err="1">
                <a:solidFill>
                  <a:srgbClr val="C00000"/>
                </a:solidFill>
              </a:rPr>
              <a:t>stu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  <a:endParaRPr lang="en-US" altLang="zh-CN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结构体变量占用的内存长度等于各成员项长度之和，但由于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内存对齐原因（自学教材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P295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注释，举一个例子证明之）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结构体所占的存储单元数大于等于各个成员所占存储单元数之和。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2"/>
          <p:cNvSpPr txBox="1">
            <a:spLocks noRot="1" noChangeArrowheads="1"/>
          </p:cNvSpPr>
          <p:nvPr/>
        </p:nvSpPr>
        <p:spPr>
          <a:xfrm>
            <a:off x="1514702" y="336688"/>
            <a:ext cx="8540750" cy="655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C00000"/>
                </a:solidFill>
              </a:rPr>
              <a:t>结构体变量的内存存储方式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1262742"/>
            <a:ext cx="11176000" cy="39025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67CB9C5-CF27-40DF-9DEC-C4C155D9EFAC}" type="slidenum">
              <a:rPr lang="en-US" altLang="zh-CN" sz="1400"/>
            </a:fld>
            <a:endParaRPr lang="en-US" altLang="zh-CN" sz="1400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46062"/>
            <a:ext cx="8540750" cy="549275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结构变量的引用与初始化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215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908050"/>
            <a:ext cx="9880826" cy="2808288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cs typeface="方正行黑" panose="03000509000000000000" pitchFamily="65" charset="-122"/>
              </a:rPr>
              <a:t>1.</a:t>
            </a:r>
            <a:r>
              <a:rPr lang="zh-CN" altLang="en-US" sz="2400" dirty="0">
                <a:latin typeface="+mn-ea"/>
                <a:cs typeface="方正行黑" panose="03000509000000000000" pitchFamily="65" charset="-122"/>
              </a:rPr>
              <a:t>结构体变量的引用</a:t>
            </a:r>
            <a:endParaRPr lang="zh-CN" altLang="en-US" sz="2400" dirty="0">
              <a:latin typeface="+mn-ea"/>
              <a:cs typeface="方正行黑" panose="03000509000000000000" pitchFamily="65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+mn-ea"/>
                <a:cs typeface="方正行黑" panose="03000509000000000000" pitchFamily="65" charset="-122"/>
              </a:rPr>
              <a:t>引用原则</a:t>
            </a:r>
            <a:r>
              <a:rPr lang="en-US" altLang="zh-CN" sz="2400" dirty="0">
                <a:latin typeface="+mn-ea"/>
                <a:cs typeface="方正行黑" panose="03000509000000000000" pitchFamily="65" charset="-122"/>
              </a:rPr>
              <a:t>:</a:t>
            </a:r>
            <a:endParaRPr lang="en-US" altLang="zh-CN" sz="2400" dirty="0">
              <a:latin typeface="+mn-ea"/>
              <a:cs typeface="方正行黑" panose="03000509000000000000" pitchFamily="65" charset="-122"/>
            </a:endParaRPr>
          </a:p>
          <a:p>
            <a:pPr eaLnBrk="1" hangingPunct="1">
              <a:spcBef>
                <a:spcPct val="3500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400" dirty="0">
                <a:latin typeface="+mn-ea"/>
                <a:cs typeface="方正行黑" panose="03000509000000000000" pitchFamily="65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方正行黑" panose="03000509000000000000" pitchFamily="65" charset="-122"/>
              </a:rPr>
              <a:t>只对结构体成员进行直接操作，而不准对结构体整体进行操作。</a:t>
            </a:r>
            <a:endParaRPr lang="zh-CN" altLang="en-US" sz="2400" dirty="0">
              <a:solidFill>
                <a:srgbClr val="000000"/>
              </a:solidFill>
              <a:latin typeface="+mn-ea"/>
              <a:cs typeface="方正行黑" panose="03000509000000000000" pitchFamily="65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+mn-ea"/>
                <a:cs typeface="方正行黑" panose="03000509000000000000" pitchFamily="65" charset="-122"/>
              </a:rPr>
              <a:t>引用方式</a:t>
            </a:r>
            <a:r>
              <a:rPr lang="en-US" altLang="zh-CN" sz="2400" dirty="0">
                <a:latin typeface="+mn-ea"/>
                <a:cs typeface="方正行黑" panose="03000509000000000000" pitchFamily="65" charset="-122"/>
              </a:rPr>
              <a:t>:</a:t>
            </a:r>
            <a:endParaRPr lang="en-US" altLang="zh-CN" sz="2400" dirty="0">
              <a:latin typeface="+mn-ea"/>
              <a:cs typeface="方正行黑" panose="03000509000000000000" pitchFamily="65" charset="-122"/>
            </a:endParaRPr>
          </a:p>
          <a:p>
            <a:pPr eaLnBrk="1" hangingPunct="1">
              <a:spcBef>
                <a:spcPct val="3500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400" dirty="0">
                <a:latin typeface="+mn-ea"/>
                <a:cs typeface="方正行黑" panose="03000509000000000000" pitchFamily="65" charset="-122"/>
              </a:rPr>
              <a:t>      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cs typeface="方正行黑" panose="03000509000000000000" pitchFamily="65" charset="-122"/>
              </a:rPr>
              <a:t>结构体变量名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方正行黑" panose="03000509000000000000" pitchFamily="65" charset="-122"/>
              </a:rPr>
              <a:t>.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cs typeface="方正行黑" panose="03000509000000000000" pitchFamily="65" charset="-122"/>
              </a:rPr>
              <a:t>成员名</a:t>
            </a:r>
            <a:endParaRPr lang="zh-CN" altLang="en-US" sz="2400" dirty="0">
              <a:solidFill>
                <a:srgbClr val="C00000"/>
              </a:solidFill>
              <a:latin typeface="+mn-ea"/>
              <a:cs typeface="方正行黑" panose="03000509000000000000" pitchFamily="65" charset="-122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135189" y="3735388"/>
            <a:ext cx="3743325" cy="2601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struct</a:t>
            </a:r>
            <a:r>
              <a:rPr lang="en-US" altLang="zh-CN" b="1" dirty="0">
                <a:solidFill>
                  <a:srgbClr val="C00000"/>
                </a:solidFill>
              </a:rPr>
              <a:t> student </a:t>
            </a:r>
            <a:br>
              <a:rPr lang="en-US" altLang="zh-CN" b="1" dirty="0">
                <a:solidFill>
                  <a:srgbClr val="000000"/>
                </a:solidFill>
              </a:rPr>
            </a:br>
            <a:r>
              <a:rPr lang="en-US" altLang="zh-CN" b="1" dirty="0">
                <a:solidFill>
                  <a:srgbClr val="000000"/>
                </a:solidFill>
              </a:rPr>
              <a:t>{</a:t>
            </a:r>
            <a:br>
              <a:rPr lang="en-US" altLang="zh-CN" b="1" dirty="0">
                <a:solidFill>
                  <a:srgbClr val="000000"/>
                </a:solidFill>
              </a:rPr>
            </a:br>
            <a:r>
              <a:rPr lang="en-US" altLang="zh-CN" b="1" dirty="0">
                <a:solidFill>
                  <a:srgbClr val="000000"/>
                </a:solidFill>
              </a:rPr>
              <a:t> 	</a:t>
            </a:r>
            <a:r>
              <a:rPr kumimoji="1" lang="en-US" altLang="zh-CN" b="1" dirty="0" err="1">
                <a:solidFill>
                  <a:schemeClr val="accent2"/>
                </a:solidFill>
              </a:rPr>
              <a:t>int</a:t>
            </a:r>
            <a:r>
              <a:rPr kumimoji="1" lang="en-US" altLang="zh-CN" b="1" dirty="0"/>
              <a:t>    num; </a:t>
            </a:r>
            <a:endParaRPr kumimoji="1" lang="en-US" altLang="zh-CN" b="1" dirty="0"/>
          </a:p>
          <a:p>
            <a:pPr>
              <a:defRPr/>
            </a:pPr>
            <a:r>
              <a:rPr kumimoji="1" lang="en-US" altLang="zh-CN" b="1" dirty="0"/>
              <a:t>   	</a:t>
            </a:r>
            <a:r>
              <a:rPr kumimoji="1" lang="en-US" altLang="zh-CN" b="1" dirty="0">
                <a:solidFill>
                  <a:schemeClr val="accent2"/>
                </a:solidFill>
              </a:rPr>
              <a:t>char</a:t>
            </a:r>
            <a:r>
              <a:rPr kumimoji="1" lang="en-US" altLang="zh-CN" b="1" dirty="0"/>
              <a:t>   name[20];</a:t>
            </a:r>
            <a:endParaRPr kumimoji="1" lang="en-US" altLang="zh-CN" b="1" dirty="0"/>
          </a:p>
          <a:p>
            <a:pPr>
              <a:defRPr/>
            </a:pPr>
            <a:r>
              <a:rPr kumimoji="1" lang="en-US" altLang="zh-CN" b="1" dirty="0"/>
              <a:t>   	</a:t>
            </a:r>
            <a:r>
              <a:rPr kumimoji="1" lang="en-US" altLang="zh-CN" b="1" dirty="0">
                <a:solidFill>
                  <a:schemeClr val="accent2"/>
                </a:solidFill>
              </a:rPr>
              <a:t>char</a:t>
            </a:r>
            <a:r>
              <a:rPr kumimoji="1" lang="en-US" altLang="zh-CN" b="1" dirty="0"/>
              <a:t>   gender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kumimoji="1" lang="en-US" altLang="zh-CN" b="1" dirty="0"/>
              <a:t>[3];</a:t>
            </a:r>
            <a:endParaRPr kumimoji="1" lang="en-US" altLang="zh-CN" b="1" dirty="0"/>
          </a:p>
          <a:p>
            <a:pPr>
              <a:defRPr/>
            </a:pPr>
            <a:r>
              <a:rPr kumimoji="1" lang="en-US" altLang="zh-CN" b="1" dirty="0"/>
              <a:t>   	</a:t>
            </a:r>
            <a:r>
              <a:rPr kumimoji="1" lang="en-US" altLang="zh-CN" b="1" dirty="0" err="1">
                <a:solidFill>
                  <a:schemeClr val="accent2"/>
                </a:solidFill>
              </a:rPr>
              <a:t>int</a:t>
            </a:r>
            <a:r>
              <a:rPr kumimoji="1" lang="en-US" altLang="zh-CN" b="1" dirty="0"/>
              <a:t>    age;</a:t>
            </a:r>
            <a:endParaRPr kumimoji="1" lang="en-US" altLang="zh-CN" b="1" dirty="0"/>
          </a:p>
          <a:p>
            <a:pPr>
              <a:defRPr/>
            </a:pPr>
            <a:r>
              <a:rPr kumimoji="1" lang="en-US" altLang="zh-CN" b="1" dirty="0"/>
              <a:t>   	</a:t>
            </a:r>
            <a:r>
              <a:rPr kumimoji="1" lang="en-US" altLang="zh-CN" b="1" dirty="0">
                <a:solidFill>
                  <a:schemeClr val="accent2"/>
                </a:solidFill>
              </a:rPr>
              <a:t>float</a:t>
            </a:r>
            <a:r>
              <a:rPr kumimoji="1" lang="en-US" altLang="zh-CN" b="1" dirty="0"/>
              <a:t>  score;</a:t>
            </a:r>
            <a:endParaRPr kumimoji="1" lang="en-US" altLang="zh-CN" b="1" dirty="0"/>
          </a:p>
          <a:p>
            <a:pPr>
              <a:defRPr/>
            </a:pPr>
            <a:r>
              <a:rPr kumimoji="1" lang="en-US" altLang="zh-CN" b="1" dirty="0"/>
              <a:t>   	</a:t>
            </a:r>
            <a:r>
              <a:rPr kumimoji="1" lang="en-US" altLang="zh-CN" b="1" dirty="0">
                <a:solidFill>
                  <a:schemeClr val="accent2"/>
                </a:solidFill>
              </a:rPr>
              <a:t>char</a:t>
            </a:r>
            <a:r>
              <a:rPr kumimoji="1" lang="en-US" altLang="zh-CN" b="1" dirty="0"/>
              <a:t>   </a:t>
            </a:r>
            <a:r>
              <a:rPr kumimoji="1" lang="en-US" altLang="zh-CN" b="1" dirty="0" err="1"/>
              <a:t>addr</a:t>
            </a:r>
            <a:r>
              <a:rPr kumimoji="1" lang="en-US" altLang="zh-CN" b="1" dirty="0"/>
              <a:t>[30];</a:t>
            </a:r>
            <a:r>
              <a:rPr lang="en-US" altLang="zh-CN" b="1" dirty="0">
                <a:solidFill>
                  <a:srgbClr val="000000"/>
                </a:solidFill>
              </a:rPr>
              <a:t> 	</a:t>
            </a:r>
            <a:endParaRPr lang="en-US" altLang="zh-CN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  }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student1;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8" name="Rectangle 6"/>
          <p:cNvSpPr>
            <a:spLocks noRot="1" noChangeArrowheads="1"/>
          </p:cNvSpPr>
          <p:nvPr/>
        </p:nvSpPr>
        <p:spPr bwMode="auto">
          <a:xfrm>
            <a:off x="6530049" y="3653182"/>
            <a:ext cx="4271508" cy="2808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    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student1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各成员的引用如下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 student1.num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 student1.name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 student1.gender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 student1.score   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student1.addr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788D896-D0C5-41CF-9DD4-5E0B32AB8086}" type="slidenum">
              <a:rPr lang="en-US" altLang="zh-CN" sz="1400"/>
            </a:fld>
            <a:endParaRPr lang="en-US" altLang="zh-CN" sz="1400"/>
          </a:p>
        </p:txBody>
      </p:sp>
      <p:sp>
        <p:nvSpPr>
          <p:cNvPr id="151558" name="Rectangle 6"/>
          <p:cNvSpPr>
            <a:spLocks noRot="1" noChangeArrowheads="1"/>
          </p:cNvSpPr>
          <p:nvPr/>
        </p:nvSpPr>
        <p:spPr bwMode="auto">
          <a:xfrm>
            <a:off x="6785657" y="3949748"/>
            <a:ext cx="4724172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student1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成员的引用如下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student1.birthday.year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student1.birthday.month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student1.birthday.day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65456" y="3702843"/>
            <a:ext cx="4214812" cy="2619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struct</a:t>
            </a:r>
            <a:r>
              <a:rPr lang="en-US" altLang="zh-CN" b="1" dirty="0">
                <a:solidFill>
                  <a:schemeClr val="tx1"/>
                </a:solidFill>
              </a:rPr>
              <a:t> student 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{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 	</a:t>
            </a:r>
            <a:r>
              <a:rPr kumimoji="1" lang="en-US" altLang="zh-CN" b="1" dirty="0" err="1">
                <a:solidFill>
                  <a:schemeClr val="tx1"/>
                </a:solidFill>
              </a:rPr>
              <a:t>int</a:t>
            </a:r>
            <a:r>
              <a:rPr kumimoji="1" lang="en-US" altLang="zh-CN" b="1" dirty="0">
                <a:solidFill>
                  <a:schemeClr val="tx1"/>
                </a:solidFill>
              </a:rPr>
              <a:t>    num; 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b="1" dirty="0">
                <a:solidFill>
                  <a:schemeClr val="tx1"/>
                </a:solidFill>
              </a:rPr>
              <a:t>   	char   name[20];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b="1" dirty="0">
                <a:solidFill>
                  <a:schemeClr val="tx1"/>
                </a:solidFill>
              </a:rPr>
              <a:t>   	char   </a:t>
            </a:r>
            <a:r>
              <a: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gender</a:t>
            </a:r>
            <a:r>
              <a:rPr kumimoji="1" lang="en-US" altLang="zh-CN" b="1" dirty="0">
                <a:solidFill>
                  <a:schemeClr val="tx1"/>
                </a:solidFill>
              </a:rPr>
              <a:t>[3];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b="1" dirty="0">
                <a:solidFill>
                  <a:schemeClr val="tx1"/>
                </a:solidFill>
              </a:rPr>
              <a:t>   	</a:t>
            </a:r>
            <a:r>
              <a:rPr kumimoji="1" lang="fr-FR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struct date </a:t>
            </a:r>
            <a:r>
              <a:rPr kumimoji="1" lang="fr-FR" altLang="zh-CN" b="1" dirty="0">
                <a:solidFill>
                  <a:schemeClr val="tx1"/>
                </a:solidFill>
                <a:latin typeface="Courier New" panose="02070309020205020404" pitchFamily="49" charset="0"/>
              </a:rPr>
              <a:t>birthday;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b="1" dirty="0">
                <a:solidFill>
                  <a:schemeClr val="tx1"/>
                </a:solidFill>
              </a:rPr>
              <a:t>   	float  score;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b="1" dirty="0">
                <a:solidFill>
                  <a:schemeClr val="tx1"/>
                </a:solidFill>
              </a:rPr>
              <a:t>   	char   </a:t>
            </a:r>
            <a:r>
              <a:rPr kumimoji="1" lang="en-US" altLang="zh-CN" b="1" dirty="0" err="1">
                <a:solidFill>
                  <a:schemeClr val="tx1"/>
                </a:solidFill>
              </a:rPr>
              <a:t>addr</a:t>
            </a:r>
            <a:r>
              <a:rPr kumimoji="1" lang="en-US" altLang="zh-CN" b="1" dirty="0">
                <a:solidFill>
                  <a:schemeClr val="tx1"/>
                </a:solidFill>
              </a:rPr>
              <a:t>[30];</a:t>
            </a:r>
            <a:r>
              <a:rPr lang="en-US" altLang="zh-CN" b="1" dirty="0">
                <a:solidFill>
                  <a:schemeClr val="tx1"/>
                </a:solidFill>
              </a:rPr>
              <a:t> 	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  }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student1;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Rot="1" noChangeArrowheads="1"/>
          </p:cNvSpPr>
          <p:nvPr/>
        </p:nvSpPr>
        <p:spPr bwMode="auto">
          <a:xfrm>
            <a:off x="1965456" y="1261204"/>
            <a:ext cx="4214812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fr-FR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struct date</a:t>
            </a:r>
            <a:endParaRPr kumimoji="1" lang="fr-FR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{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   int year;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   int month;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   int day;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};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46062"/>
            <a:ext cx="854075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C00000"/>
                </a:solidFill>
              </a:rPr>
              <a:t>结构变量的引用与初始化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5" name="思想气泡: 云 4"/>
          <p:cNvSpPr/>
          <p:nvPr/>
        </p:nvSpPr>
        <p:spPr>
          <a:xfrm>
            <a:off x="7373256" y="1132902"/>
            <a:ext cx="2714173" cy="2104534"/>
          </a:xfrm>
          <a:prstGeom prst="cloudCallout">
            <a:avLst>
              <a:gd name="adj1" fmla="val -91759"/>
              <a:gd name="adj2" fmla="val 587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/>
              <a:t>结构体类型的嵌套定义</a:t>
            </a:r>
            <a:endParaRPr lang="zh-CN" altLang="en-US" sz="2000" dirty="0"/>
          </a:p>
          <a:p>
            <a:pPr algn="ctr"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608897" y="2077759"/>
            <a:ext cx="4558085" cy="1487291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结构体</a:t>
            </a:r>
            <a:endParaRPr lang="zh-CN" altLang="en-US" sz="6600" dirty="0"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46187" y="3711619"/>
            <a:ext cx="6683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C00000"/>
                </a:solidFill>
                <a:latin typeface="汉仪许静行楷W" panose="00020600040101010101" pitchFamily="18" charset="-122"/>
                <a:ea typeface="汉仪许静行楷W" panose="00020600040101010101" pitchFamily="18" charset="-122"/>
                <a:cs typeface="钟齐王庆华毛笔简体" panose="02000600000000000000" pitchFamily="2" charset="-122"/>
              </a:rPr>
              <a:t>创建自己的数据类型</a:t>
            </a:r>
            <a:endParaRPr lang="zh-CN" altLang="en-US" sz="5400" dirty="0">
              <a:solidFill>
                <a:srgbClr val="C00000"/>
              </a:solidFill>
              <a:latin typeface="汉仪许静行楷W" panose="00020600040101010101" pitchFamily="18" charset="-122"/>
              <a:ea typeface="汉仪许静行楷W" panose="00020600040101010101" pitchFamily="18" charset="-122"/>
              <a:cs typeface="钟齐王庆华毛笔简体" panose="02000600000000000000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51EDD6-0BFF-4FF4-AF93-F52626E0E440}" type="slidenum">
              <a:rPr lang="en-US" altLang="zh-CN" sz="1400"/>
            </a:fld>
            <a:endParaRPr lang="en-US" altLang="zh-CN" sz="1400"/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03389" y="836614"/>
            <a:ext cx="8785225" cy="1728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     </a:t>
            </a:r>
            <a:r>
              <a:rPr lang="en-US" altLang="zh-CN" sz="2400" b="1" dirty="0">
                <a:latin typeface="+mn-ea"/>
              </a:rPr>
              <a:t>----</a:t>
            </a:r>
            <a:r>
              <a:rPr lang="zh-CN" altLang="en-US" sz="2400" b="1" dirty="0">
                <a:latin typeface="+mn-ea"/>
              </a:rPr>
              <a:t>定义结构体变量的同时，对其成员变量赋初值</a:t>
            </a:r>
            <a:endParaRPr lang="zh-CN" altLang="en-US" sz="2400" b="1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初始化一般形式：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</a:rPr>
              <a:t>           </a:t>
            </a:r>
            <a:r>
              <a:rPr lang="en-US" altLang="zh-CN" sz="2400" b="1" dirty="0">
                <a:latin typeface="+mn-ea"/>
              </a:rPr>
              <a:t>struct </a:t>
            </a:r>
            <a:r>
              <a:rPr lang="zh-CN" altLang="en-US" sz="2400" b="1" dirty="0">
                <a:latin typeface="+mn-ea"/>
              </a:rPr>
              <a:t>结构体名  结构体变量名</a:t>
            </a:r>
            <a:r>
              <a:rPr lang="en-US" altLang="zh-CN" sz="2400" b="1" dirty="0">
                <a:latin typeface="+mn-ea"/>
              </a:rPr>
              <a:t>={</a:t>
            </a:r>
            <a:r>
              <a:rPr lang="zh-CN" altLang="en-US" sz="2400" b="1" dirty="0">
                <a:latin typeface="+mn-ea"/>
              </a:rPr>
              <a:t>初始数据</a:t>
            </a:r>
            <a:r>
              <a:rPr lang="en-US" altLang="zh-CN" sz="2400" b="1" dirty="0">
                <a:latin typeface="+mn-ea"/>
              </a:rPr>
              <a:t>}</a:t>
            </a:r>
            <a:r>
              <a:rPr lang="zh-CN" altLang="en-US" sz="2400" b="1" dirty="0">
                <a:latin typeface="+mn-ea"/>
              </a:rPr>
              <a:t>；      </a:t>
            </a:r>
            <a:endParaRPr lang="zh-CN" altLang="en-US" sz="24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2355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33361"/>
            <a:ext cx="8540750" cy="549276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4000" dirty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+mn-ea"/>
                <a:ea typeface="+mn-ea"/>
              </a:rPr>
              <a:t>结构体变量的初始化</a:t>
            </a:r>
            <a:endParaRPr lang="zh-CN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919286" y="2406081"/>
            <a:ext cx="8569325" cy="3241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struct</a:t>
            </a:r>
            <a:r>
              <a:rPr lang="en-US" altLang="zh-CN" b="1" dirty="0">
                <a:solidFill>
                  <a:schemeClr val="tx1"/>
                </a:solidFill>
              </a:rPr>
              <a:t> student 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{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 	</a:t>
            </a:r>
            <a:r>
              <a:rPr kumimoji="1" lang="en-US" altLang="zh-CN" b="1" dirty="0" err="1">
                <a:solidFill>
                  <a:schemeClr val="tx1"/>
                </a:solidFill>
              </a:rPr>
              <a:t>int</a:t>
            </a:r>
            <a:r>
              <a:rPr kumimoji="1" lang="en-US" altLang="zh-CN" b="1" dirty="0">
                <a:solidFill>
                  <a:schemeClr val="tx1"/>
                </a:solidFill>
              </a:rPr>
              <a:t>    num; 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b="1" dirty="0">
                <a:solidFill>
                  <a:schemeClr val="tx1"/>
                </a:solidFill>
              </a:rPr>
              <a:t>   	char   name[20];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b="1" dirty="0">
                <a:solidFill>
                  <a:schemeClr val="tx1"/>
                </a:solidFill>
              </a:rPr>
              <a:t>   	char   </a:t>
            </a:r>
            <a:r>
              <a: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gender</a:t>
            </a:r>
            <a:r>
              <a:rPr kumimoji="1" lang="en-US" altLang="zh-CN" b="1" dirty="0">
                <a:solidFill>
                  <a:schemeClr val="tx1"/>
                </a:solidFill>
              </a:rPr>
              <a:t>[3];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b="1" dirty="0">
                <a:solidFill>
                  <a:schemeClr val="tx1"/>
                </a:solidFill>
              </a:rPr>
              <a:t>   	</a:t>
            </a:r>
            <a:r>
              <a:rPr kumimoji="1" lang="en-US" altLang="zh-CN" b="1" dirty="0" err="1">
                <a:solidFill>
                  <a:schemeClr val="tx1"/>
                </a:solidFill>
              </a:rPr>
              <a:t>int</a:t>
            </a:r>
            <a:r>
              <a:rPr kumimoji="1" lang="en-US" altLang="zh-CN" b="1" dirty="0">
                <a:solidFill>
                  <a:schemeClr val="tx1"/>
                </a:solidFill>
              </a:rPr>
              <a:t>    age;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b="1" dirty="0">
                <a:solidFill>
                  <a:schemeClr val="tx1"/>
                </a:solidFill>
              </a:rPr>
              <a:t>   	float  score;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b="1" dirty="0">
                <a:solidFill>
                  <a:schemeClr val="tx1"/>
                </a:solidFill>
              </a:rPr>
              <a:t>   	char   </a:t>
            </a:r>
            <a:r>
              <a:rPr kumimoji="1" lang="en-US" altLang="zh-CN" b="1" dirty="0" err="1">
                <a:solidFill>
                  <a:schemeClr val="tx1"/>
                </a:solidFill>
              </a:rPr>
              <a:t>addr</a:t>
            </a:r>
            <a:r>
              <a:rPr kumimoji="1" lang="en-US" altLang="zh-CN" b="1" dirty="0">
                <a:solidFill>
                  <a:schemeClr val="tx1"/>
                </a:solidFill>
              </a:rPr>
              <a:t>[30];</a:t>
            </a:r>
            <a:r>
              <a:rPr lang="en-US" altLang="zh-CN" b="1" dirty="0">
                <a:solidFill>
                  <a:schemeClr val="tx1"/>
                </a:solidFill>
              </a:rPr>
              <a:t> 	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  };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student stu1= </a:t>
            </a:r>
            <a:r>
              <a:rPr lang="en-US" altLang="zh-CN" sz="2000" b="1" dirty="0">
                <a:solidFill>
                  <a:schemeClr val="tx1"/>
                </a:solidFill>
              </a:rPr>
              <a:t>{</a:t>
            </a:r>
            <a:r>
              <a:rPr kumimoji="1" lang="en-US" altLang="zh-CN" b="1" dirty="0">
                <a:solidFill>
                  <a:schemeClr val="tx1"/>
                </a:solidFill>
              </a:rPr>
              <a:t>1,"</a:t>
            </a:r>
            <a:r>
              <a:rPr kumimoji="1" lang="zh-CN" altLang="en-US" b="1" dirty="0">
                <a:solidFill>
                  <a:schemeClr val="tx1"/>
                </a:solidFill>
              </a:rPr>
              <a:t>令狐冲</a:t>
            </a:r>
            <a:r>
              <a:rPr kumimoji="1" lang="en-US" altLang="zh-CN" b="1" dirty="0">
                <a:solidFill>
                  <a:schemeClr val="tx1"/>
                </a:solidFill>
              </a:rPr>
              <a:t>",”</a:t>
            </a:r>
            <a:r>
              <a:rPr kumimoji="1" lang="zh-CN" altLang="en-US" b="1" dirty="0">
                <a:solidFill>
                  <a:schemeClr val="tx1"/>
                </a:solidFill>
              </a:rPr>
              <a:t>男”</a:t>
            </a:r>
            <a:r>
              <a:rPr kumimoji="1" lang="en-US" altLang="zh-CN" b="1" dirty="0">
                <a:solidFill>
                  <a:schemeClr val="tx1"/>
                </a:solidFill>
              </a:rPr>
              <a:t>,18,90</a:t>
            </a:r>
            <a:r>
              <a:rPr lang="en-US" altLang="zh-CN" sz="2000" b="1" dirty="0">
                <a:solidFill>
                  <a:schemeClr val="tx1"/>
                </a:solidFill>
              </a:rPr>
              <a:t>,”chengdu”}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6" name="Rectangle 6"/>
          <p:cNvSpPr>
            <a:spLocks noRot="1" noChangeArrowheads="1"/>
          </p:cNvSpPr>
          <p:nvPr/>
        </p:nvSpPr>
        <p:spPr bwMode="auto">
          <a:xfrm>
            <a:off x="1882776" y="5661026"/>
            <a:ext cx="9917338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    </a:t>
            </a:r>
            <a:r>
              <a:rPr lang="zh-CN" altLang="en-US" sz="2400" b="1" i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注意</a:t>
            </a:r>
            <a:r>
              <a:rPr lang="zh-CN" altLang="en-US" sz="24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：初值的数据类型，应与结构体变量中相应成员所要求</a:t>
            </a:r>
            <a:endParaRPr lang="zh-CN" altLang="en-US" sz="2400" b="1" dirty="0">
              <a:solidFill>
                <a:srgbClr val="C00000"/>
              </a:solidFill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的一致，否则会出错。</a:t>
            </a:r>
            <a:endParaRPr lang="zh-CN" altLang="en-US" sz="2400" b="1" dirty="0">
              <a:solidFill>
                <a:srgbClr val="C00000"/>
              </a:solidFill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C0B299-309D-4D58-9C04-ECB92F2514B7}" type="slidenum">
              <a:rPr lang="en-US" altLang="zh-CN" sz="1400"/>
            </a:fld>
            <a:endParaRPr lang="en-US" altLang="zh-CN" sz="140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8343" y="260351"/>
            <a:ext cx="11843657" cy="72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[</a:t>
            </a:r>
            <a:r>
              <a:rPr lang="zh-CN" altLang="en-US" sz="1800" b="1" dirty="0">
                <a:solidFill>
                  <a:srgbClr val="C00000"/>
                </a:solidFill>
              </a:rPr>
              <a:t>例</a:t>
            </a:r>
            <a:r>
              <a:rPr lang="en-US" altLang="zh-CN" sz="1800" dirty="0">
                <a:solidFill>
                  <a:srgbClr val="C00000"/>
                </a:solidFill>
              </a:rPr>
              <a:t>] </a:t>
            </a:r>
            <a:r>
              <a:rPr lang="zh-CN" altLang="en-US" sz="1800" b="1" dirty="0">
                <a:solidFill>
                  <a:srgbClr val="C00000"/>
                </a:solidFill>
              </a:rPr>
              <a:t>利用前面定义的结构体类型</a:t>
            </a:r>
            <a:r>
              <a:rPr lang="en-US" altLang="zh-CN" sz="1800" b="1" dirty="0">
                <a:solidFill>
                  <a:srgbClr val="C00000"/>
                </a:solidFill>
              </a:rPr>
              <a:t>struct  student</a:t>
            </a:r>
            <a:r>
              <a:rPr lang="zh-CN" altLang="en-US" sz="1800" b="1" dirty="0">
                <a:solidFill>
                  <a:srgbClr val="C00000"/>
                </a:solidFill>
              </a:rPr>
              <a:t>，定义一个结构体变量</a:t>
            </a:r>
            <a:r>
              <a:rPr lang="en-US" altLang="zh-CN" sz="1800" b="1" dirty="0" err="1">
                <a:solidFill>
                  <a:srgbClr val="C00000"/>
                </a:solidFill>
              </a:rPr>
              <a:t>stu</a:t>
            </a:r>
            <a:r>
              <a:rPr lang="zh-CN" altLang="en-US" sz="1800" b="1" dirty="0">
                <a:solidFill>
                  <a:srgbClr val="C00000"/>
                </a:solidFill>
              </a:rPr>
              <a:t>，用于存储和显示一个学生的基本情况。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24580" name="Rectangle 4"/>
          <p:cNvSpPr>
            <a:spLocks noRot="1" noChangeArrowheads="1"/>
          </p:cNvSpPr>
          <p:nvPr/>
        </p:nvSpPr>
        <p:spPr bwMode="auto">
          <a:xfrm>
            <a:off x="1919289" y="620714"/>
            <a:ext cx="8497887" cy="616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int main(void)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struct student 	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{		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int    num; 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char   name[20];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char   gender[3];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int    age;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float  score;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char  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addr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[30]; 	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	}; 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struct student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={1,"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令狐冲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","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男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",18,90,"chengdu"};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("No: %d\n",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stu.num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("Name: %s\n", stu.name);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("Gender: %s\n",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gender);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("Age:%d\n",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stu.age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("Score:%f\n",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stu.score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Addr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:%s\n",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stu.addr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return 0;		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0769E9B-5E49-4171-B5A4-3737DF8C2807}" type="slidenum">
              <a:rPr lang="en-US" altLang="zh-CN" sz="1400"/>
            </a:fld>
            <a:endParaRPr lang="en-US" altLang="zh-CN" sz="1400"/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8686" y="220091"/>
            <a:ext cx="11762522" cy="72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[</a:t>
            </a:r>
            <a:r>
              <a:rPr lang="zh-CN" altLang="en-US" sz="1800" b="1" dirty="0">
                <a:solidFill>
                  <a:srgbClr val="C00000"/>
                </a:solidFill>
              </a:rPr>
              <a:t>例</a:t>
            </a:r>
            <a:r>
              <a:rPr lang="en-US" altLang="zh-CN" sz="1800" dirty="0">
                <a:solidFill>
                  <a:srgbClr val="C00000"/>
                </a:solidFill>
              </a:rPr>
              <a:t>] </a:t>
            </a:r>
            <a:r>
              <a:rPr lang="zh-CN" altLang="en-US" sz="1800" b="1" dirty="0">
                <a:solidFill>
                  <a:srgbClr val="C00000"/>
                </a:solidFill>
              </a:rPr>
              <a:t>利用前面定义的结构体类型</a:t>
            </a:r>
            <a:r>
              <a:rPr lang="en-US" altLang="zh-CN" sz="1800" b="1" dirty="0">
                <a:solidFill>
                  <a:srgbClr val="C00000"/>
                </a:solidFill>
              </a:rPr>
              <a:t>struct  student</a:t>
            </a:r>
            <a:r>
              <a:rPr lang="zh-CN" altLang="en-US" sz="1800" b="1" dirty="0">
                <a:solidFill>
                  <a:srgbClr val="C00000"/>
                </a:solidFill>
              </a:rPr>
              <a:t>，定义一个结构体变量</a:t>
            </a:r>
            <a:r>
              <a:rPr lang="en-US" altLang="zh-CN" sz="1800" b="1" dirty="0" err="1">
                <a:solidFill>
                  <a:srgbClr val="C00000"/>
                </a:solidFill>
              </a:rPr>
              <a:t>stu</a:t>
            </a:r>
            <a:r>
              <a:rPr lang="zh-CN" altLang="en-US" sz="1800" b="1" dirty="0">
                <a:solidFill>
                  <a:srgbClr val="C00000"/>
                </a:solidFill>
              </a:rPr>
              <a:t>，用于存储和显示一个学生的基本情况。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25604" name="Rectangle 4"/>
          <p:cNvSpPr>
            <a:spLocks noRot="1" noChangeArrowheads="1"/>
          </p:cNvSpPr>
          <p:nvPr/>
        </p:nvSpPr>
        <p:spPr bwMode="auto">
          <a:xfrm>
            <a:off x="1919289" y="620714"/>
            <a:ext cx="8497887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int main(void)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struct student 	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{		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int    num; 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char   name[20];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char   gender [3];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int    age;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float  score;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char  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addr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[30]; 	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	}; 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	……//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如何输入数据？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("No: %d\n",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stu.num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("Name: %s\n", stu.name);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("Gender: %s\n",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gender);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("Age:%d\n",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stu.age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("Score:%f\n",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stu.score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Addr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:%s\n",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stu.addr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 return 0;		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810550" y="220091"/>
            <a:ext cx="10570899" cy="68580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int main(void )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{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struct student 	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{		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	int    num; 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	char   name[20];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	char   gender [3];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	int    age;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	float  score;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	char   </a:t>
            </a:r>
            <a:r>
              <a:rPr lang="en-US" altLang="zh-CN" sz="1600" b="1" dirty="0" err="1"/>
              <a:t>addr</a:t>
            </a:r>
            <a:r>
              <a:rPr lang="en-US" altLang="zh-CN" sz="1600" b="1" dirty="0"/>
              <a:t>[30]; 	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 	}; 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struct student </a:t>
            </a:r>
            <a:r>
              <a:rPr lang="en-US" altLang="zh-CN" sz="1600" b="1" dirty="0" err="1">
                <a:solidFill>
                  <a:srgbClr val="C00000"/>
                </a:solidFill>
              </a:rPr>
              <a:t>stu</a:t>
            </a:r>
            <a:r>
              <a:rPr lang="en-US" altLang="zh-CN" sz="1600" b="1" dirty="0">
                <a:solidFill>
                  <a:srgbClr val="C00000"/>
                </a:solidFill>
              </a:rPr>
              <a:t>;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>
                <a:solidFill>
                  <a:srgbClr val="C00000"/>
                </a:solidFill>
              </a:rPr>
              <a:t>  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scanf</a:t>
            </a:r>
            <a:r>
              <a:rPr lang="en-US" altLang="zh-CN" sz="1600" b="1" dirty="0">
                <a:solidFill>
                  <a:srgbClr val="C00000"/>
                </a:solidFill>
              </a:rPr>
              <a:t>("%d%s%s%d%f%s",&amp;stu.num,stu.name,stu.Gender,&amp;stu.age,&amp;stu.score,stu.add);</a:t>
            </a:r>
            <a:r>
              <a:rPr lang="en-US" altLang="zh-CN" b="1" dirty="0"/>
              <a:t>	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("No: %d\n", </a:t>
            </a:r>
            <a:r>
              <a:rPr lang="en-US" altLang="zh-CN" sz="1600" b="1" dirty="0" err="1"/>
              <a:t>stu.num</a:t>
            </a:r>
            <a:r>
              <a:rPr lang="en-US" altLang="zh-CN" sz="1600" b="1" dirty="0"/>
              <a:t>);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("Name: %s\n", stu.name);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("Gender: %s\n", </a:t>
            </a:r>
            <a:r>
              <a:rPr lang="en-US" altLang="zh-CN" sz="1600" b="1" dirty="0" err="1"/>
              <a:t>stu</a:t>
            </a:r>
            <a:r>
              <a:rPr lang="en-US" altLang="zh-CN" sz="1600" b="1" dirty="0"/>
              <a:t>.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dirty="0"/>
              <a:t>gender);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("Age:%d\n", </a:t>
            </a:r>
            <a:r>
              <a:rPr lang="en-US" altLang="zh-CN" sz="1600" b="1" dirty="0" err="1"/>
              <a:t>stu.age</a:t>
            </a:r>
            <a:r>
              <a:rPr lang="en-US" altLang="zh-CN" sz="1600" b="1" dirty="0"/>
              <a:t>);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("Score:%f\n", </a:t>
            </a:r>
            <a:r>
              <a:rPr lang="en-US" altLang="zh-CN" sz="1600" b="1" dirty="0" err="1"/>
              <a:t>stu.score</a:t>
            </a:r>
            <a:r>
              <a:rPr lang="en-US" altLang="zh-CN" sz="1600" b="1" dirty="0"/>
              <a:t>);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Addr</a:t>
            </a:r>
            <a:r>
              <a:rPr lang="en-US" altLang="zh-CN" sz="1600" b="1" dirty="0"/>
              <a:t>:%s\n", </a:t>
            </a:r>
            <a:r>
              <a:rPr lang="en-US" altLang="zh-CN" sz="1600" b="1" dirty="0" err="1"/>
              <a:t>stu.addr</a:t>
            </a:r>
            <a:r>
              <a:rPr lang="en-US" altLang="zh-CN" sz="1600" b="1" dirty="0"/>
              <a:t>);		</a:t>
            </a:r>
            <a:endParaRPr lang="en-US" altLang="zh-CN" sz="1600" b="1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DE40EB-B9E7-41BA-B4D9-23077863F4BF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1532445" y="2207760"/>
            <a:ext cx="4424609" cy="33701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kumimoji="1" lang="fr-FR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struct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  student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{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</a:t>
            </a:r>
            <a:r>
              <a:rPr kumimoji="1" lang="fr-FR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	stuID;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</a:t>
            </a:r>
            <a:r>
              <a:rPr kumimoji="1" lang="fr-FR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	stuNm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[10]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</a:t>
            </a:r>
            <a:r>
              <a:rPr kumimoji="1" lang="fr-FR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  stuGen[3];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};</a:t>
            </a:r>
            <a:r>
              <a:rPr kumimoji="1" lang="fr-FR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endParaRPr kumimoji="1" lang="fr-FR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struct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 student 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stu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[4];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</p:txBody>
      </p:sp>
      <p:grpSp>
        <p:nvGrpSpPr>
          <p:cNvPr id="28677" name="组合 56"/>
          <p:cNvGrpSpPr/>
          <p:nvPr/>
        </p:nvGrpSpPr>
        <p:grpSpPr bwMode="auto">
          <a:xfrm>
            <a:off x="6311901" y="1190626"/>
            <a:ext cx="3960813" cy="4746625"/>
            <a:chOff x="4788024" y="1189856"/>
            <a:chExt cx="3960440" cy="4746898"/>
          </a:xfrm>
        </p:grpSpPr>
        <p:sp>
          <p:nvSpPr>
            <p:cNvPr id="28678" name="Text Box 21"/>
            <p:cNvSpPr txBox="1">
              <a:spLocks noChangeArrowheads="1"/>
            </p:cNvSpPr>
            <p:nvPr/>
          </p:nvSpPr>
          <p:spPr bwMode="auto">
            <a:xfrm>
              <a:off x="7812360" y="2606823"/>
              <a:ext cx="9361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Courier New" panose="02070309020205020404" pitchFamily="49" charset="0"/>
                </a:rPr>
                <a:t>stu[0]</a:t>
              </a:r>
              <a:endParaRPr kumimoji="1" lang="en-US" altLang="zh-CN" sz="1800" b="1">
                <a:latin typeface="Courier New" panose="02070309020205020404" pitchFamily="49" charset="0"/>
              </a:endParaRP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4788024" y="2096616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4788024" y="2685256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4788024" y="2995776"/>
              <a:ext cx="1219196" cy="3352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4788024" y="3315816"/>
              <a:ext cx="1219196" cy="8630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…</a:t>
              </a: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4788024" y="4193612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4788024" y="4501480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4788024" y="4806280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4788024" y="5085184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4788024" y="5403354"/>
              <a:ext cx="1219196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28688" name="Rectangle 17"/>
            <p:cNvSpPr>
              <a:spLocks noChangeArrowheads="1"/>
            </p:cNvSpPr>
            <p:nvPr/>
          </p:nvSpPr>
          <p:spPr bwMode="auto">
            <a:xfrm>
              <a:off x="4788024" y="1189856"/>
              <a:ext cx="1219196" cy="9067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9" name="AutoShape 18"/>
            <p:cNvSpPr/>
            <p:nvPr/>
          </p:nvSpPr>
          <p:spPr bwMode="auto">
            <a:xfrm rot="10800000">
              <a:off x="7282652" y="1443178"/>
              <a:ext cx="385692" cy="4362085"/>
            </a:xfrm>
            <a:prstGeom prst="leftBracket">
              <a:avLst>
                <a:gd name="adj" fmla="val 100008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90" name="Text Box 21"/>
            <p:cNvSpPr txBox="1">
              <a:spLocks noChangeArrowheads="1"/>
            </p:cNvSpPr>
            <p:nvPr/>
          </p:nvSpPr>
          <p:spPr bwMode="auto">
            <a:xfrm>
              <a:off x="5940152" y="1243126"/>
              <a:ext cx="1194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stuID</a:t>
              </a:r>
              <a:endParaRPr kumimoji="1" lang="en-US" altLang="zh-CN" sz="2000" b="1">
                <a:latin typeface="Courier New" panose="02070309020205020404" pitchFamily="49" charset="0"/>
              </a:endParaRPr>
            </a:p>
          </p:txBody>
        </p:sp>
        <p:sp>
          <p:nvSpPr>
            <p:cNvPr id="28691" name="Text Box 21"/>
            <p:cNvSpPr txBox="1">
              <a:spLocks noChangeArrowheads="1"/>
            </p:cNvSpPr>
            <p:nvPr/>
          </p:nvSpPr>
          <p:spPr bwMode="auto">
            <a:xfrm>
              <a:off x="6012160" y="2013882"/>
              <a:ext cx="1194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stuNm</a:t>
              </a:r>
              <a:endParaRPr kumimoji="1" lang="en-US" altLang="zh-CN" sz="2000" b="1">
                <a:latin typeface="Courier New" panose="02070309020205020404" pitchFamily="49" charset="0"/>
              </a:endParaRPr>
            </a:p>
          </p:txBody>
        </p:sp>
        <p:sp>
          <p:nvSpPr>
            <p:cNvPr id="28692" name="Text Box 21"/>
            <p:cNvSpPr txBox="1">
              <a:spLocks noChangeArrowheads="1"/>
            </p:cNvSpPr>
            <p:nvPr/>
          </p:nvSpPr>
          <p:spPr bwMode="auto">
            <a:xfrm>
              <a:off x="6046414" y="4428463"/>
              <a:ext cx="1194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stuGen</a:t>
              </a:r>
              <a:endParaRPr kumimoji="1" lang="en-US" altLang="zh-CN" sz="2000" b="1">
                <a:latin typeface="Courier New" panose="02070309020205020404" pitchFamily="49" charset="0"/>
              </a:endParaRPr>
            </a:p>
          </p:txBody>
        </p:sp>
        <p:sp>
          <p:nvSpPr>
            <p:cNvPr id="28693" name="Rectangle 5"/>
            <p:cNvSpPr>
              <a:spLocks noChangeArrowheads="1"/>
            </p:cNvSpPr>
            <p:nvPr/>
          </p:nvSpPr>
          <p:spPr bwMode="auto">
            <a:xfrm>
              <a:off x="4788024" y="2397224"/>
              <a:ext cx="1219196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532445" y="566834"/>
            <a:ext cx="8540750" cy="549276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4000" b="1" dirty="0">
                <a:solidFill>
                  <a:srgbClr val="C00000"/>
                </a:solidFill>
                <a:latin typeface="+mn-ea"/>
                <a:ea typeface="+mn-ea"/>
              </a:rPr>
              <a:t>结构体数组</a:t>
            </a:r>
            <a:endParaRPr lang="zh-CN" altLang="en-US" sz="4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1741811" y="2211627"/>
            <a:ext cx="250581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Monotype Sorts"/>
              <a:buNone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结构体类型定义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1757988" y="2736435"/>
            <a:ext cx="4006225" cy="29977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fr-FR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struct date</a:t>
            </a:r>
            <a:endParaRPr kumimoji="1" lang="fr-FR" altLang="zh-CN" sz="16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0" hangingPunct="0">
              <a:defRPr/>
            </a:pPr>
            <a:r>
              <a:rPr kumimoji="1" lang="fr-FR" altLang="zh-CN" sz="1600" b="1" dirty="0">
                <a:latin typeface="Courier New" panose="02070309020205020404" pitchFamily="49" charset="0"/>
              </a:rPr>
              <a:t>{int year,month,day};</a:t>
            </a:r>
            <a:endParaRPr kumimoji="1" lang="fr-FR" altLang="zh-CN" sz="1600" b="1" dirty="0">
              <a:latin typeface="Courier New" panose="02070309020205020404" pitchFamily="49" charset="0"/>
            </a:endParaRPr>
          </a:p>
          <a:p>
            <a:pPr eaLnBrk="0" hangingPunct="0">
              <a:defRPr/>
            </a:pPr>
            <a:r>
              <a:rPr kumimoji="1" lang="fr-FR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struct  student</a:t>
            </a:r>
            <a:endParaRPr kumimoji="1" lang="fr-FR" altLang="zh-CN" sz="16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0" hangingPunct="0">
              <a:defRPr/>
            </a:pPr>
            <a:r>
              <a:rPr kumimoji="1" lang="fr-FR" altLang="zh-CN" sz="1600" b="1" dirty="0">
                <a:latin typeface="Courier New" panose="02070309020205020404" pitchFamily="49" charset="0"/>
              </a:rPr>
              <a:t>{</a:t>
            </a:r>
            <a:endParaRPr kumimoji="1" lang="fr-FR" altLang="zh-CN" sz="16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1600" b="1" dirty="0">
                <a:latin typeface="Courier New" panose="02070309020205020404" pitchFamily="49" charset="0"/>
              </a:rPr>
              <a:t>	int		studentID;</a:t>
            </a:r>
            <a:endParaRPr kumimoji="1" lang="fr-FR" altLang="zh-CN" sz="16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1600" b="1" dirty="0">
                <a:latin typeface="Courier New" panose="02070309020205020404" pitchFamily="49" charset="0"/>
              </a:rPr>
              <a:t>	char		studentName[10];</a:t>
            </a:r>
            <a:endParaRPr kumimoji="1" lang="fr-FR" altLang="zh-CN" sz="16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1600" b="1" dirty="0">
                <a:latin typeface="Courier New" panose="02070309020205020404" pitchFamily="49" charset="0"/>
              </a:rPr>
              <a:t>	char  	studentGender[3];</a:t>
            </a:r>
            <a:endParaRPr kumimoji="1" lang="fr-FR" altLang="zh-CN" sz="16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1600" b="1" dirty="0">
                <a:latin typeface="Courier New" panose="02070309020205020404" pitchFamily="49" charset="0"/>
              </a:rPr>
              <a:t>	</a:t>
            </a:r>
            <a:r>
              <a:rPr kumimoji="1" lang="fr-FR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struct date </a:t>
            </a:r>
            <a:r>
              <a:rPr kumimoji="1" lang="fr-FR" altLang="zh-CN" sz="1600" b="1" dirty="0">
                <a:latin typeface="Courier New" panose="02070309020205020404" pitchFamily="49" charset="0"/>
              </a:rPr>
              <a:t>timeOfEnter;</a:t>
            </a:r>
            <a:endParaRPr kumimoji="1" lang="fr-FR" altLang="zh-CN" sz="16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1600" b="1" dirty="0">
                <a:latin typeface="Courier New" panose="02070309020205020404" pitchFamily="49" charset="0"/>
              </a:rPr>
              <a:t>	int  	 	scoreComputer;</a:t>
            </a:r>
            <a:endParaRPr kumimoji="1" lang="fr-FR" altLang="zh-CN" sz="16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1600" b="1" dirty="0">
                <a:latin typeface="Courier New" panose="02070309020205020404" pitchFamily="49" charset="0"/>
              </a:rPr>
              <a:t>	int  		scoreEnglish;</a:t>
            </a:r>
            <a:endParaRPr kumimoji="1" lang="fr-FR" altLang="zh-CN" sz="16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1600" b="1" dirty="0">
                <a:latin typeface="Courier New" panose="02070309020205020404" pitchFamily="49" charset="0"/>
              </a:rPr>
              <a:t>	int  		scoreMath;</a:t>
            </a:r>
            <a:endParaRPr kumimoji="1" lang="fr-FR" altLang="zh-CN" sz="16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kumimoji="1" lang="fr-FR" altLang="zh-CN" sz="1600" b="1" dirty="0">
                <a:latin typeface="Courier New" panose="02070309020205020404" pitchFamily="49" charset="0"/>
              </a:rPr>
              <a:t>	int  		scoreMusic;</a:t>
            </a:r>
            <a:endParaRPr kumimoji="1" lang="fr-FR" altLang="zh-CN" sz="1600" b="1" dirty="0">
              <a:latin typeface="Courier New" panose="02070309020205020404" pitchFamily="49" charset="0"/>
            </a:endParaRPr>
          </a:p>
          <a:p>
            <a:pPr eaLnBrk="0" hangingPunct="0">
              <a:defRPr/>
            </a:pPr>
            <a:r>
              <a:rPr kumimoji="1" lang="fr-FR" altLang="zh-CN" sz="1600" b="1" dirty="0">
                <a:latin typeface="Courier New" panose="02070309020205020404" pitchFamily="49" charset="0"/>
              </a:rPr>
              <a:t>};</a:t>
            </a:r>
            <a:r>
              <a:rPr kumimoji="1" lang="fr-FR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endParaRPr kumimoji="1" lang="fr-FR" altLang="zh-CN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  <p:grpSp>
        <p:nvGrpSpPr>
          <p:cNvPr id="29702" name="Group 5"/>
          <p:cNvGrpSpPr/>
          <p:nvPr/>
        </p:nvGrpSpPr>
        <p:grpSpPr bwMode="auto">
          <a:xfrm>
            <a:off x="1456645" y="1139428"/>
            <a:ext cx="8856662" cy="1098550"/>
            <a:chOff x="68" y="833"/>
            <a:chExt cx="5579" cy="692"/>
          </a:xfrm>
        </p:grpSpPr>
        <p:sp>
          <p:nvSpPr>
            <p:cNvPr id="29726" name="Rectangle 6"/>
            <p:cNvSpPr>
              <a:spLocks noChangeArrowheads="1"/>
            </p:cNvSpPr>
            <p:nvPr/>
          </p:nvSpPr>
          <p:spPr bwMode="auto">
            <a:xfrm>
              <a:off x="86" y="845"/>
              <a:ext cx="5561" cy="6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7" name="Text Box 7"/>
            <p:cNvSpPr txBox="1">
              <a:spLocks noChangeArrowheads="1"/>
            </p:cNvSpPr>
            <p:nvPr/>
          </p:nvSpPr>
          <p:spPr bwMode="auto">
            <a:xfrm>
              <a:off x="68" y="1074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学号</a:t>
              </a:r>
              <a:endPara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8" name="Text Box 8"/>
            <p:cNvSpPr txBox="1">
              <a:spLocks noChangeArrowheads="1"/>
            </p:cNvSpPr>
            <p:nvPr/>
          </p:nvSpPr>
          <p:spPr bwMode="auto">
            <a:xfrm>
              <a:off x="646" y="1072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姓名</a:t>
              </a:r>
              <a:endPara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9" name="Text Box 9"/>
            <p:cNvSpPr txBox="1">
              <a:spLocks noChangeArrowheads="1"/>
            </p:cNvSpPr>
            <p:nvPr/>
          </p:nvSpPr>
          <p:spPr bwMode="auto">
            <a:xfrm>
              <a:off x="1153" y="1063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性别</a:t>
              </a:r>
              <a:endPara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0" name="Text Box 10"/>
            <p:cNvSpPr txBox="1">
              <a:spLocks noChangeArrowheads="1"/>
            </p:cNvSpPr>
            <p:nvPr/>
          </p:nvSpPr>
          <p:spPr bwMode="auto">
            <a:xfrm>
              <a:off x="2163" y="833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入学时间</a:t>
              </a:r>
              <a:endPara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1" name="Text Box 11"/>
            <p:cNvSpPr txBox="1">
              <a:spLocks noChangeArrowheads="1"/>
            </p:cNvSpPr>
            <p:nvPr/>
          </p:nvSpPr>
          <p:spPr bwMode="auto">
            <a:xfrm>
              <a:off x="3099" y="981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计算机</a:t>
              </a:r>
              <a:endPara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原理</a:t>
              </a:r>
              <a:endPara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2" name="Line 12"/>
            <p:cNvSpPr>
              <a:spLocks noChangeShapeType="1"/>
            </p:cNvSpPr>
            <p:nvPr/>
          </p:nvSpPr>
          <p:spPr bwMode="auto">
            <a:xfrm flipH="1">
              <a:off x="603" y="844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13"/>
            <p:cNvSpPr>
              <a:spLocks noChangeShapeType="1"/>
            </p:cNvSpPr>
            <p:nvPr/>
          </p:nvSpPr>
          <p:spPr bwMode="auto">
            <a:xfrm>
              <a:off x="1129" y="84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Line 14"/>
            <p:cNvSpPr>
              <a:spLocks noChangeShapeType="1"/>
            </p:cNvSpPr>
            <p:nvPr/>
          </p:nvSpPr>
          <p:spPr bwMode="auto">
            <a:xfrm>
              <a:off x="1650" y="84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15"/>
            <p:cNvSpPr>
              <a:spLocks noChangeShapeType="1"/>
            </p:cNvSpPr>
            <p:nvPr/>
          </p:nvSpPr>
          <p:spPr bwMode="auto">
            <a:xfrm flipH="1">
              <a:off x="3080" y="84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16"/>
            <p:cNvSpPr>
              <a:spLocks noChangeShapeType="1"/>
            </p:cNvSpPr>
            <p:nvPr/>
          </p:nvSpPr>
          <p:spPr bwMode="auto">
            <a:xfrm>
              <a:off x="1650" y="1132"/>
              <a:ext cx="1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17"/>
            <p:cNvSpPr>
              <a:spLocks noChangeAspect="1" noChangeShapeType="1"/>
            </p:cNvSpPr>
            <p:nvPr/>
          </p:nvSpPr>
          <p:spPr bwMode="auto">
            <a:xfrm>
              <a:off x="2113" y="1132"/>
              <a:ext cx="1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Line 18"/>
            <p:cNvSpPr>
              <a:spLocks noChangeShapeType="1"/>
            </p:cNvSpPr>
            <p:nvPr/>
          </p:nvSpPr>
          <p:spPr bwMode="auto">
            <a:xfrm>
              <a:off x="2626" y="1132"/>
              <a:ext cx="0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Line 19"/>
            <p:cNvSpPr>
              <a:spLocks noChangeShapeType="1"/>
            </p:cNvSpPr>
            <p:nvPr/>
          </p:nvSpPr>
          <p:spPr bwMode="auto">
            <a:xfrm>
              <a:off x="3696" y="854"/>
              <a:ext cx="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Rectangle 20"/>
            <p:cNvSpPr>
              <a:spLocks noChangeArrowheads="1"/>
            </p:cNvSpPr>
            <p:nvPr/>
          </p:nvSpPr>
          <p:spPr bwMode="auto">
            <a:xfrm>
              <a:off x="1763" y="1207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年</a:t>
              </a:r>
              <a:endPara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1" name="Rectangle 21"/>
            <p:cNvSpPr>
              <a:spLocks noChangeArrowheads="1"/>
            </p:cNvSpPr>
            <p:nvPr/>
          </p:nvSpPr>
          <p:spPr bwMode="auto">
            <a:xfrm>
              <a:off x="2263" y="120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月</a:t>
              </a:r>
              <a:endPara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2" name="Rectangle 22"/>
            <p:cNvSpPr>
              <a:spLocks noChangeArrowheads="1"/>
            </p:cNvSpPr>
            <p:nvPr/>
          </p:nvSpPr>
          <p:spPr bwMode="auto">
            <a:xfrm>
              <a:off x="2716" y="1207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日</a:t>
              </a:r>
              <a:endPara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3" name="Line 23"/>
            <p:cNvSpPr>
              <a:spLocks noChangeShapeType="1"/>
            </p:cNvSpPr>
            <p:nvPr/>
          </p:nvSpPr>
          <p:spPr bwMode="auto">
            <a:xfrm>
              <a:off x="4349" y="854"/>
              <a:ext cx="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Line 24"/>
            <p:cNvSpPr>
              <a:spLocks noChangeShapeType="1"/>
            </p:cNvSpPr>
            <p:nvPr/>
          </p:nvSpPr>
          <p:spPr bwMode="auto">
            <a:xfrm>
              <a:off x="5003" y="854"/>
              <a:ext cx="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Text Box 25"/>
            <p:cNvSpPr txBox="1">
              <a:spLocks noChangeArrowheads="1"/>
            </p:cNvSpPr>
            <p:nvPr/>
          </p:nvSpPr>
          <p:spPr bwMode="auto">
            <a:xfrm>
              <a:off x="3785" y="1085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英语</a:t>
              </a:r>
              <a:endPara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6" name="Text Box 26"/>
            <p:cNvSpPr txBox="1">
              <a:spLocks noChangeArrowheads="1"/>
            </p:cNvSpPr>
            <p:nvPr/>
          </p:nvSpPr>
          <p:spPr bwMode="auto">
            <a:xfrm>
              <a:off x="4437" y="1089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数学</a:t>
              </a:r>
              <a:endPara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7" name="Text Box 27"/>
            <p:cNvSpPr txBox="1">
              <a:spLocks noChangeArrowheads="1"/>
            </p:cNvSpPr>
            <p:nvPr/>
          </p:nvSpPr>
          <p:spPr bwMode="auto">
            <a:xfrm>
              <a:off x="5117" y="1094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音乐</a:t>
              </a:r>
              <a:endPara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703" name="组合 30"/>
          <p:cNvGrpSpPr/>
          <p:nvPr/>
        </p:nvGrpSpPr>
        <p:grpSpPr bwMode="auto">
          <a:xfrm>
            <a:off x="7979794" y="2574509"/>
            <a:ext cx="2636838" cy="3984625"/>
            <a:chOff x="2428860" y="1071546"/>
            <a:chExt cx="2636847" cy="3984625"/>
          </a:xfrm>
        </p:grpSpPr>
        <p:grpSp>
          <p:nvGrpSpPr>
            <p:cNvPr id="29704" name="Group 4"/>
            <p:cNvGrpSpPr/>
            <p:nvPr/>
          </p:nvGrpSpPr>
          <p:grpSpPr bwMode="auto">
            <a:xfrm>
              <a:off x="2428860" y="1071546"/>
              <a:ext cx="1219200" cy="3962400"/>
              <a:chOff x="3600" y="912"/>
              <a:chExt cx="768" cy="2496"/>
            </a:xfrm>
          </p:grpSpPr>
          <p:sp>
            <p:nvSpPr>
              <p:cNvPr id="29713" name="Rectangle 5"/>
              <p:cNvSpPr>
                <a:spLocks noChangeArrowheads="1"/>
              </p:cNvSpPr>
              <p:nvPr/>
            </p:nvSpPr>
            <p:spPr bwMode="auto">
              <a:xfrm>
                <a:off x="3600" y="1296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dirty="0">
                    <a:latin typeface="Times New Roman" panose="02020603050405020304" pitchFamily="18" charset="0"/>
                  </a:rPr>
                  <a:t>a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4" name="Rectangle 6"/>
              <p:cNvSpPr>
                <a:spLocks noChangeArrowheads="1"/>
              </p:cNvSpPr>
              <p:nvPr/>
            </p:nvSpPr>
            <p:spPr bwMode="auto">
              <a:xfrm>
                <a:off x="3600" y="1488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…</a:t>
                </a:r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5" name="Rectangle 7"/>
              <p:cNvSpPr>
                <a:spLocks noChangeArrowheads="1"/>
              </p:cNvSpPr>
              <p:nvPr/>
            </p:nvSpPr>
            <p:spPr bwMode="auto">
              <a:xfrm>
                <a:off x="3600" y="1680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6" name="Rectangle 8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b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7" name="Rectangle 9"/>
              <p:cNvSpPr>
                <a:spLocks noChangeArrowheads="1"/>
              </p:cNvSpPr>
              <p:nvPr/>
            </p:nvSpPr>
            <p:spPr bwMode="auto">
              <a:xfrm>
                <a:off x="3600" y="2064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…</a:t>
                </a:r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8" name="Rectangle 10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9" name="Rectangle 11"/>
              <p:cNvSpPr>
                <a:spLocks noChangeArrowheads="1"/>
              </p:cNvSpPr>
              <p:nvPr/>
            </p:nvSpPr>
            <p:spPr bwMode="auto">
              <a:xfrm>
                <a:off x="3600" y="2448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c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0" name="Rectangle 12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…</a:t>
                </a:r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1" name="Rectangle 13"/>
              <p:cNvSpPr>
                <a:spLocks noChangeArrowheads="1"/>
              </p:cNvSpPr>
              <p:nvPr/>
            </p:nvSpPr>
            <p:spPr bwMode="auto">
              <a:xfrm>
                <a:off x="3600" y="2832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4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2" name="Rectangle 14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d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3" name="Rectangle 15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…</a:t>
                </a:r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4" name="Rectangle 16"/>
              <p:cNvSpPr>
                <a:spLocks noChangeArrowheads="1"/>
              </p:cNvSpPr>
              <p:nvPr/>
            </p:nvSpPr>
            <p:spPr bwMode="auto">
              <a:xfrm>
                <a:off x="3600" y="912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5" name="Rectangle 17"/>
              <p:cNvSpPr>
                <a:spLocks noChangeArrowheads="1"/>
              </p:cNvSpPr>
              <p:nvPr/>
            </p:nvSpPr>
            <p:spPr bwMode="auto">
              <a:xfrm>
                <a:off x="3600" y="1104"/>
                <a:ext cx="768" cy="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9705" name="AutoShape 18"/>
            <p:cNvSpPr/>
            <p:nvPr/>
          </p:nvSpPr>
          <p:spPr bwMode="auto">
            <a:xfrm rot="10800000">
              <a:off x="3643306" y="1357298"/>
              <a:ext cx="76200" cy="914400"/>
            </a:xfrm>
            <a:prstGeom prst="leftBracket">
              <a:avLst>
                <a:gd name="adj" fmla="val 100000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9706" name="AutoShape 19"/>
            <p:cNvSpPr/>
            <p:nvPr/>
          </p:nvSpPr>
          <p:spPr bwMode="auto">
            <a:xfrm rot="10800000">
              <a:off x="3687748" y="2292334"/>
              <a:ext cx="76200" cy="873125"/>
            </a:xfrm>
            <a:prstGeom prst="leftBracket">
              <a:avLst>
                <a:gd name="adj" fmla="val 95486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9707" name="AutoShape 20"/>
            <p:cNvSpPr/>
            <p:nvPr/>
          </p:nvSpPr>
          <p:spPr bwMode="auto">
            <a:xfrm rot="10800000">
              <a:off x="3667110" y="3206734"/>
              <a:ext cx="76200" cy="914400"/>
            </a:xfrm>
            <a:prstGeom prst="leftBracket">
              <a:avLst>
                <a:gd name="adj" fmla="val 100000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9708" name="Text Box 21"/>
            <p:cNvSpPr txBox="1">
              <a:spLocks noChangeArrowheads="1"/>
            </p:cNvSpPr>
            <p:nvPr/>
          </p:nvSpPr>
          <p:spPr bwMode="auto">
            <a:xfrm>
              <a:off x="3786182" y="1571612"/>
              <a:ext cx="12795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 err="1">
                  <a:latin typeface="Courier New" panose="02070309020205020404" pitchFamily="49" charset="0"/>
                </a:rPr>
                <a:t>stu</a:t>
              </a:r>
              <a:r>
                <a:rPr kumimoji="1" lang="en-US" altLang="zh-CN" sz="2400" b="1" dirty="0">
                  <a:latin typeface="Courier New" panose="02070309020205020404" pitchFamily="49" charset="0"/>
                </a:rPr>
                <a:t>[0]</a:t>
              </a:r>
              <a:endParaRPr kumimoji="1"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29709" name="Text Box 22"/>
            <p:cNvSpPr txBox="1">
              <a:spLocks noChangeArrowheads="1"/>
            </p:cNvSpPr>
            <p:nvPr/>
          </p:nvSpPr>
          <p:spPr bwMode="auto">
            <a:xfrm>
              <a:off x="3682985" y="2503471"/>
              <a:ext cx="12795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Courier New" panose="02070309020205020404" pitchFamily="49" charset="0"/>
                </a:rPr>
                <a:t>stu[1]</a:t>
              </a:r>
              <a:endParaRPr kumimoji="1"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9710" name="Text Box 23"/>
            <p:cNvSpPr txBox="1">
              <a:spLocks noChangeArrowheads="1"/>
            </p:cNvSpPr>
            <p:nvPr/>
          </p:nvSpPr>
          <p:spPr bwMode="auto">
            <a:xfrm>
              <a:off x="3682985" y="3417871"/>
              <a:ext cx="12795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Courier New" panose="02070309020205020404" pitchFamily="49" charset="0"/>
                </a:rPr>
                <a:t>stu[2]</a:t>
              </a:r>
              <a:endParaRPr kumimoji="1"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9711" name="AutoShape 28"/>
            <p:cNvSpPr/>
            <p:nvPr/>
          </p:nvSpPr>
          <p:spPr bwMode="auto">
            <a:xfrm rot="10800000">
              <a:off x="3682985" y="4141771"/>
              <a:ext cx="76200" cy="914400"/>
            </a:xfrm>
            <a:prstGeom prst="leftBracket">
              <a:avLst>
                <a:gd name="adj" fmla="val 100000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9712" name="Text Box 29"/>
            <p:cNvSpPr txBox="1">
              <a:spLocks noChangeArrowheads="1"/>
            </p:cNvSpPr>
            <p:nvPr/>
          </p:nvSpPr>
          <p:spPr bwMode="auto">
            <a:xfrm>
              <a:off x="3698860" y="4352909"/>
              <a:ext cx="12795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Courier New" panose="02070309020205020404" pitchFamily="49" charset="0"/>
                </a:rPr>
                <a:t>stu[3]</a:t>
              </a:r>
              <a:endParaRPr kumimoji="1"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5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350169" y="358775"/>
            <a:ext cx="8540750" cy="549276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4000" b="1" dirty="0">
                <a:solidFill>
                  <a:srgbClr val="C00000"/>
                </a:solidFill>
                <a:latin typeface="+mn-ea"/>
                <a:ea typeface="+mn-ea"/>
              </a:rPr>
              <a:t>结构体数组</a:t>
            </a:r>
            <a:endParaRPr lang="zh-CN" altLang="en-US" sz="4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3388" y="5927309"/>
            <a:ext cx="5891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结构体数组定义</a:t>
            </a:r>
            <a:r>
              <a:rPr kumimoji="1" lang="zh-CN" altLang="en-US" b="1" dirty="0">
                <a:latin typeface="Courier New" panose="02070309020205020404" pitchFamily="49" charset="0"/>
              </a:rPr>
              <a:t>：</a:t>
            </a:r>
            <a:r>
              <a:rPr kumimoji="1" lang="en-US" altLang="zh-CN" b="1" dirty="0">
                <a:latin typeface="Courier New" panose="02070309020205020404" pitchFamily="49" charset="0"/>
              </a:rPr>
              <a:t>struct student </a:t>
            </a:r>
            <a:r>
              <a:rPr kumimoji="1"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stu</a:t>
            </a:r>
            <a:r>
              <a:rPr kumimoji="1"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[30]</a:t>
            </a:r>
            <a:r>
              <a:rPr kumimoji="1" lang="en-US" altLang="zh-CN" b="1" dirty="0">
                <a:latin typeface="Courier New" panose="02070309020205020404" pitchFamily="49" charset="0"/>
              </a:rPr>
              <a:t>;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endParaRPr kumimoji="1" lang="en-US" altLang="zh-CN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/>
      <p:bldP spid="220163" grpId="0" autoUpdateAnimBg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E98E2DC-96BD-4AD6-A53C-AEC88ED3950A}" type="slidenum">
              <a:rPr lang="en-US" altLang="zh-CN" sz="1400"/>
            </a:fld>
            <a:endParaRPr lang="en-US" altLang="zh-CN" sz="140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1787525" y="1427164"/>
            <a:ext cx="7666038" cy="4854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struct  student</a:t>
            </a:r>
            <a:endParaRPr kumimoji="1" lang="fr-FR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{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int		studentID;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char		studentName[10];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char  	studentGender[3];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</a:t>
            </a:r>
            <a:r>
              <a:rPr kumimoji="1" lang="fr-FR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struct date </a:t>
            </a:r>
            <a:r>
              <a:rPr kumimoji="1" lang="fr-FR" altLang="zh-CN" sz="2000" b="1" dirty="0">
                <a:latin typeface="Courier New" panose="02070309020205020404" pitchFamily="49" charset="0"/>
              </a:rPr>
              <a:t>timeOfEnter;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int  	 	scoreComputer;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int  		scoreEnglish;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int  		scoreMath;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	int  		scoreMusic;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b="1" dirty="0">
                <a:latin typeface="Courier New" panose="02070309020205020404" pitchFamily="49" charset="0"/>
              </a:rPr>
              <a:t>};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1" lang="fr-FR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endParaRPr kumimoji="1" lang="fr-FR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eaLnBrk="0" hangingPunct="0">
              <a:defRPr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struct student </a:t>
            </a:r>
            <a:r>
              <a:rPr kumimoji="1" lang="en-US" altLang="zh-CN" sz="2000" b="1" dirty="0" err="1">
                <a:latin typeface="Courier New" panose="02070309020205020404" pitchFamily="49" charset="0"/>
              </a:rPr>
              <a:t>stu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[30] = 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defRPr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  {{1,"</a:t>
            </a:r>
            <a:r>
              <a:rPr kumimoji="1" lang="zh-CN" altLang="en-US" sz="2000" b="1" dirty="0">
                <a:latin typeface="Courier New" panose="02070309020205020404" pitchFamily="49" charset="0"/>
              </a:rPr>
              <a:t>令狐冲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</a:rPr>
              <a:t>男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",{1999,12,20},90,83,72,82},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defRPr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   {2,"</a:t>
            </a:r>
            <a:r>
              <a:rPr kumimoji="1" lang="zh-CN" altLang="en-US" sz="2000" b="1" dirty="0">
                <a:latin typeface="Courier New" panose="02070309020205020404" pitchFamily="49" charset="0"/>
              </a:rPr>
              <a:t>林平之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</a:rPr>
              <a:t>男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",{1999,07,06},78,92,88,78},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defRPr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   {3,"</a:t>
            </a:r>
            <a:r>
              <a:rPr kumimoji="1" lang="zh-CN" altLang="en-US" sz="2000" b="1" dirty="0">
                <a:latin typeface="Courier New" panose="02070309020205020404" pitchFamily="49" charset="0"/>
              </a:rPr>
              <a:t>岳灵珊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</a:rPr>
              <a:t>女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",{1999,07,06},89,72,98,66},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defRPr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   {4,"</a:t>
            </a:r>
            <a:r>
              <a:rPr kumimoji="1" lang="zh-CN" altLang="en-US" sz="2000" b="1" dirty="0">
                <a:latin typeface="Courier New" panose="02070309020205020404" pitchFamily="49" charset="0"/>
              </a:rPr>
              <a:t>任莹莹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</a:rPr>
              <a:t>女</a:t>
            </a:r>
            <a:r>
              <a:rPr kumimoji="1" lang="en-US" altLang="zh-CN" sz="2000" b="1" dirty="0">
                <a:latin typeface="Courier New" panose="02070309020205020404" pitchFamily="49" charset="0"/>
              </a:rPr>
              <a:t>",{1999,07,06},78,95,87,90}</a:t>
            </a:r>
            <a:endParaRPr kumimoji="1"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defRPr/>
            </a:pPr>
            <a:r>
              <a:rPr kumimoji="1" lang="en-US" altLang="zh-CN" sz="2000" b="1" dirty="0">
                <a:latin typeface="Courier New" panose="02070309020205020404" pitchFamily="49" charset="0"/>
              </a:rPr>
              <a:t>  };</a:t>
            </a:r>
            <a:endParaRPr kumimoji="1" lang="fr-FR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1744663" y="908051"/>
            <a:ext cx="21907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Monotype Sorts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初始化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350169" y="358775"/>
            <a:ext cx="8540750" cy="549276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4000" b="1" dirty="0">
                <a:solidFill>
                  <a:srgbClr val="C00000"/>
                </a:solidFill>
                <a:latin typeface="+mn-ea"/>
                <a:ea typeface="+mn-ea"/>
              </a:rPr>
              <a:t>结构体数组</a:t>
            </a:r>
            <a:endParaRPr lang="zh-CN" altLang="en-US" sz="4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  <p:bldP spid="2211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74E8090-DDBD-473B-8C0A-02E3BDAC8CBA}" type="slidenum">
              <a:rPr lang="en-US" altLang="zh-CN" sz="1400"/>
            </a:fld>
            <a:endParaRPr lang="en-US" altLang="zh-CN" sz="1400"/>
          </a:p>
        </p:txBody>
      </p:sp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69215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chemeClr val="bg1"/>
                </a:solidFill>
              </a:rPr>
              <a:t>练习题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3174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64343" y="765175"/>
            <a:ext cx="9024257" cy="109265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/>
              <a:t>假设全年级有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个学生，用以下类型保存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个学生的信息，从键盘输入这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个学生信息，统计全年级学生男女生人数，并打印出这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个学生信息和男女生人数。</a:t>
            </a:r>
            <a:endParaRPr lang="zh-CN" altLang="en-US" sz="2400" b="1" dirty="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633094" y="2168628"/>
            <a:ext cx="5329237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  <a:defRPr/>
            </a:pPr>
            <a:r>
              <a:rPr kumimoji="1" lang="fr-FR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date</a:t>
            </a:r>
            <a:endParaRPr kumimoji="1" lang="fr-FR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year,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month;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day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fr-FR" altLang="zh-C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fr-FR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0" y="1830073"/>
            <a:ext cx="532923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fr-FR" altLang="zh-C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 student</a:t>
            </a:r>
            <a:endParaRPr kumimoji="1" lang="fr-FR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		studentID;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		studentName[10];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 	              studentGender[3];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fr-FR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date</a:t>
            </a: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timeOfEnter;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 	 	scoreComputer;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1" lang="fr-FR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kumimoji="1" lang="fr-FR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B28F8E-792C-4CA0-9866-CF93E030CA23}" type="slidenum">
              <a:rPr lang="en-US" altLang="zh-CN" sz="1400"/>
            </a:fld>
            <a:endParaRPr lang="en-US" altLang="zh-CN" sz="1400"/>
          </a:p>
        </p:txBody>
      </p:sp>
      <p:sp>
        <p:nvSpPr>
          <p:cNvPr id="32771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5" y="765175"/>
            <a:ext cx="8535988" cy="544988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string.h</a:t>
            </a:r>
            <a:r>
              <a:rPr lang="en-US" altLang="zh-CN" b="1" dirty="0"/>
              <a:t>&gt;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#define N 3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struct date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{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	int year;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	int month;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	int day;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};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struct  student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{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	int	</a:t>
            </a:r>
            <a:r>
              <a:rPr lang="en-US" altLang="zh-CN" b="1" dirty="0" err="1"/>
              <a:t>studentID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	char	 </a:t>
            </a:r>
            <a:r>
              <a:rPr lang="en-US" altLang="zh-CN" b="1" dirty="0" err="1"/>
              <a:t>studentName</a:t>
            </a:r>
            <a:r>
              <a:rPr lang="en-US" altLang="zh-CN" b="1" dirty="0"/>
              <a:t>[10];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	char       </a:t>
            </a:r>
            <a:r>
              <a:rPr lang="en-US" altLang="zh-CN" b="1" dirty="0" err="1"/>
              <a:t>studentGender</a:t>
            </a:r>
            <a:r>
              <a:rPr lang="en-US" altLang="zh-CN" b="1" dirty="0"/>
              <a:t>[3];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	struct date </a:t>
            </a:r>
            <a:r>
              <a:rPr lang="en-US" altLang="zh-CN" b="1" dirty="0" err="1"/>
              <a:t>timeOfEnter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	int  	 </a:t>
            </a:r>
            <a:r>
              <a:rPr lang="en-US" altLang="zh-CN" b="1" dirty="0" err="1"/>
              <a:t>scoreComputer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	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};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807B610-92F3-4A7C-9AFA-2679453195AD}" type="slidenum">
              <a:rPr lang="en-US" altLang="zh-CN" sz="1400"/>
            </a:fld>
            <a:endParaRPr lang="en-US" altLang="zh-CN" sz="1400"/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6" y="333376"/>
            <a:ext cx="8893175" cy="652462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int  main(void)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{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struct </a:t>
            </a:r>
            <a:r>
              <a:rPr lang="en-US" altLang="zh-CN" b="1" dirty="0" err="1"/>
              <a:t>studentstu</a:t>
            </a:r>
            <a:r>
              <a:rPr lang="en-US" altLang="zh-CN" b="1" dirty="0"/>
              <a:t>[N];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int boy=0,girl=0,i;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for(</a:t>
            </a:r>
            <a:r>
              <a:rPr lang="en-US" altLang="zh-CN" b="1" dirty="0" err="1"/>
              <a:t>i</a:t>
            </a:r>
            <a:r>
              <a:rPr lang="en-US" altLang="zh-CN" b="1" dirty="0"/>
              <a:t>=0;i&lt;</a:t>
            </a:r>
            <a:r>
              <a:rPr lang="en-US" altLang="zh-CN" b="1" dirty="0" err="1"/>
              <a:t>N;i</a:t>
            </a:r>
            <a:r>
              <a:rPr lang="en-US" altLang="zh-CN" b="1" dirty="0"/>
              <a:t>++)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{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</a:t>
            </a:r>
            <a:r>
              <a:rPr lang="en-US" altLang="zh-CN" b="1" dirty="0" err="1"/>
              <a:t>printf</a:t>
            </a:r>
            <a:r>
              <a:rPr lang="en-US" altLang="zh-CN" b="1" dirty="0"/>
              <a:t>("please input the %</a:t>
            </a:r>
            <a:r>
              <a:rPr lang="en-US" altLang="zh-CN" b="1" dirty="0" err="1"/>
              <a:t>dth</a:t>
            </a:r>
            <a:r>
              <a:rPr lang="en-US" altLang="zh-CN" b="1" dirty="0"/>
              <a:t> student",</a:t>
            </a:r>
            <a:r>
              <a:rPr lang="en-US" altLang="zh-CN" b="1" dirty="0" err="1"/>
              <a:t>i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</a:t>
            </a:r>
            <a:r>
              <a:rPr lang="en-US" altLang="zh-CN" b="1" dirty="0" err="1"/>
              <a:t>scanf</a:t>
            </a:r>
            <a:r>
              <a:rPr lang="en-US" altLang="zh-CN" b="1" dirty="0"/>
              <a:t>("%d",&amp;</a:t>
            </a:r>
            <a:r>
              <a:rPr lang="en-US" altLang="zh-CN" b="1" dirty="0" err="1"/>
              <a:t>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studentID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</a:t>
            </a:r>
            <a:r>
              <a:rPr lang="en-US" altLang="zh-CN" b="1" dirty="0" err="1"/>
              <a:t>scanf</a:t>
            </a:r>
            <a:r>
              <a:rPr lang="en-US" altLang="zh-CN" b="1" dirty="0"/>
              <a:t>("%s",</a:t>
            </a:r>
            <a:r>
              <a:rPr lang="en-US" altLang="zh-CN" b="1" dirty="0" err="1"/>
              <a:t>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studentName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</a:t>
            </a:r>
            <a:r>
              <a:rPr lang="en-US" altLang="zh-CN" b="1" dirty="0" err="1"/>
              <a:t>scanf</a:t>
            </a:r>
            <a:r>
              <a:rPr lang="en-US" altLang="zh-CN" b="1" dirty="0"/>
              <a:t>("%s",</a:t>
            </a:r>
            <a:r>
              <a:rPr lang="en-US" altLang="zh-CN" b="1" dirty="0" err="1"/>
              <a:t>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studentGender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</a:t>
            </a:r>
            <a:r>
              <a:rPr lang="en-US" altLang="zh-CN" b="1" dirty="0" err="1"/>
              <a:t>scanf</a:t>
            </a:r>
            <a:r>
              <a:rPr lang="en-US" altLang="zh-CN" b="1" dirty="0"/>
              <a:t>("%d",&amp;</a:t>
            </a:r>
            <a:r>
              <a:rPr lang="en-US" altLang="zh-CN" b="1" dirty="0" err="1"/>
              <a:t>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timeOfEnter.year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</a:t>
            </a:r>
            <a:r>
              <a:rPr lang="en-US" altLang="zh-CN" b="1" dirty="0" err="1"/>
              <a:t>scanf</a:t>
            </a:r>
            <a:r>
              <a:rPr lang="en-US" altLang="zh-CN" b="1" dirty="0"/>
              <a:t>("%d",&amp;</a:t>
            </a:r>
            <a:r>
              <a:rPr lang="en-US" altLang="zh-CN" b="1" dirty="0" err="1"/>
              <a:t>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timeOfEnter.month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</a:t>
            </a:r>
            <a:r>
              <a:rPr lang="en-US" altLang="zh-CN" b="1" dirty="0" err="1"/>
              <a:t>scanf</a:t>
            </a:r>
            <a:r>
              <a:rPr lang="en-US" altLang="zh-CN" b="1" dirty="0"/>
              <a:t>("%d",&amp;</a:t>
            </a:r>
            <a:r>
              <a:rPr lang="en-US" altLang="zh-CN" b="1" dirty="0" err="1"/>
              <a:t>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timeOfEnter.day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</a:t>
            </a:r>
            <a:r>
              <a:rPr lang="en-US" altLang="zh-CN" b="1" dirty="0" err="1"/>
              <a:t>scanf</a:t>
            </a:r>
            <a:r>
              <a:rPr lang="en-US" altLang="zh-CN" b="1" dirty="0"/>
              <a:t>("%d",&amp;</a:t>
            </a:r>
            <a:r>
              <a:rPr lang="en-US" altLang="zh-CN" b="1" dirty="0" err="1"/>
              <a:t>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scoreComputer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if(</a:t>
            </a:r>
            <a:r>
              <a:rPr lang="en-US" altLang="zh-CN" b="1" dirty="0" err="1"/>
              <a:t>strcmp</a:t>
            </a:r>
            <a:r>
              <a:rPr lang="en-US" altLang="zh-CN" b="1" dirty="0"/>
              <a:t>(</a:t>
            </a:r>
            <a:r>
              <a:rPr lang="en-US" altLang="zh-CN" b="1" dirty="0" err="1"/>
              <a:t>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studentGender</a:t>
            </a:r>
            <a:r>
              <a:rPr lang="en-US" altLang="zh-CN" b="1" dirty="0"/>
              <a:t>,"b")==0)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	boy++;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else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		girl++;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}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      return 0;		</a:t>
            </a:r>
            <a:endParaRPr lang="en-US" altLang="zh-CN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b="1" dirty="0"/>
              <a:t>}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1847850" y="1628775"/>
            <a:ext cx="8540750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结构体类型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结构体变量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结构体数组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结构体与指针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结构体与函数</a:t>
            </a:r>
            <a:endParaRPr lang="en-US" altLang="zh-CN" sz="3200" dirty="0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1965129-7371-440B-AFF3-E1547481CA5E}" type="slidenum">
              <a:rPr lang="en-US" altLang="zh-CN" sz="1400"/>
            </a:fld>
            <a:endParaRPr lang="en-US" altLang="zh-CN" sz="1400"/>
          </a:p>
        </p:txBody>
      </p:sp>
      <p:sp>
        <p:nvSpPr>
          <p:cNvPr id="5124" name="Rectangle 5"/>
          <p:cNvSpPr>
            <a:spLocks noRot="1" noChangeArrowheads="1"/>
          </p:cNvSpPr>
          <p:nvPr/>
        </p:nvSpPr>
        <p:spPr bwMode="auto">
          <a:xfrm>
            <a:off x="1847850" y="563286"/>
            <a:ext cx="85407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C00000"/>
                </a:solidFill>
                <a:ea typeface="隶书" panose="02010509060101010101" pitchFamily="49" charset="-122"/>
              </a:rPr>
              <a:t>主要教学内容</a:t>
            </a:r>
            <a:endParaRPr lang="zh-CN" altLang="en-US" sz="4400" b="1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A5D1D7-3E8D-43DC-99EC-C457E06C2013}" type="slidenum">
              <a:rPr lang="en-US" altLang="zh-CN" sz="1400"/>
            </a:fld>
            <a:endParaRPr lang="en-US" altLang="zh-CN" sz="1400"/>
          </a:p>
        </p:txBody>
      </p:sp>
      <p:sp>
        <p:nvSpPr>
          <p:cNvPr id="34819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6" y="765176"/>
            <a:ext cx="9536302" cy="49688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/>
              <a:t>for(</a:t>
            </a:r>
            <a:r>
              <a:rPr lang="en-US" altLang="zh-CN" b="1" dirty="0" err="1"/>
              <a:t>i</a:t>
            </a:r>
            <a:r>
              <a:rPr lang="en-US" altLang="zh-CN" b="1" dirty="0"/>
              <a:t>=0;i&lt;</a:t>
            </a:r>
            <a:r>
              <a:rPr lang="en-US" altLang="zh-CN" b="1" dirty="0" err="1"/>
              <a:t>N;i</a:t>
            </a:r>
            <a:r>
              <a:rPr lang="en-US" altLang="zh-CN" b="1" dirty="0"/>
              <a:t>++)</a:t>
            </a:r>
            <a:endParaRPr lang="en-US" altLang="zh-CN" b="1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{		</a:t>
            </a:r>
            <a:r>
              <a:rPr lang="en-US" altLang="zh-CN" b="1" dirty="0" err="1"/>
              <a:t>printf</a:t>
            </a:r>
            <a:r>
              <a:rPr lang="en-US" altLang="zh-CN" b="1" dirty="0"/>
              <a:t>("\</a:t>
            </a:r>
            <a:r>
              <a:rPr lang="en-US" altLang="zh-CN" b="1" dirty="0" err="1"/>
              <a:t>n%d</a:t>
            </a:r>
            <a:r>
              <a:rPr lang="en-US" altLang="zh-CN" b="1" dirty="0"/>
              <a:t>,%</a:t>
            </a:r>
            <a:r>
              <a:rPr lang="en-US" altLang="zh-CN" b="1" dirty="0" err="1"/>
              <a:t>s,%s,%d,%d,%d,%d</a:t>
            </a:r>
            <a:r>
              <a:rPr lang="en-US" altLang="zh-CN" b="1" dirty="0"/>
              <a:t>\n",</a:t>
            </a:r>
            <a:r>
              <a:rPr lang="en-US" altLang="zh-CN" b="1" dirty="0" err="1"/>
              <a:t>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studentID,stu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studentName,stu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studentGender,stu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timeOfEnter.year,stu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timeOfEnter.month,stu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timeOfEnter.day,stu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scoreComputer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}</a:t>
            </a:r>
            <a:endParaRPr lang="en-US" altLang="zh-CN" b="1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("\</a:t>
            </a:r>
            <a:r>
              <a:rPr lang="en-US" altLang="zh-CN" b="1" dirty="0" err="1"/>
              <a:t>nthe</a:t>
            </a:r>
            <a:r>
              <a:rPr lang="en-US" altLang="zh-CN" b="1" dirty="0"/>
              <a:t> number of boy is %d\</a:t>
            </a:r>
            <a:r>
              <a:rPr lang="en-US" altLang="zh-CN" b="1" dirty="0" err="1"/>
              <a:t>n",boy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("the number of girl is %d\</a:t>
            </a:r>
            <a:r>
              <a:rPr lang="en-US" altLang="zh-CN" b="1" dirty="0" err="1"/>
              <a:t>n",girl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574801" y="792404"/>
            <a:ext cx="10058400" cy="11564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574801" y="1948831"/>
            <a:ext cx="10058400" cy="26973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200000"/>
              </a:lnSpc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）课堂代码验证</a:t>
            </a:r>
            <a:endParaRPr lang="en-US" altLang="zh-CN" sz="2800" b="1" dirty="0">
              <a:solidFill>
                <a:srgbClr val="C00000"/>
              </a:solidFill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  <a:p>
            <a:pPr fontAlgn="base">
              <a:lnSpc>
                <a:spcPct val="200000"/>
              </a:lnSpc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C2A</a:t>
            </a:r>
            <a:r>
              <a:rPr lang="zh-CN" altLang="en-US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实验</a:t>
            </a:r>
            <a:r>
              <a:rPr lang="en-US" altLang="zh-CN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2 </a:t>
            </a:r>
            <a:r>
              <a:rPr lang="zh-CN" altLang="en-US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的</a:t>
            </a:r>
            <a:r>
              <a:rPr lang="en-US" altLang="zh-CN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、</a:t>
            </a:r>
            <a:r>
              <a:rPr lang="en-US" altLang="zh-CN" sz="2800" b="1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4</a:t>
            </a:r>
            <a:endParaRPr lang="en-US" altLang="zh-CN" sz="2800" b="1" dirty="0">
              <a:solidFill>
                <a:srgbClr val="C00000"/>
              </a:solidFill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0"/>
            <a:ext cx="8540750" cy="6921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>
                <a:solidFill>
                  <a:schemeClr val="bg1"/>
                </a:solidFill>
              </a:rPr>
              <a:t>思考一个问题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2088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92313" y="765176"/>
            <a:ext cx="8672374" cy="18002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/>
              <a:t>在程序里表示一个人（姓名、年龄、性别、</a:t>
            </a:r>
            <a:r>
              <a:rPr lang="en-US" altLang="zh-CN" sz="2400" b="1" dirty="0">
                <a:latin typeface="Times New Roman" panose="02020603050405020304" pitchFamily="18" charset="0"/>
              </a:rPr>
              <a:t>……</a:t>
            </a:r>
            <a:r>
              <a:rPr lang="zh-CN" altLang="en-US" sz="2400" b="1" dirty="0"/>
              <a:t>），怎么表示？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/>
              <a:t>想表示多个人呢？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/>
              <a:t>如何用计算机程序实现下述表格的管理？ </a:t>
            </a:r>
            <a:endParaRPr lang="zh-CN" altLang="en-US" sz="2400" b="1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C4E5584-1972-4B12-B83E-758EA79624F6}" type="slidenum">
              <a:rPr lang="en-US" altLang="zh-CN" sz="1400"/>
            </a:fld>
            <a:endParaRPr lang="en-US" altLang="zh-CN" sz="140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4008438" y="2636839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表</a:t>
            </a:r>
            <a:r>
              <a:rPr lang="en-US" altLang="zh-CN" sz="2000" dirty="0">
                <a:solidFill>
                  <a:srgbClr val="C00000"/>
                </a:solidFill>
                <a:latin typeface="Times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 </a:t>
            </a:r>
            <a:r>
              <a:rPr lang="zh-CN" altLang="en-US" sz="2000" dirty="0">
                <a:solidFill>
                  <a:srgbClr val="C00000"/>
                </a:solidFill>
                <a:latin typeface="Times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某学校学生成绩管理表</a:t>
            </a:r>
            <a:endParaRPr lang="zh-CN" altLang="en-US" sz="2000" dirty="0">
              <a:solidFill>
                <a:srgbClr val="C00000"/>
              </a:solidFill>
              <a:latin typeface="Times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  <p:graphicFrame>
        <p:nvGraphicFramePr>
          <p:cNvPr id="208975" name="Group 79"/>
          <p:cNvGraphicFramePr>
            <a:graphicFrameLocks noGrp="1"/>
          </p:cNvGraphicFramePr>
          <p:nvPr/>
        </p:nvGraphicFramePr>
        <p:xfrm>
          <a:off x="1928191" y="3068639"/>
          <a:ext cx="7839697" cy="3146425"/>
        </p:xfrm>
        <a:graphic>
          <a:graphicData uri="http://schemas.openxmlformats.org/drawingml/2006/table">
            <a:tbl>
              <a:tblPr/>
              <a:tblGrid>
                <a:gridCol w="751509"/>
                <a:gridCol w="895350"/>
                <a:gridCol w="718654"/>
                <a:gridCol w="1113183"/>
                <a:gridCol w="1361661"/>
                <a:gridCol w="884582"/>
                <a:gridCol w="1123122"/>
                <a:gridCol w="991636"/>
              </a:tblGrid>
              <a:tr h="640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入学时间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计算机原理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英 语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 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音 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令狐冲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1999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90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83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82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林平之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1999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92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88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岳灵珊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1999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89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98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66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任莹莹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1999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95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87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90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… …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3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… …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  <p:bldP spid="2089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53008" y="487017"/>
            <a:ext cx="8540750" cy="871538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</a:rPr>
              <a:t>数组的解决方法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7172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44719" y="1843659"/>
            <a:ext cx="10625758" cy="461168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int 	</a:t>
            </a:r>
            <a:r>
              <a:rPr lang="en-US" altLang="zh-CN" b="1" dirty="0" err="1">
                <a:latin typeface="Courier New" panose="02070309020205020404" pitchFamily="49" charset="0"/>
              </a:rPr>
              <a:t>studentId</a:t>
            </a:r>
            <a:r>
              <a:rPr lang="en-US" altLang="zh-CN" b="1" dirty="0">
                <a:latin typeface="Courier New" panose="02070309020205020404" pitchFamily="49" charset="0"/>
              </a:rPr>
              <a:t>[30]; </a:t>
            </a:r>
            <a:r>
              <a:rPr lang="en-US" altLang="zh-CN" sz="1800" b="1" dirty="0">
                <a:latin typeface="Courier New" panose="02070309020205020404" pitchFamily="49" charset="0"/>
              </a:rPr>
              <a:t>/* </a:t>
            </a:r>
            <a:r>
              <a:rPr lang="zh-CN" altLang="en-US" sz="1800" b="1" dirty="0">
                <a:latin typeface="Courier New" panose="02070309020205020404" pitchFamily="49" charset="0"/>
              </a:rPr>
              <a:t>最多可以管理</a:t>
            </a:r>
            <a:r>
              <a:rPr lang="en-US" altLang="zh-CN" sz="1800" b="1" dirty="0">
                <a:latin typeface="Courier New" panose="02070309020205020404" pitchFamily="49" charset="0"/>
              </a:rPr>
              <a:t>30</a:t>
            </a:r>
            <a:r>
              <a:rPr lang="zh-CN" altLang="en-US" sz="1800" b="1" dirty="0">
                <a:latin typeface="Courier New" panose="02070309020205020404" pitchFamily="49" charset="0"/>
              </a:rPr>
              <a:t>个学生</a:t>
            </a:r>
            <a:r>
              <a:rPr lang="en-US" altLang="zh-CN" sz="1800" b="1" dirty="0">
                <a:latin typeface="Courier New" panose="02070309020205020404" pitchFamily="49" charset="0"/>
              </a:rPr>
              <a:t>, </a:t>
            </a:r>
            <a:r>
              <a:rPr lang="zh-CN" altLang="en-US" sz="1800" b="1" dirty="0">
                <a:latin typeface="Courier New" panose="02070309020205020404" pitchFamily="49" charset="0"/>
              </a:rPr>
              <a:t>每个学生的学号用数组的下标表示*</a:t>
            </a:r>
            <a:r>
              <a:rPr lang="en-US" altLang="zh-CN" sz="1800" b="1" dirty="0">
                <a:latin typeface="Courier New" panose="02070309020205020404" pitchFamily="49" charset="0"/>
              </a:rPr>
              <a:t>/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char	</a:t>
            </a:r>
            <a:r>
              <a:rPr lang="en-US" altLang="zh-CN" b="1" dirty="0" err="1">
                <a:latin typeface="Courier New" panose="02070309020205020404" pitchFamily="49" charset="0"/>
              </a:rPr>
              <a:t>studentName</a:t>
            </a:r>
            <a:r>
              <a:rPr lang="en-US" altLang="zh-CN" b="1" dirty="0">
                <a:latin typeface="Courier New" panose="02070309020205020404" pitchFamily="49" charset="0"/>
              </a:rPr>
              <a:t>[30][10];	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char	</a:t>
            </a:r>
            <a:r>
              <a:rPr lang="en-US" altLang="zh-CN" b="1" dirty="0" err="1">
                <a:latin typeface="Courier New" panose="02070309020205020404" pitchFamily="49" charset="0"/>
              </a:rPr>
              <a:t>studentGender</a:t>
            </a:r>
            <a:r>
              <a:rPr lang="en-US" altLang="zh-CN" b="1" dirty="0">
                <a:latin typeface="Courier New" panose="02070309020205020404" pitchFamily="49" charset="0"/>
              </a:rPr>
              <a:t>[30][3];	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int 	</a:t>
            </a:r>
            <a:r>
              <a:rPr lang="en-US" altLang="zh-CN" b="1" dirty="0" err="1">
                <a:latin typeface="Courier New" panose="02070309020205020404" pitchFamily="49" charset="0"/>
              </a:rPr>
              <a:t>timeOfEnter</a:t>
            </a:r>
            <a:r>
              <a:rPr lang="en-US" altLang="zh-CN" b="1" dirty="0">
                <a:latin typeface="Courier New" panose="02070309020205020404" pitchFamily="49" charset="0"/>
              </a:rPr>
              <a:t>[30];     </a:t>
            </a:r>
            <a:r>
              <a:rPr lang="en-US" altLang="zh-CN" sz="1800" b="1" dirty="0">
                <a:latin typeface="Courier New" panose="02070309020205020404" pitchFamily="49" charset="0"/>
              </a:rPr>
              <a:t>/*</a:t>
            </a:r>
            <a:r>
              <a:rPr lang="zh-CN" altLang="en-US" sz="1800" b="1" dirty="0">
                <a:latin typeface="Courier New" panose="02070309020205020404" pitchFamily="49" charset="0"/>
              </a:rPr>
              <a:t>入学时间用</a:t>
            </a:r>
            <a:r>
              <a:rPr lang="en-US" altLang="zh-CN" sz="1800" b="1" dirty="0">
                <a:latin typeface="Courier New" panose="02070309020205020404" pitchFamily="49" charset="0"/>
              </a:rPr>
              <a:t>int</a:t>
            </a:r>
            <a:r>
              <a:rPr lang="zh-CN" altLang="en-US" sz="1800" b="1" dirty="0">
                <a:latin typeface="Courier New" panose="02070309020205020404" pitchFamily="49" charset="0"/>
              </a:rPr>
              <a:t>表示*</a:t>
            </a:r>
            <a:r>
              <a:rPr lang="en-US" altLang="zh-CN" sz="1800" b="1" dirty="0">
                <a:latin typeface="Courier New" panose="02070309020205020404" pitchFamily="49" charset="0"/>
              </a:rPr>
              <a:t>/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int 	</a:t>
            </a:r>
            <a:r>
              <a:rPr lang="en-US" altLang="zh-CN" b="1" dirty="0" err="1">
                <a:latin typeface="Courier New" panose="02070309020205020404" pitchFamily="49" charset="0"/>
              </a:rPr>
              <a:t>scoreComputer</a:t>
            </a:r>
            <a:r>
              <a:rPr lang="en-US" altLang="zh-CN" b="1" dirty="0">
                <a:latin typeface="Courier New" panose="02070309020205020404" pitchFamily="49" charset="0"/>
              </a:rPr>
              <a:t>[30];   </a:t>
            </a:r>
            <a:r>
              <a:rPr lang="en-US" altLang="zh-CN" sz="1800" b="1" dirty="0">
                <a:latin typeface="Courier New" panose="02070309020205020404" pitchFamily="49" charset="0"/>
              </a:rPr>
              <a:t>/*</a:t>
            </a:r>
            <a:r>
              <a:rPr lang="zh-CN" altLang="en-US" sz="1800" b="1" dirty="0">
                <a:latin typeface="Courier New" panose="02070309020205020404" pitchFamily="49" charset="0"/>
              </a:rPr>
              <a:t>计算机原理课的成绩*</a:t>
            </a:r>
            <a:r>
              <a:rPr lang="en-US" altLang="zh-CN" sz="1800" b="1" dirty="0">
                <a:latin typeface="Courier New" panose="02070309020205020404" pitchFamily="49" charset="0"/>
              </a:rPr>
              <a:t>/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int 	</a:t>
            </a:r>
            <a:r>
              <a:rPr lang="en-US" altLang="zh-CN" b="1" dirty="0" err="1">
                <a:latin typeface="Courier New" panose="02070309020205020404" pitchFamily="49" charset="0"/>
              </a:rPr>
              <a:t>scoreEnglish</a:t>
            </a:r>
            <a:r>
              <a:rPr lang="en-US" altLang="zh-CN" b="1" dirty="0">
                <a:latin typeface="Courier New" panose="02070309020205020404" pitchFamily="49" charset="0"/>
              </a:rPr>
              <a:t>[30];    </a:t>
            </a:r>
            <a:r>
              <a:rPr lang="en-US" altLang="zh-CN" sz="1800" b="1" dirty="0">
                <a:latin typeface="Courier New" panose="02070309020205020404" pitchFamily="49" charset="0"/>
              </a:rPr>
              <a:t>/*</a:t>
            </a:r>
            <a:r>
              <a:rPr lang="zh-CN" altLang="en-US" sz="1800" b="1" dirty="0">
                <a:latin typeface="Courier New" panose="02070309020205020404" pitchFamily="49" charset="0"/>
              </a:rPr>
              <a:t>英语课的成绩*</a:t>
            </a:r>
            <a:r>
              <a:rPr lang="en-US" altLang="zh-CN" sz="1800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>
                <a:latin typeface="Courier New" panose="02070309020205020404" pitchFamily="49" charset="0"/>
              </a:rPr>
              <a:t>	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int 	</a:t>
            </a:r>
            <a:r>
              <a:rPr lang="en-US" altLang="zh-CN" b="1" dirty="0" err="1">
                <a:latin typeface="Courier New" panose="02070309020205020404" pitchFamily="49" charset="0"/>
              </a:rPr>
              <a:t>scoreMath</a:t>
            </a:r>
            <a:r>
              <a:rPr lang="en-US" altLang="zh-CN" b="1" dirty="0">
                <a:latin typeface="Courier New" panose="02070309020205020404" pitchFamily="49" charset="0"/>
              </a:rPr>
              <a:t>[30];	   </a:t>
            </a:r>
            <a:r>
              <a:rPr lang="en-US" altLang="zh-CN" sz="1800" b="1" dirty="0">
                <a:latin typeface="Courier New" panose="02070309020205020404" pitchFamily="49" charset="0"/>
              </a:rPr>
              <a:t>/*</a:t>
            </a:r>
            <a:r>
              <a:rPr lang="zh-CN" altLang="en-US" sz="1800" b="1" dirty="0">
                <a:latin typeface="Courier New" panose="02070309020205020404" pitchFamily="49" charset="0"/>
              </a:rPr>
              <a:t>数学课的成绩*</a:t>
            </a:r>
            <a:r>
              <a:rPr lang="en-US" altLang="zh-CN" sz="1800" b="1" dirty="0">
                <a:latin typeface="Courier New" panose="02070309020205020404" pitchFamily="49" charset="0"/>
              </a:rPr>
              <a:t>/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int 	</a:t>
            </a:r>
            <a:r>
              <a:rPr lang="en-US" altLang="zh-CN" b="1" dirty="0" err="1">
                <a:latin typeface="Courier New" panose="02070309020205020404" pitchFamily="49" charset="0"/>
              </a:rPr>
              <a:t>scoreMusic</a:t>
            </a:r>
            <a:r>
              <a:rPr lang="en-US" altLang="zh-CN" b="1" dirty="0">
                <a:latin typeface="Courier New" panose="02070309020205020404" pitchFamily="49" charset="0"/>
              </a:rPr>
              <a:t>[30];	   </a:t>
            </a:r>
            <a:r>
              <a:rPr lang="en-US" altLang="zh-CN" sz="1800" b="1" dirty="0">
                <a:latin typeface="Courier New" panose="02070309020205020404" pitchFamily="49" charset="0"/>
              </a:rPr>
              <a:t>/*</a:t>
            </a:r>
            <a:r>
              <a:rPr lang="zh-CN" altLang="en-US" sz="1800" b="1" dirty="0">
                <a:latin typeface="Courier New" panose="02070309020205020404" pitchFamily="49" charset="0"/>
              </a:rPr>
              <a:t>音乐课的成绩*</a:t>
            </a:r>
            <a:r>
              <a:rPr lang="en-US" altLang="zh-CN" sz="1800" b="1" dirty="0">
                <a:latin typeface="Courier New" panose="02070309020205020404" pitchFamily="49" charset="0"/>
              </a:rPr>
              <a:t>/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B24295-C388-4D5F-890F-65C208713029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426278"/>
            <a:ext cx="8540750" cy="871538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</a:rPr>
              <a:t>数组的解决方法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96254" y="1515027"/>
            <a:ext cx="9426850" cy="461168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= {1,2,3,4,5,6};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[30][10]={{"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令狐冲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"},{"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林平之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 {"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岳灵珊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"},{"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任莹莹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"}};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studentGender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[30][3]={{"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"},{"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"},{"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"},{"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"}};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timeOfEnter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= {1999,1999,1999,1999};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scoreComputer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= {90,78,89,78};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scoreEnglish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= {83,92,72,95};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scoreMath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= {72,88,98,87};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scoreMusic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= {82,78,66,90};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325377-9420-420F-B17B-FA1E8D42F812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8" y="202901"/>
            <a:ext cx="8540750" cy="620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</a:rPr>
              <a:t>数组的解决方法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9220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47864" y="1272685"/>
            <a:ext cx="8540750" cy="485775"/>
          </a:xfrm>
        </p:spPr>
        <p:txBody>
          <a:bodyPr/>
          <a:lstStyle/>
          <a:p>
            <a:pPr eaLnBrk="1" hangingPunct="1"/>
            <a:r>
              <a:rPr lang="zh-CN" altLang="en-US" dirty="0"/>
              <a:t>数据的内存管理方式 </a:t>
            </a:r>
            <a:endParaRPr lang="zh-CN" altLang="en-US" dirty="0"/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D4310F3-ADAF-48F6-8D69-1C36BB2E567B}" type="slidenum">
              <a:rPr lang="en-US" altLang="zh-CN" sz="1400"/>
            </a:fld>
            <a:endParaRPr lang="en-US" altLang="zh-CN" sz="1400"/>
          </a:p>
        </p:txBody>
      </p:sp>
      <p:grpSp>
        <p:nvGrpSpPr>
          <p:cNvPr id="9221" name="Group 4"/>
          <p:cNvGrpSpPr/>
          <p:nvPr/>
        </p:nvGrpSpPr>
        <p:grpSpPr bwMode="auto">
          <a:xfrm>
            <a:off x="2495551" y="2099438"/>
            <a:ext cx="7129463" cy="3744912"/>
            <a:chOff x="2667" y="5808"/>
            <a:chExt cx="6650" cy="4440"/>
          </a:xfrm>
        </p:grpSpPr>
        <p:grpSp>
          <p:nvGrpSpPr>
            <p:cNvPr id="9223" name="Group 5"/>
            <p:cNvGrpSpPr/>
            <p:nvPr/>
          </p:nvGrpSpPr>
          <p:grpSpPr bwMode="auto">
            <a:xfrm>
              <a:off x="2676" y="8190"/>
              <a:ext cx="1168" cy="2058"/>
              <a:chOff x="2676" y="8190"/>
              <a:chExt cx="1168" cy="2058"/>
            </a:xfrm>
          </p:grpSpPr>
          <p:sp>
            <p:nvSpPr>
              <p:cNvPr id="211974" name="Text Box 6"/>
              <p:cNvSpPr txBox="1">
                <a:spLocks noChangeArrowheads="1"/>
              </p:cNvSpPr>
              <p:nvPr/>
            </p:nvSpPr>
            <p:spPr bwMode="auto">
              <a:xfrm>
                <a:off x="2676" y="8196"/>
                <a:ext cx="1168" cy="4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90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75" name="Text Box 7"/>
              <p:cNvSpPr txBox="1">
                <a:spLocks noChangeArrowheads="1"/>
              </p:cNvSpPr>
              <p:nvPr/>
            </p:nvSpPr>
            <p:spPr bwMode="auto">
              <a:xfrm>
                <a:off x="2676" y="8607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76" name="Text Box 8"/>
              <p:cNvSpPr txBox="1">
                <a:spLocks noChangeArrowheads="1"/>
              </p:cNvSpPr>
              <p:nvPr/>
            </p:nvSpPr>
            <p:spPr bwMode="auto">
              <a:xfrm>
                <a:off x="2676" y="9008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89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77" name="Text Box 9"/>
              <p:cNvSpPr txBox="1">
                <a:spLocks noChangeArrowheads="1"/>
              </p:cNvSpPr>
              <p:nvPr/>
            </p:nvSpPr>
            <p:spPr bwMode="auto">
              <a:xfrm>
                <a:off x="2676" y="9424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78" name="Text Box 10"/>
              <p:cNvSpPr txBox="1">
                <a:spLocks noChangeArrowheads="1"/>
              </p:cNvSpPr>
              <p:nvPr/>
            </p:nvSpPr>
            <p:spPr bwMode="auto">
              <a:xfrm>
                <a:off x="2676" y="9834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24" name="Group 11"/>
            <p:cNvGrpSpPr/>
            <p:nvPr/>
          </p:nvGrpSpPr>
          <p:grpSpPr bwMode="auto">
            <a:xfrm>
              <a:off x="4500" y="8190"/>
              <a:ext cx="1168" cy="2048"/>
              <a:chOff x="4356" y="8190"/>
              <a:chExt cx="1168" cy="2048"/>
            </a:xfrm>
          </p:grpSpPr>
          <p:sp>
            <p:nvSpPr>
              <p:cNvPr id="211980" name="Text Box 12"/>
              <p:cNvSpPr txBox="1">
                <a:spLocks noChangeArrowheads="1"/>
              </p:cNvSpPr>
              <p:nvPr/>
            </p:nvSpPr>
            <p:spPr bwMode="auto">
              <a:xfrm>
                <a:off x="4356" y="8196"/>
                <a:ext cx="1168" cy="4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83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81" name="Text Box 13"/>
              <p:cNvSpPr txBox="1">
                <a:spLocks noChangeArrowheads="1"/>
              </p:cNvSpPr>
              <p:nvPr/>
            </p:nvSpPr>
            <p:spPr bwMode="auto">
              <a:xfrm>
                <a:off x="4356" y="8612"/>
                <a:ext cx="1168" cy="4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92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82" name="Text Box 14"/>
              <p:cNvSpPr txBox="1">
                <a:spLocks noChangeArrowheads="1"/>
              </p:cNvSpPr>
              <p:nvPr/>
            </p:nvSpPr>
            <p:spPr bwMode="auto">
              <a:xfrm>
                <a:off x="4356" y="9011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72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83" name="Text Box 15"/>
              <p:cNvSpPr txBox="1">
                <a:spLocks noChangeArrowheads="1"/>
              </p:cNvSpPr>
              <p:nvPr/>
            </p:nvSpPr>
            <p:spPr bwMode="auto">
              <a:xfrm>
                <a:off x="4356" y="9425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95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84" name="Text Box 16"/>
              <p:cNvSpPr txBox="1">
                <a:spLocks noChangeArrowheads="1"/>
              </p:cNvSpPr>
              <p:nvPr/>
            </p:nvSpPr>
            <p:spPr bwMode="auto">
              <a:xfrm>
                <a:off x="4356" y="982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25" name="Group 17"/>
            <p:cNvGrpSpPr/>
            <p:nvPr/>
          </p:nvGrpSpPr>
          <p:grpSpPr bwMode="auto">
            <a:xfrm>
              <a:off x="6324" y="8190"/>
              <a:ext cx="1168" cy="2048"/>
              <a:chOff x="6259" y="8190"/>
              <a:chExt cx="1168" cy="2048"/>
            </a:xfrm>
          </p:grpSpPr>
          <p:sp>
            <p:nvSpPr>
              <p:cNvPr id="211986" name="Text Box 18"/>
              <p:cNvSpPr txBox="1">
                <a:spLocks noChangeArrowheads="1"/>
              </p:cNvSpPr>
              <p:nvPr/>
            </p:nvSpPr>
            <p:spPr bwMode="auto">
              <a:xfrm>
                <a:off x="6259" y="8196"/>
                <a:ext cx="1168" cy="4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72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87" name="Text Box 19"/>
              <p:cNvSpPr txBox="1">
                <a:spLocks noChangeArrowheads="1"/>
              </p:cNvSpPr>
              <p:nvPr/>
            </p:nvSpPr>
            <p:spPr bwMode="auto">
              <a:xfrm>
                <a:off x="6259" y="8612"/>
                <a:ext cx="1168" cy="4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88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88" name="Text Box 20"/>
              <p:cNvSpPr txBox="1">
                <a:spLocks noChangeArrowheads="1"/>
              </p:cNvSpPr>
              <p:nvPr/>
            </p:nvSpPr>
            <p:spPr bwMode="auto">
              <a:xfrm>
                <a:off x="6259" y="9011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98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89" name="Text Box 21"/>
              <p:cNvSpPr txBox="1">
                <a:spLocks noChangeArrowheads="1"/>
              </p:cNvSpPr>
              <p:nvPr/>
            </p:nvSpPr>
            <p:spPr bwMode="auto">
              <a:xfrm>
                <a:off x="6259" y="9425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87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90" name="Text Box 22"/>
              <p:cNvSpPr txBox="1">
                <a:spLocks noChangeArrowheads="1"/>
              </p:cNvSpPr>
              <p:nvPr/>
            </p:nvSpPr>
            <p:spPr bwMode="auto">
              <a:xfrm>
                <a:off x="6259" y="982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26" name="Group 23"/>
            <p:cNvGrpSpPr/>
            <p:nvPr/>
          </p:nvGrpSpPr>
          <p:grpSpPr bwMode="auto">
            <a:xfrm>
              <a:off x="8149" y="8190"/>
              <a:ext cx="1168" cy="2048"/>
              <a:chOff x="8149" y="8190"/>
              <a:chExt cx="1168" cy="2048"/>
            </a:xfrm>
          </p:grpSpPr>
          <p:sp>
            <p:nvSpPr>
              <p:cNvPr id="211992" name="Text Box 24"/>
              <p:cNvSpPr txBox="1">
                <a:spLocks noChangeArrowheads="1"/>
              </p:cNvSpPr>
              <p:nvPr/>
            </p:nvSpPr>
            <p:spPr bwMode="auto">
              <a:xfrm>
                <a:off x="8149" y="8196"/>
                <a:ext cx="1168" cy="4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82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93" name="Text Box 25"/>
              <p:cNvSpPr txBox="1">
                <a:spLocks noChangeArrowheads="1"/>
              </p:cNvSpPr>
              <p:nvPr/>
            </p:nvSpPr>
            <p:spPr bwMode="auto">
              <a:xfrm>
                <a:off x="8149" y="8612"/>
                <a:ext cx="1168" cy="4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94" name="Text Box 26"/>
              <p:cNvSpPr txBox="1">
                <a:spLocks noChangeArrowheads="1"/>
              </p:cNvSpPr>
              <p:nvPr/>
            </p:nvSpPr>
            <p:spPr bwMode="auto">
              <a:xfrm>
                <a:off x="8149" y="9011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66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95" name="Text Box 27"/>
              <p:cNvSpPr txBox="1">
                <a:spLocks noChangeArrowheads="1"/>
              </p:cNvSpPr>
              <p:nvPr/>
            </p:nvSpPr>
            <p:spPr bwMode="auto">
              <a:xfrm>
                <a:off x="8149" y="9425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90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96" name="Text Box 28"/>
              <p:cNvSpPr txBox="1">
                <a:spLocks noChangeArrowheads="1"/>
              </p:cNvSpPr>
              <p:nvPr/>
            </p:nvSpPr>
            <p:spPr bwMode="auto">
              <a:xfrm>
                <a:off x="8149" y="982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27" name="Group 29"/>
            <p:cNvGrpSpPr/>
            <p:nvPr/>
          </p:nvGrpSpPr>
          <p:grpSpPr bwMode="auto">
            <a:xfrm>
              <a:off x="2667" y="5808"/>
              <a:ext cx="1177" cy="2064"/>
              <a:chOff x="2667" y="5838"/>
              <a:chExt cx="1177" cy="2064"/>
            </a:xfrm>
          </p:grpSpPr>
          <p:sp>
            <p:nvSpPr>
              <p:cNvPr id="211998" name="Text Box 30"/>
              <p:cNvSpPr txBox="1">
                <a:spLocks noChangeArrowheads="1"/>
              </p:cNvSpPr>
              <p:nvPr/>
            </p:nvSpPr>
            <p:spPr bwMode="auto">
              <a:xfrm>
                <a:off x="2676" y="5838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1</a:t>
                </a:r>
                <a:endPara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999" name="Text Box 31"/>
              <p:cNvSpPr txBox="1">
                <a:spLocks noChangeArrowheads="1"/>
              </p:cNvSpPr>
              <p:nvPr/>
            </p:nvSpPr>
            <p:spPr bwMode="auto">
              <a:xfrm>
                <a:off x="2676" y="625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00" name="Text Box 32"/>
              <p:cNvSpPr txBox="1">
                <a:spLocks noChangeArrowheads="1"/>
              </p:cNvSpPr>
              <p:nvPr/>
            </p:nvSpPr>
            <p:spPr bwMode="auto">
              <a:xfrm>
                <a:off x="2667" y="666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01" name="Text Box 33"/>
              <p:cNvSpPr txBox="1">
                <a:spLocks noChangeArrowheads="1"/>
              </p:cNvSpPr>
              <p:nvPr/>
            </p:nvSpPr>
            <p:spPr bwMode="auto">
              <a:xfrm>
                <a:off x="2667" y="7080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4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02" name="Text Box 34"/>
              <p:cNvSpPr txBox="1">
                <a:spLocks noChangeArrowheads="1"/>
              </p:cNvSpPr>
              <p:nvPr/>
            </p:nvSpPr>
            <p:spPr bwMode="auto">
              <a:xfrm>
                <a:off x="2667" y="7489"/>
                <a:ext cx="1168" cy="42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28" name="Group 35"/>
            <p:cNvGrpSpPr/>
            <p:nvPr/>
          </p:nvGrpSpPr>
          <p:grpSpPr bwMode="auto">
            <a:xfrm>
              <a:off x="4523" y="5808"/>
              <a:ext cx="1134" cy="2063"/>
              <a:chOff x="4446" y="5808"/>
              <a:chExt cx="1134" cy="2063"/>
            </a:xfrm>
          </p:grpSpPr>
          <p:sp>
            <p:nvSpPr>
              <p:cNvPr id="212004" name="Text Box 36"/>
              <p:cNvSpPr txBox="1">
                <a:spLocks noChangeArrowheads="1"/>
              </p:cNvSpPr>
              <p:nvPr/>
            </p:nvSpPr>
            <p:spPr bwMode="auto">
              <a:xfrm>
                <a:off x="4444" y="5808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令狐冲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05" name="Text Box 37"/>
              <p:cNvSpPr txBox="1">
                <a:spLocks noChangeArrowheads="1"/>
              </p:cNvSpPr>
              <p:nvPr/>
            </p:nvSpPr>
            <p:spPr bwMode="auto">
              <a:xfrm>
                <a:off x="4444" y="6224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林平之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06" name="Text Box 38"/>
              <p:cNvSpPr txBox="1">
                <a:spLocks noChangeArrowheads="1"/>
              </p:cNvSpPr>
              <p:nvPr/>
            </p:nvSpPr>
            <p:spPr bwMode="auto">
              <a:xfrm>
                <a:off x="4444" y="6640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岳灵珊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07" name="Text Box 39"/>
              <p:cNvSpPr txBox="1">
                <a:spLocks noChangeArrowheads="1"/>
              </p:cNvSpPr>
              <p:nvPr/>
            </p:nvSpPr>
            <p:spPr bwMode="auto">
              <a:xfrm>
                <a:off x="4444" y="7041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任莹莹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08" name="Text Box 40"/>
              <p:cNvSpPr txBox="1">
                <a:spLocks noChangeArrowheads="1"/>
              </p:cNvSpPr>
              <p:nvPr/>
            </p:nvSpPr>
            <p:spPr bwMode="auto">
              <a:xfrm>
                <a:off x="4444" y="7457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29" name="Group 41"/>
            <p:cNvGrpSpPr/>
            <p:nvPr/>
          </p:nvGrpSpPr>
          <p:grpSpPr bwMode="auto">
            <a:xfrm>
              <a:off x="6337" y="5808"/>
              <a:ext cx="1134" cy="2063"/>
              <a:chOff x="6231" y="5808"/>
              <a:chExt cx="1134" cy="2063"/>
            </a:xfrm>
          </p:grpSpPr>
          <p:sp>
            <p:nvSpPr>
              <p:cNvPr id="212010" name="Text Box 42"/>
              <p:cNvSpPr txBox="1">
                <a:spLocks noChangeArrowheads="1"/>
              </p:cNvSpPr>
              <p:nvPr/>
            </p:nvSpPr>
            <p:spPr bwMode="auto">
              <a:xfrm>
                <a:off x="6229" y="5808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男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11" name="Text Box 43"/>
              <p:cNvSpPr txBox="1">
                <a:spLocks noChangeArrowheads="1"/>
              </p:cNvSpPr>
              <p:nvPr/>
            </p:nvSpPr>
            <p:spPr bwMode="auto">
              <a:xfrm>
                <a:off x="6229" y="6224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男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12" name="Text Box 44"/>
              <p:cNvSpPr txBox="1">
                <a:spLocks noChangeArrowheads="1"/>
              </p:cNvSpPr>
              <p:nvPr/>
            </p:nvSpPr>
            <p:spPr bwMode="auto">
              <a:xfrm>
                <a:off x="6229" y="6640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女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13" name="Text Box 45"/>
              <p:cNvSpPr txBox="1">
                <a:spLocks noChangeArrowheads="1"/>
              </p:cNvSpPr>
              <p:nvPr/>
            </p:nvSpPr>
            <p:spPr bwMode="auto">
              <a:xfrm>
                <a:off x="6229" y="7041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女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14" name="Text Box 46"/>
              <p:cNvSpPr txBox="1">
                <a:spLocks noChangeArrowheads="1"/>
              </p:cNvSpPr>
              <p:nvPr/>
            </p:nvSpPr>
            <p:spPr bwMode="auto">
              <a:xfrm>
                <a:off x="6229" y="7457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30" name="Group 47"/>
            <p:cNvGrpSpPr/>
            <p:nvPr/>
          </p:nvGrpSpPr>
          <p:grpSpPr bwMode="auto">
            <a:xfrm>
              <a:off x="8151" y="5808"/>
              <a:ext cx="1134" cy="2042"/>
              <a:chOff x="8151" y="5808"/>
              <a:chExt cx="1134" cy="2042"/>
            </a:xfrm>
          </p:grpSpPr>
          <p:sp>
            <p:nvSpPr>
              <p:cNvPr id="212016" name="Text Box 48"/>
              <p:cNvSpPr txBox="1">
                <a:spLocks noChangeArrowheads="1"/>
              </p:cNvSpPr>
              <p:nvPr/>
            </p:nvSpPr>
            <p:spPr bwMode="auto">
              <a:xfrm>
                <a:off x="8153" y="5808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1999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17" name="Text Box 49"/>
              <p:cNvSpPr txBox="1">
                <a:spLocks noChangeArrowheads="1"/>
              </p:cNvSpPr>
              <p:nvPr/>
            </p:nvSpPr>
            <p:spPr bwMode="auto">
              <a:xfrm>
                <a:off x="8153" y="6215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1999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algn="ctr" eaLnBrk="0" hangingPunct="0">
                  <a:defRPr/>
                </a:pP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18" name="Text Box 50"/>
              <p:cNvSpPr txBox="1">
                <a:spLocks noChangeArrowheads="1"/>
              </p:cNvSpPr>
              <p:nvPr/>
            </p:nvSpPr>
            <p:spPr bwMode="auto">
              <a:xfrm>
                <a:off x="8153" y="6623"/>
                <a:ext cx="1130" cy="4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1999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algn="ctr" eaLnBrk="0" hangingPunct="0">
                  <a:defRPr/>
                </a:pP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19" name="Text Box 51"/>
              <p:cNvSpPr txBox="1">
                <a:spLocks noChangeArrowheads="1"/>
              </p:cNvSpPr>
              <p:nvPr/>
            </p:nvSpPr>
            <p:spPr bwMode="auto">
              <a:xfrm>
                <a:off x="8153" y="7030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1999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algn="ctr" eaLnBrk="0" hangingPunct="0">
                  <a:defRPr/>
                </a:pPr>
                <a:endPara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020" name="Text Box 52"/>
              <p:cNvSpPr txBox="1">
                <a:spLocks noChangeArrowheads="1"/>
              </p:cNvSpPr>
              <p:nvPr/>
            </p:nvSpPr>
            <p:spPr bwMode="auto">
              <a:xfrm>
                <a:off x="8153" y="7436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2021" name="AutoShape 53"/>
          <p:cNvSpPr>
            <a:spLocks noChangeArrowheads="1"/>
          </p:cNvSpPr>
          <p:nvPr/>
        </p:nvSpPr>
        <p:spPr bwMode="auto">
          <a:xfrm>
            <a:off x="1798984" y="1515572"/>
            <a:ext cx="8997744" cy="4561996"/>
          </a:xfrm>
          <a:prstGeom prst="irregularSeal2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分配内存不集中，寻址效率不高</a:t>
            </a:r>
            <a:endParaRPr lang="en-US" altLang="zh-CN" sz="2400" dirty="0"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   </a:t>
            </a:r>
            <a:r>
              <a:rPr lang="zh-CN" altLang="en-US" sz="24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对数组进行赋初值时，容易发生错位  </a:t>
            </a:r>
            <a:endParaRPr lang="zh-CN" altLang="en-US" sz="2400" dirty="0"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结构显得比较零散，不容易管理</a:t>
            </a:r>
            <a:endParaRPr lang="zh-CN" altLang="en-US" sz="2400" dirty="0"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60562" y="484632"/>
            <a:ext cx="7267686" cy="1082229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C00000"/>
                </a:solidFill>
              </a:rPr>
              <a:t>希望的内存分配图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AEF2258-8A95-4729-B438-CEC9061AA847}" type="slidenum">
              <a:rPr lang="en-US" altLang="zh-CN" sz="1400"/>
            </a:fld>
            <a:endParaRPr lang="en-US" altLang="zh-CN" sz="1400"/>
          </a:p>
        </p:txBody>
      </p:sp>
      <p:grpSp>
        <p:nvGrpSpPr>
          <p:cNvPr id="10244" name="Group 3"/>
          <p:cNvGrpSpPr/>
          <p:nvPr/>
        </p:nvGrpSpPr>
        <p:grpSpPr bwMode="auto">
          <a:xfrm>
            <a:off x="2566988" y="1844676"/>
            <a:ext cx="7129462" cy="3446463"/>
            <a:chOff x="2739" y="1596"/>
            <a:chExt cx="6261" cy="3160"/>
          </a:xfrm>
        </p:grpSpPr>
        <p:grpSp>
          <p:nvGrpSpPr>
            <p:cNvPr id="10245" name="Group 4"/>
            <p:cNvGrpSpPr/>
            <p:nvPr/>
          </p:nvGrpSpPr>
          <p:grpSpPr bwMode="auto">
            <a:xfrm>
              <a:off x="2739" y="1596"/>
              <a:ext cx="1137" cy="3160"/>
              <a:chOff x="2739" y="1596"/>
              <a:chExt cx="1137" cy="3160"/>
            </a:xfrm>
          </p:grpSpPr>
          <p:sp>
            <p:nvSpPr>
              <p:cNvPr id="212997" name="Text Box 5"/>
              <p:cNvSpPr txBox="1">
                <a:spLocks noChangeArrowheads="1"/>
              </p:cNvSpPr>
              <p:nvPr/>
            </p:nvSpPr>
            <p:spPr bwMode="auto">
              <a:xfrm>
                <a:off x="2739" y="1596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998" name="Text Box 6"/>
              <p:cNvSpPr txBox="1">
                <a:spLocks noChangeArrowheads="1"/>
              </p:cNvSpPr>
              <p:nvPr/>
            </p:nvSpPr>
            <p:spPr bwMode="auto">
              <a:xfrm>
                <a:off x="2739" y="1990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令狐冲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999" name="Text Box 7"/>
              <p:cNvSpPr txBox="1">
                <a:spLocks noChangeArrowheads="1"/>
              </p:cNvSpPr>
              <p:nvPr/>
            </p:nvSpPr>
            <p:spPr bwMode="auto">
              <a:xfrm>
                <a:off x="2739" y="2386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男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00" name="Text Box 8"/>
              <p:cNvSpPr txBox="1">
                <a:spLocks noChangeArrowheads="1"/>
              </p:cNvSpPr>
              <p:nvPr/>
            </p:nvSpPr>
            <p:spPr bwMode="auto">
              <a:xfrm>
                <a:off x="2739" y="2781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1999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01" name="Text Box 9"/>
              <p:cNvSpPr txBox="1">
                <a:spLocks noChangeArrowheads="1"/>
              </p:cNvSpPr>
              <p:nvPr/>
            </p:nvSpPr>
            <p:spPr bwMode="auto">
              <a:xfrm>
                <a:off x="2739" y="3175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90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02" name="Text Box 10"/>
              <p:cNvSpPr txBox="1">
                <a:spLocks noChangeArrowheads="1"/>
              </p:cNvSpPr>
              <p:nvPr/>
            </p:nvSpPr>
            <p:spPr bwMode="auto">
              <a:xfrm>
                <a:off x="2739" y="3570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83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03" name="Text Box 11"/>
              <p:cNvSpPr txBox="1">
                <a:spLocks noChangeArrowheads="1"/>
              </p:cNvSpPr>
              <p:nvPr/>
            </p:nvSpPr>
            <p:spPr bwMode="auto">
              <a:xfrm>
                <a:off x="2739" y="3966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72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04" name="Text Box 12"/>
              <p:cNvSpPr txBox="1">
                <a:spLocks noChangeArrowheads="1"/>
              </p:cNvSpPr>
              <p:nvPr/>
            </p:nvSpPr>
            <p:spPr bwMode="auto">
              <a:xfrm>
                <a:off x="2742" y="4359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82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3"/>
            <p:cNvGrpSpPr/>
            <p:nvPr/>
          </p:nvGrpSpPr>
          <p:grpSpPr bwMode="auto">
            <a:xfrm>
              <a:off x="4450" y="1596"/>
              <a:ext cx="1134" cy="3120"/>
              <a:chOff x="4356" y="1596"/>
              <a:chExt cx="1134" cy="3120"/>
            </a:xfrm>
          </p:grpSpPr>
          <p:sp>
            <p:nvSpPr>
              <p:cNvPr id="213006" name="Text Box 14"/>
              <p:cNvSpPr txBox="1">
                <a:spLocks noChangeArrowheads="1"/>
              </p:cNvSpPr>
              <p:nvPr/>
            </p:nvSpPr>
            <p:spPr bwMode="auto">
              <a:xfrm>
                <a:off x="4356" y="1596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07" name="Text Box 15"/>
              <p:cNvSpPr txBox="1">
                <a:spLocks noChangeArrowheads="1"/>
              </p:cNvSpPr>
              <p:nvPr/>
            </p:nvSpPr>
            <p:spPr bwMode="auto">
              <a:xfrm>
                <a:off x="4356" y="1985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林平之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08" name="Text Box 16"/>
              <p:cNvSpPr txBox="1">
                <a:spLocks noChangeArrowheads="1"/>
              </p:cNvSpPr>
              <p:nvPr/>
            </p:nvSpPr>
            <p:spPr bwMode="auto">
              <a:xfrm>
                <a:off x="4356" y="2375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男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09" name="Text Box 17"/>
              <p:cNvSpPr txBox="1">
                <a:spLocks noChangeArrowheads="1"/>
              </p:cNvSpPr>
              <p:nvPr/>
            </p:nvSpPr>
            <p:spPr bwMode="auto">
              <a:xfrm>
                <a:off x="4356" y="2763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1999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0" name="Text Box 18"/>
              <p:cNvSpPr txBox="1">
                <a:spLocks noChangeArrowheads="1"/>
              </p:cNvSpPr>
              <p:nvPr/>
            </p:nvSpPr>
            <p:spPr bwMode="auto">
              <a:xfrm>
                <a:off x="4356" y="3152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78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algn="ctr" eaLnBrk="0" hangingPunct="0">
                  <a:defRPr/>
                </a:pP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1" name="Text Box 19"/>
              <p:cNvSpPr txBox="1">
                <a:spLocks noChangeArrowheads="1"/>
              </p:cNvSpPr>
              <p:nvPr/>
            </p:nvSpPr>
            <p:spPr bwMode="auto">
              <a:xfrm>
                <a:off x="4356" y="3542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92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2" name="Text Box 20"/>
              <p:cNvSpPr txBox="1">
                <a:spLocks noChangeArrowheads="1"/>
              </p:cNvSpPr>
              <p:nvPr/>
            </p:nvSpPr>
            <p:spPr bwMode="auto">
              <a:xfrm>
                <a:off x="4356" y="3932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88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algn="ctr" eaLnBrk="0" hangingPunct="0">
                  <a:defRPr/>
                </a:pPr>
                <a:endPara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3" name="Text Box 21"/>
              <p:cNvSpPr txBox="1">
                <a:spLocks noChangeArrowheads="1"/>
              </p:cNvSpPr>
              <p:nvPr/>
            </p:nvSpPr>
            <p:spPr bwMode="auto">
              <a:xfrm>
                <a:off x="4356" y="4319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22"/>
            <p:cNvGrpSpPr/>
            <p:nvPr/>
          </p:nvGrpSpPr>
          <p:grpSpPr bwMode="auto">
            <a:xfrm>
              <a:off x="6158" y="1596"/>
              <a:ext cx="1134" cy="3120"/>
              <a:chOff x="6081" y="1596"/>
              <a:chExt cx="1134" cy="3120"/>
            </a:xfrm>
          </p:grpSpPr>
          <p:sp>
            <p:nvSpPr>
              <p:cNvPr id="213015" name="Text Box 23"/>
              <p:cNvSpPr txBox="1">
                <a:spLocks noChangeArrowheads="1"/>
              </p:cNvSpPr>
              <p:nvPr/>
            </p:nvSpPr>
            <p:spPr bwMode="auto">
              <a:xfrm>
                <a:off x="6079" y="1596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6" name="Text Box 24"/>
              <p:cNvSpPr txBox="1">
                <a:spLocks noChangeArrowheads="1"/>
              </p:cNvSpPr>
              <p:nvPr/>
            </p:nvSpPr>
            <p:spPr bwMode="auto">
              <a:xfrm>
                <a:off x="6079" y="1985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岳灵珊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7" name="Text Box 25"/>
              <p:cNvSpPr txBox="1">
                <a:spLocks noChangeArrowheads="1"/>
              </p:cNvSpPr>
              <p:nvPr/>
            </p:nvSpPr>
            <p:spPr bwMode="auto">
              <a:xfrm>
                <a:off x="6079" y="2375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女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8" name="Text Box 26"/>
              <p:cNvSpPr txBox="1">
                <a:spLocks noChangeArrowheads="1"/>
              </p:cNvSpPr>
              <p:nvPr/>
            </p:nvSpPr>
            <p:spPr bwMode="auto">
              <a:xfrm>
                <a:off x="6079" y="2763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1999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9" name="Text Box 27"/>
              <p:cNvSpPr txBox="1">
                <a:spLocks noChangeArrowheads="1"/>
              </p:cNvSpPr>
              <p:nvPr/>
            </p:nvSpPr>
            <p:spPr bwMode="auto">
              <a:xfrm>
                <a:off x="6079" y="3152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89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20" name="Text Box 28"/>
              <p:cNvSpPr txBox="1">
                <a:spLocks noChangeArrowheads="1"/>
              </p:cNvSpPr>
              <p:nvPr/>
            </p:nvSpPr>
            <p:spPr bwMode="auto">
              <a:xfrm>
                <a:off x="6079" y="3542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72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21" name="Text Box 29"/>
              <p:cNvSpPr txBox="1">
                <a:spLocks noChangeArrowheads="1"/>
              </p:cNvSpPr>
              <p:nvPr/>
            </p:nvSpPr>
            <p:spPr bwMode="auto">
              <a:xfrm>
                <a:off x="6079" y="3932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98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22" name="Text Box 30"/>
              <p:cNvSpPr txBox="1">
                <a:spLocks noChangeArrowheads="1"/>
              </p:cNvSpPr>
              <p:nvPr/>
            </p:nvSpPr>
            <p:spPr bwMode="auto">
              <a:xfrm>
                <a:off x="6079" y="4319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66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48" name="Group 31"/>
            <p:cNvGrpSpPr/>
            <p:nvPr/>
          </p:nvGrpSpPr>
          <p:grpSpPr bwMode="auto">
            <a:xfrm>
              <a:off x="7866" y="1596"/>
              <a:ext cx="1134" cy="3124"/>
              <a:chOff x="7866" y="1596"/>
              <a:chExt cx="1134" cy="3124"/>
            </a:xfrm>
          </p:grpSpPr>
          <p:sp>
            <p:nvSpPr>
              <p:cNvPr id="213024" name="Text Box 32"/>
              <p:cNvSpPr txBox="1">
                <a:spLocks noChangeArrowheads="1"/>
              </p:cNvSpPr>
              <p:nvPr/>
            </p:nvSpPr>
            <p:spPr bwMode="auto">
              <a:xfrm>
                <a:off x="7868" y="1596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4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25" name="Text Box 33"/>
              <p:cNvSpPr txBox="1">
                <a:spLocks noChangeArrowheads="1"/>
              </p:cNvSpPr>
              <p:nvPr/>
            </p:nvSpPr>
            <p:spPr bwMode="auto">
              <a:xfrm>
                <a:off x="7868" y="1986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任莹莹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26" name="Text Box 34"/>
              <p:cNvSpPr txBox="1">
                <a:spLocks noChangeArrowheads="1"/>
              </p:cNvSpPr>
              <p:nvPr/>
            </p:nvSpPr>
            <p:spPr bwMode="auto">
              <a:xfrm>
                <a:off x="7868" y="2376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女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27" name="Text Box 35"/>
              <p:cNvSpPr txBox="1">
                <a:spLocks noChangeArrowheads="1"/>
              </p:cNvSpPr>
              <p:nvPr/>
            </p:nvSpPr>
            <p:spPr bwMode="auto">
              <a:xfrm>
                <a:off x="7868" y="2765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1999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28" name="Text Box 36"/>
              <p:cNvSpPr txBox="1">
                <a:spLocks noChangeArrowheads="1"/>
              </p:cNvSpPr>
              <p:nvPr/>
            </p:nvSpPr>
            <p:spPr bwMode="auto">
              <a:xfrm>
                <a:off x="7868" y="3155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29" name="Text Box 37"/>
              <p:cNvSpPr txBox="1">
                <a:spLocks noChangeArrowheads="1"/>
              </p:cNvSpPr>
              <p:nvPr/>
            </p:nvSpPr>
            <p:spPr bwMode="auto">
              <a:xfrm>
                <a:off x="7868" y="3544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95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30" name="Text Box 38"/>
              <p:cNvSpPr txBox="1">
                <a:spLocks noChangeArrowheads="1"/>
              </p:cNvSpPr>
              <p:nvPr/>
            </p:nvSpPr>
            <p:spPr bwMode="auto">
              <a:xfrm>
                <a:off x="7868" y="3934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87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31" name="Text Box 39"/>
              <p:cNvSpPr txBox="1">
                <a:spLocks noChangeArrowheads="1"/>
              </p:cNvSpPr>
              <p:nvPr/>
            </p:nvSpPr>
            <p:spPr bwMode="auto">
              <a:xfrm>
                <a:off x="7868" y="4322"/>
                <a:ext cx="1132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90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477079"/>
            <a:ext cx="8540750" cy="79851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C00000"/>
                </a:solidFill>
              </a:rPr>
              <a:t>结构体的解决方法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20309" y="1624475"/>
            <a:ext cx="9125063" cy="3870306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CN" sz="1800" b="1" dirty="0">
                <a:latin typeface="Courier New" panose="02070309020205020404" pitchFamily="49" charset="0"/>
              </a:rPr>
              <a:t>struct  student </a:t>
            </a:r>
            <a:b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b="1" dirty="0">
                <a:latin typeface="Courier New" panose="02070309020205020404" pitchFamily="49" charset="0"/>
              </a:rPr>
              <a:t>int  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studentID</a:t>
            </a:r>
            <a:r>
              <a:rPr lang="en-US" altLang="zh-CN" sz="1800" b="1" dirty="0">
                <a:latin typeface="Courier New" panose="02070309020205020404" pitchFamily="49" charset="0"/>
              </a:rPr>
              <a:t>;      /*</a:t>
            </a:r>
            <a:r>
              <a:rPr lang="zh-CN" altLang="en-US" sz="1800" b="1" dirty="0">
                <a:latin typeface="Courier New" panose="02070309020205020404" pitchFamily="49" charset="0"/>
              </a:rPr>
              <a:t>每个学生的序号*</a:t>
            </a:r>
            <a:r>
              <a:rPr lang="en-US" altLang="zh-CN" sz="1800" b="1" dirty="0">
                <a:latin typeface="Courier New" panose="02070309020205020404" pitchFamily="49" charset="0"/>
              </a:rPr>
              <a:t>/ 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1800" b="1" dirty="0">
                <a:latin typeface="Courier New" panose="02070309020205020404" pitchFamily="49" charset="0"/>
              </a:rPr>
              <a:t>char 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studentName</a:t>
            </a:r>
            <a:r>
              <a:rPr lang="en-US" altLang="zh-CN" sz="1800" b="1" dirty="0">
                <a:latin typeface="Courier New" panose="02070309020205020404" pitchFamily="49" charset="0"/>
              </a:rPr>
              <a:t>[10];/*</a:t>
            </a:r>
            <a:r>
              <a:rPr lang="zh-CN" altLang="en-US" sz="1800" b="1" dirty="0">
                <a:latin typeface="Courier New" panose="02070309020205020404" pitchFamily="49" charset="0"/>
              </a:rPr>
              <a:t>每个学生的姓名*</a:t>
            </a:r>
            <a:r>
              <a:rPr lang="en-US" altLang="zh-CN" sz="1800" b="1" dirty="0">
                <a:latin typeface="Courier New" panose="02070309020205020404" pitchFamily="49" charset="0"/>
              </a:rPr>
              <a:t>/ 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	char 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studentGender</a:t>
            </a:r>
            <a:r>
              <a:rPr lang="en-US" altLang="zh-CN" sz="1800" b="1" dirty="0">
                <a:latin typeface="Courier New" panose="02070309020205020404" pitchFamily="49" charset="0"/>
              </a:rPr>
              <a:t>[3];  /*</a:t>
            </a:r>
            <a:r>
              <a:rPr lang="zh-CN" altLang="en-US" sz="1800" b="1" dirty="0">
                <a:latin typeface="Courier New" panose="02070309020205020404" pitchFamily="49" charset="0"/>
              </a:rPr>
              <a:t>每个学生的性别*</a:t>
            </a:r>
            <a:r>
              <a:rPr lang="en-US" altLang="zh-CN" sz="1800" b="1" dirty="0">
                <a:latin typeface="Courier New" panose="02070309020205020404" pitchFamily="49" charset="0"/>
              </a:rPr>
              <a:t>/ 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	int	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timeOfEnter</a:t>
            </a:r>
            <a:r>
              <a:rPr lang="en-US" altLang="zh-CN" sz="1800" b="1" dirty="0">
                <a:latin typeface="Courier New" panose="02070309020205020404" pitchFamily="49" charset="0"/>
              </a:rPr>
              <a:t>;    /*</a:t>
            </a:r>
            <a:r>
              <a:rPr lang="zh-CN" altLang="en-US" sz="1800" b="1" dirty="0">
                <a:latin typeface="Courier New" panose="02070309020205020404" pitchFamily="49" charset="0"/>
              </a:rPr>
              <a:t>每个学生的入学时间*</a:t>
            </a:r>
            <a:r>
              <a:rPr lang="en-US" altLang="zh-CN" sz="1800" b="1" dirty="0">
                <a:latin typeface="Courier New" panose="02070309020205020404" pitchFamily="49" charset="0"/>
              </a:rPr>
              <a:t>/ 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	int	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scoreComputer</a:t>
            </a:r>
            <a:r>
              <a:rPr lang="en-US" altLang="zh-CN" sz="1800" b="1" dirty="0">
                <a:latin typeface="Courier New" panose="02070309020205020404" pitchFamily="49" charset="0"/>
              </a:rPr>
              <a:t>;  /*</a:t>
            </a:r>
            <a:r>
              <a:rPr lang="zh-CN" altLang="en-US" sz="1800" b="1" dirty="0">
                <a:latin typeface="Courier New" panose="02070309020205020404" pitchFamily="49" charset="0"/>
              </a:rPr>
              <a:t>每个学生的计算机原理成绩*</a:t>
            </a:r>
            <a:r>
              <a:rPr lang="en-US" altLang="zh-CN" sz="1800" b="1" dirty="0">
                <a:latin typeface="Courier New" panose="02070309020205020404" pitchFamily="49" charset="0"/>
              </a:rPr>
              <a:t>/ 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	int	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scoreEnglish</a:t>
            </a:r>
            <a:r>
              <a:rPr lang="en-US" altLang="zh-CN" sz="1800" b="1" dirty="0">
                <a:latin typeface="Courier New" panose="02070309020205020404" pitchFamily="49" charset="0"/>
              </a:rPr>
              <a:t>;   /*</a:t>
            </a:r>
            <a:r>
              <a:rPr lang="zh-CN" altLang="en-US" sz="1800" b="1" dirty="0">
                <a:latin typeface="Courier New" panose="02070309020205020404" pitchFamily="49" charset="0"/>
              </a:rPr>
              <a:t>每个学生的英语成绩*</a:t>
            </a:r>
            <a:r>
              <a:rPr lang="en-US" altLang="zh-CN" sz="1800" b="1" dirty="0">
                <a:latin typeface="Courier New" panose="02070309020205020404" pitchFamily="49" charset="0"/>
              </a:rPr>
              <a:t>/ 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	int	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scoreMath</a:t>
            </a:r>
            <a:r>
              <a:rPr lang="en-US" altLang="zh-CN" sz="1800" b="1" dirty="0">
                <a:latin typeface="Courier New" panose="02070309020205020404" pitchFamily="49" charset="0"/>
              </a:rPr>
              <a:t>;	    /*</a:t>
            </a:r>
            <a:r>
              <a:rPr lang="zh-CN" altLang="en-US" sz="1800" b="1" dirty="0">
                <a:latin typeface="Courier New" panose="02070309020205020404" pitchFamily="49" charset="0"/>
              </a:rPr>
              <a:t>每个学生的数学成绩*</a:t>
            </a:r>
            <a:r>
              <a:rPr lang="en-US" altLang="zh-CN" sz="1800" b="1" dirty="0">
                <a:latin typeface="Courier New" panose="02070309020205020404" pitchFamily="49" charset="0"/>
              </a:rPr>
              <a:t>/ 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	int	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scoreMusic</a:t>
            </a:r>
            <a:r>
              <a:rPr lang="en-US" altLang="zh-CN" sz="1800" b="1" dirty="0">
                <a:latin typeface="Courier New" panose="02070309020205020404" pitchFamily="49" charset="0"/>
              </a:rPr>
              <a:t>;     /*</a:t>
            </a:r>
            <a:r>
              <a:rPr lang="zh-CN" altLang="en-US" sz="1800" b="1" dirty="0">
                <a:latin typeface="Courier New" panose="02070309020205020404" pitchFamily="49" charset="0"/>
              </a:rPr>
              <a:t>每个学生的音乐成绩*</a:t>
            </a:r>
            <a:r>
              <a:rPr lang="en-US" altLang="zh-CN" sz="1800" b="1" dirty="0">
                <a:latin typeface="Courier New" panose="02070309020205020404" pitchFamily="49" charset="0"/>
              </a:rPr>
              <a:t>/ </a:t>
            </a:r>
            <a:b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2FBCDD-04AD-4D54-8BAF-EBD8D78D40C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0</TotalTime>
  <Words>7796</Words>
  <Application>WPS 演示</Application>
  <PresentationFormat>宽屏</PresentationFormat>
  <Paragraphs>871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Arial</vt:lpstr>
      <vt:lpstr>宋体</vt:lpstr>
      <vt:lpstr>Wingdings</vt:lpstr>
      <vt:lpstr>方正行黑</vt:lpstr>
      <vt:lpstr>黑体</vt:lpstr>
      <vt:lpstr>汉仪许静行楷W</vt:lpstr>
      <vt:lpstr>钟齐王庆华毛笔简体</vt:lpstr>
      <vt:lpstr>隶书</vt:lpstr>
      <vt:lpstr>Times New Roman</vt:lpstr>
      <vt:lpstr>Times</vt:lpstr>
      <vt:lpstr>Courier New</vt:lpstr>
      <vt:lpstr>Rockwell Condensed</vt:lpstr>
      <vt:lpstr>Rockwell</vt:lpstr>
      <vt:lpstr>方正姚体</vt:lpstr>
      <vt:lpstr>微软雅黑</vt:lpstr>
      <vt:lpstr>Arial Unicode MS</vt:lpstr>
      <vt:lpstr>等线</vt:lpstr>
      <vt:lpstr>Monotype Sorts</vt:lpstr>
      <vt:lpstr>Wingdings</vt:lpstr>
      <vt:lpstr>Arial Black</vt:lpstr>
      <vt:lpstr>Monotype Sorts</vt:lpstr>
      <vt:lpstr>木材纹理</vt:lpstr>
      <vt:lpstr> C语言程序设计2A （第四次课）</vt:lpstr>
      <vt:lpstr>结构体</vt:lpstr>
      <vt:lpstr>PowerPoint 演示文稿</vt:lpstr>
      <vt:lpstr>思考一个问题</vt:lpstr>
      <vt:lpstr>数组的解决方法</vt:lpstr>
      <vt:lpstr>数组的解决方法</vt:lpstr>
      <vt:lpstr>数组的解决方法</vt:lpstr>
      <vt:lpstr>希望的内存分配图 </vt:lpstr>
      <vt:lpstr>结构体的解决方法</vt:lpstr>
      <vt:lpstr>用户自定义的数据类型</vt:lpstr>
      <vt:lpstr>PowerPoint 演示文稿</vt:lpstr>
      <vt:lpstr>给结构体类型定义别名</vt:lpstr>
      <vt:lpstr>结构体类型定义练习</vt:lpstr>
      <vt:lpstr>PowerPoint 演示文稿</vt:lpstr>
      <vt:lpstr>PowerPoint 演示文稿</vt:lpstr>
      <vt:lpstr>PowerPoint 演示文稿</vt:lpstr>
      <vt:lpstr>PowerPoint 演示文稿</vt:lpstr>
      <vt:lpstr>结构变量的引用与初始化</vt:lpstr>
      <vt:lpstr>PowerPoint 演示文稿</vt:lpstr>
      <vt:lpstr>2.结构体变量的初始化</vt:lpstr>
      <vt:lpstr>PowerPoint 演示文稿</vt:lpstr>
      <vt:lpstr>PowerPoint 演示文稿</vt:lpstr>
      <vt:lpstr>PowerPoint 演示文稿</vt:lpstr>
      <vt:lpstr>结构体数组</vt:lpstr>
      <vt:lpstr>结构体数组</vt:lpstr>
      <vt:lpstr>结构体数组</vt:lpstr>
      <vt:lpstr>练习题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C语言程序设计2A （第四次课）</dc:title>
  <dc:creator>Tracy</dc:creator>
  <cp:lastModifiedBy>喵了个咪</cp:lastModifiedBy>
  <cp:revision>56</cp:revision>
  <dcterms:created xsi:type="dcterms:W3CDTF">2020-03-19T21:08:00Z</dcterms:created>
  <dcterms:modified xsi:type="dcterms:W3CDTF">2021-03-29T12:41:08Z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