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15" r:id="rId3"/>
    <p:sldId id="438" r:id="rId5"/>
    <p:sldId id="439" r:id="rId6"/>
    <p:sldId id="416" r:id="rId7"/>
    <p:sldId id="397" r:id="rId8"/>
    <p:sldId id="393" r:id="rId9"/>
    <p:sldId id="394" r:id="rId10"/>
    <p:sldId id="395" r:id="rId11"/>
    <p:sldId id="396" r:id="rId12"/>
    <p:sldId id="398" r:id="rId13"/>
    <p:sldId id="399" r:id="rId14"/>
    <p:sldId id="400" r:id="rId15"/>
    <p:sldId id="401" r:id="rId16"/>
    <p:sldId id="419" r:id="rId17"/>
    <p:sldId id="420" r:id="rId18"/>
    <p:sldId id="421" r:id="rId19"/>
    <p:sldId id="402" r:id="rId20"/>
    <p:sldId id="403" r:id="rId21"/>
    <p:sldId id="407" r:id="rId22"/>
    <p:sldId id="408" r:id="rId23"/>
    <p:sldId id="409" r:id="rId24"/>
    <p:sldId id="410" r:id="rId25"/>
    <p:sldId id="418" r:id="rId26"/>
    <p:sldId id="412" r:id="rId27"/>
    <p:sldId id="436" r:id="rId28"/>
    <p:sldId id="433" r:id="rId29"/>
    <p:sldId id="43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009" autoAdjust="0"/>
  </p:normalViewPr>
  <p:slideViewPr>
    <p:cSldViewPr snapToGrid="0">
      <p:cViewPr varScale="1">
        <p:scale>
          <a:sx n="33" d="100"/>
          <a:sy n="33" d="100"/>
        </p:scale>
        <p:origin x="148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66C24-C84C-496F-973A-03ABD6A0E7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87BB-5B37-4AC4-8947-5EC73F9F53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ADD2A-69DF-476B-831C-94F6B7374B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B</a:t>
            </a:r>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FFE87BB-5B37-4AC4-8947-5EC73F9F53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86F077B-A50F-4D64-8574-E2D6A98A5553}" type="datetimeFigureOut">
              <a:rPr lang="en-US" smtClean="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4271A48-F18A-45B3-BC05-1E27DA3F88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5B747F8-9654-4282-85D2-65F41AAE7A75}" type="datetimeFigureOut">
              <a:rPr lang="en-US" smtClean="0"/>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C5B261-8843-42D1-AAFC-05E20E2D9B97}" type="datetimeFigureOut">
              <a:rPr lang="en-US" smtClean="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2520" y="1745835"/>
            <a:ext cx="9966960" cy="2795985"/>
          </a:xfrm>
        </p:spPr>
        <p:txBody>
          <a:bodyPr>
            <a:normAutofit/>
          </a:bodyPr>
          <a:lstStyle/>
          <a:p>
            <a:pPr algn="ctr">
              <a:lnSpc>
                <a:spcPct val="100000"/>
              </a:lnSpc>
            </a:pPr>
            <a:r>
              <a:rPr lang="en-US" altLang="zh-CN" sz="6600" dirty="0"/>
              <a:t> </a:t>
            </a:r>
            <a:r>
              <a:rPr lang="en-US" altLang="zh-CN" sz="6600" dirty="0">
                <a:latin typeface="方正行黑" panose="03000509000000000000" pitchFamily="65" charset="-122"/>
                <a:ea typeface="方正行黑" panose="03000509000000000000" pitchFamily="65" charset="-122"/>
                <a:cs typeface="方正行黑" panose="03000509000000000000" pitchFamily="65" charset="-122"/>
              </a:rPr>
              <a:t>C</a:t>
            </a:r>
            <a:r>
              <a:rPr lang="zh-CN" altLang="en-US" sz="6600" dirty="0">
                <a:latin typeface="方正行黑" panose="03000509000000000000" pitchFamily="65" charset="-122"/>
                <a:ea typeface="方正行黑" panose="03000509000000000000" pitchFamily="65" charset="-122"/>
                <a:cs typeface="方正行黑" panose="03000509000000000000" pitchFamily="65" charset="-122"/>
              </a:rPr>
              <a:t>语言程序设计</a:t>
            </a:r>
            <a:r>
              <a:rPr lang="en-US" altLang="zh-CN" sz="6600" dirty="0">
                <a:latin typeface="方正行黑" panose="03000509000000000000" pitchFamily="65" charset="-122"/>
                <a:ea typeface="方正行黑" panose="03000509000000000000" pitchFamily="65" charset="-122"/>
                <a:cs typeface="方正行黑" panose="03000509000000000000" pitchFamily="65" charset="-122"/>
              </a:rPr>
              <a:t>2A</a:t>
            </a:r>
            <a:br>
              <a:rPr lang="en-US" altLang="zh-CN" sz="6600" dirty="0">
                <a:latin typeface="方正行黑" panose="03000509000000000000" pitchFamily="65" charset="-122"/>
                <a:ea typeface="方正行黑" panose="03000509000000000000" pitchFamily="65" charset="-122"/>
                <a:cs typeface="方正行黑" panose="03000509000000000000" pitchFamily="65" charset="-122"/>
              </a:rPr>
            </a:br>
            <a:r>
              <a:rPr lang="zh-CN" altLang="en-US" sz="6600" dirty="0">
                <a:latin typeface="方正行黑" panose="03000509000000000000" pitchFamily="65" charset="-122"/>
                <a:ea typeface="方正行黑" panose="03000509000000000000" pitchFamily="65" charset="-122"/>
                <a:cs typeface="方正行黑" panose="03000509000000000000" pitchFamily="65" charset="-122"/>
              </a:rPr>
              <a:t>（第五次课）</a:t>
            </a:r>
            <a:endParaRPr lang="zh-CN" altLang="en-US" sz="6600" dirty="0">
              <a:latin typeface="方正行黑" panose="03000509000000000000" pitchFamily="65" charset="-122"/>
              <a:ea typeface="方正行黑" panose="03000509000000000000" pitchFamily="65" charset="-122"/>
              <a:cs typeface="方正行黑" panose="03000509000000000000" pitchFamily="65" charset="-122"/>
            </a:endParaRPr>
          </a:p>
        </p:txBody>
      </p:sp>
      <p:sp>
        <p:nvSpPr>
          <p:cNvPr id="4" name="副标题 3"/>
          <p:cNvSpPr/>
          <p:nvPr>
            <p:ph type="subTitle" idx="1"/>
          </p:nvPr>
        </p:nvSpPr>
        <p:spPr/>
        <p:txBody>
          <a:bodyPr/>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6C4539E3-B7C7-49DE-B136-5F3B7E4CDC4B}" type="slidenum">
              <a:rPr lang="en-US" altLang="zh-CN" sz="1400"/>
            </a:fld>
            <a:endParaRPr lang="en-US" altLang="zh-CN" sz="1400"/>
          </a:p>
        </p:txBody>
      </p:sp>
      <p:sp>
        <p:nvSpPr>
          <p:cNvPr id="39939" name="Rectangle 2"/>
          <p:cNvSpPr>
            <a:spLocks noGrp="1" noRot="1" noChangeArrowheads="1"/>
          </p:cNvSpPr>
          <p:nvPr>
            <p:ph type="title"/>
          </p:nvPr>
        </p:nvSpPr>
        <p:spPr>
          <a:xfrm>
            <a:off x="1847850" y="255803"/>
            <a:ext cx="8540750" cy="692150"/>
          </a:xfrm>
        </p:spPr>
        <p:txBody>
          <a:bodyPr/>
          <a:lstStyle/>
          <a:p>
            <a:pPr eaLnBrk="1" hangingPunct="1"/>
            <a:r>
              <a:rPr lang="zh-CN" altLang="en-US" sz="4000" b="1" dirty="0">
                <a:solidFill>
                  <a:srgbClr val="C00000"/>
                </a:solidFill>
              </a:rPr>
              <a:t>结构体数组的指针</a:t>
            </a:r>
            <a:endParaRPr lang="zh-CN" altLang="en-US" sz="4000" b="1" dirty="0">
              <a:solidFill>
                <a:srgbClr val="C00000"/>
              </a:solidFill>
            </a:endParaRPr>
          </a:p>
        </p:txBody>
      </p:sp>
      <p:sp>
        <p:nvSpPr>
          <p:cNvPr id="228355" name="Rectangle 3"/>
          <p:cNvSpPr>
            <a:spLocks noGrp="1" noRot="1" noChangeArrowheads="1"/>
          </p:cNvSpPr>
          <p:nvPr>
            <p:ph type="body" idx="1"/>
          </p:nvPr>
        </p:nvSpPr>
        <p:spPr>
          <a:xfrm>
            <a:off x="1847850" y="1125538"/>
            <a:ext cx="7704138" cy="5327650"/>
          </a:xfrm>
        </p:spPr>
        <p:txBody>
          <a:bodyPr>
            <a:normAutofit lnSpcReduction="10000"/>
          </a:bodyPr>
          <a:lstStyle/>
          <a:p>
            <a:pPr eaLnBrk="1" hangingPunct="1">
              <a:lnSpc>
                <a:spcPct val="90000"/>
              </a:lnSpc>
            </a:pPr>
            <a:r>
              <a:rPr kumimoji="1" lang="en-US" altLang="zh-CN" sz="2400" b="1" dirty="0">
                <a:solidFill>
                  <a:schemeClr val="accent2"/>
                </a:solidFill>
                <a:latin typeface="Courier New" panose="02070309020205020404" pitchFamily="49" charset="0"/>
              </a:rPr>
              <a:t>STUDENT </a:t>
            </a:r>
            <a:r>
              <a:rPr kumimoji="1" lang="en-US" altLang="zh-CN" sz="2400" b="1" dirty="0" err="1">
                <a:latin typeface="Courier New" panose="02070309020205020404" pitchFamily="49" charset="0"/>
              </a:rPr>
              <a:t>stu</a:t>
            </a:r>
            <a:r>
              <a:rPr kumimoji="1" lang="en-US" altLang="zh-CN" sz="2400" b="1" dirty="0">
                <a:latin typeface="Courier New" panose="02070309020205020404" pitchFamily="49" charset="0"/>
              </a:rPr>
              <a:t>[4];</a:t>
            </a:r>
            <a:endParaRPr kumimoji="1" lang="en-US" altLang="zh-CN" sz="2400" b="1" dirty="0">
              <a:solidFill>
                <a:schemeClr val="accent2"/>
              </a:solidFill>
              <a:latin typeface="Courier New" panose="02070309020205020404" pitchFamily="49" charset="0"/>
            </a:endParaRPr>
          </a:p>
          <a:p>
            <a:pPr eaLnBrk="1" hangingPunct="1">
              <a:lnSpc>
                <a:spcPct val="90000"/>
              </a:lnSpc>
            </a:pPr>
            <a:r>
              <a:rPr kumimoji="1" lang="en-US" altLang="zh-CN" sz="2400" b="1" dirty="0">
                <a:solidFill>
                  <a:schemeClr val="accent2"/>
                </a:solidFill>
                <a:latin typeface="Courier New" panose="02070309020205020404" pitchFamily="49" charset="0"/>
              </a:rPr>
              <a:t>STUDENT </a:t>
            </a:r>
            <a:r>
              <a:rPr kumimoji="1" lang="en-US" altLang="zh-CN" sz="2400" b="1" dirty="0">
                <a:latin typeface="Courier New" panose="02070309020205020404" pitchFamily="49" charset="0"/>
              </a:rPr>
              <a:t>*</a:t>
            </a:r>
            <a:r>
              <a:rPr kumimoji="1" lang="en-US" altLang="zh-CN" sz="2400" b="1" dirty="0" err="1">
                <a:latin typeface="Courier New" panose="02070309020205020404" pitchFamily="49" charset="0"/>
              </a:rPr>
              <a:t>pt</a:t>
            </a:r>
            <a:r>
              <a:rPr kumimoji="1" lang="en-US" altLang="zh-CN" sz="2400" b="1" dirty="0">
                <a:latin typeface="Courier New" panose="02070309020205020404" pitchFamily="49" charset="0"/>
              </a:rPr>
              <a:t>;</a:t>
            </a:r>
            <a:endParaRPr kumimoji="1" lang="en-US" altLang="zh-CN" sz="2400" b="1" dirty="0">
              <a:latin typeface="Courier New" panose="02070309020205020404" pitchFamily="49" charset="0"/>
            </a:endParaRPr>
          </a:p>
          <a:p>
            <a:pPr eaLnBrk="1" hangingPunct="1">
              <a:lnSpc>
                <a:spcPct val="90000"/>
              </a:lnSpc>
            </a:pPr>
            <a:r>
              <a:rPr kumimoji="1" lang="en-US" altLang="zh-CN" sz="2400" b="1" dirty="0" err="1">
                <a:latin typeface="Courier New" panose="02070309020205020404" pitchFamily="49" charset="0"/>
              </a:rPr>
              <a:t>pt</a:t>
            </a:r>
            <a:r>
              <a:rPr kumimoji="1" lang="en-US" altLang="zh-CN" sz="2400" b="1" dirty="0">
                <a:latin typeface="Courier New" panose="02070309020205020404" pitchFamily="49" charset="0"/>
              </a:rPr>
              <a:t> = </a:t>
            </a:r>
            <a:r>
              <a:rPr kumimoji="1" lang="en-US" altLang="zh-CN" sz="2400" b="1" dirty="0" err="1">
                <a:latin typeface="Courier New" panose="02070309020205020404" pitchFamily="49" charset="0"/>
              </a:rPr>
              <a:t>stu</a:t>
            </a:r>
            <a:r>
              <a:rPr kumimoji="1" lang="en-US" altLang="zh-CN" sz="2400" b="1" dirty="0">
                <a:latin typeface="Courier New" panose="02070309020205020404" pitchFamily="49" charset="0"/>
              </a:rPr>
              <a:t>;</a:t>
            </a:r>
            <a:endParaRPr kumimoji="1" lang="en-US" altLang="zh-CN" sz="2400" b="1" dirty="0">
              <a:latin typeface="Courier New" panose="02070309020205020404" pitchFamily="49" charset="0"/>
            </a:endParaRPr>
          </a:p>
          <a:p>
            <a:pPr eaLnBrk="1" hangingPunct="1">
              <a:lnSpc>
                <a:spcPct val="90000"/>
              </a:lnSpc>
            </a:pPr>
            <a:endParaRPr kumimoji="1" lang="en-US" altLang="zh-CN" sz="2400" b="1" dirty="0">
              <a:latin typeface="Courier New" panose="02070309020205020404" pitchFamily="49" charset="0"/>
            </a:endParaRPr>
          </a:p>
          <a:p>
            <a:pPr eaLnBrk="1" hangingPunct="1">
              <a:lnSpc>
                <a:spcPct val="90000"/>
              </a:lnSpc>
            </a:pPr>
            <a:endParaRPr kumimoji="1" lang="en-US" altLang="zh-CN" sz="2400" b="1" dirty="0">
              <a:latin typeface="Courier New" panose="02070309020205020404" pitchFamily="49" charset="0"/>
            </a:endParaRPr>
          </a:p>
          <a:p>
            <a:pPr eaLnBrk="1" hangingPunct="1">
              <a:lnSpc>
                <a:spcPct val="90000"/>
              </a:lnSpc>
            </a:pPr>
            <a:r>
              <a:rPr kumimoji="1" lang="en-US" altLang="zh-CN" sz="2400" b="1" dirty="0">
                <a:latin typeface="Courier New" panose="02070309020205020404" pitchFamily="49" charset="0"/>
              </a:rPr>
              <a:t>pt+1</a:t>
            </a:r>
            <a:r>
              <a:rPr kumimoji="1" lang="zh-CN" altLang="en-US" sz="2400" b="1" dirty="0">
                <a:latin typeface="Courier New" panose="02070309020205020404" pitchFamily="49" charset="0"/>
              </a:rPr>
              <a:t>指向了何处？</a:t>
            </a:r>
            <a:endParaRPr kumimoji="1" lang="zh-CN" altLang="en-US" sz="2400" b="1" dirty="0">
              <a:latin typeface="Courier New" panose="02070309020205020404" pitchFamily="49" charset="0"/>
            </a:endParaRPr>
          </a:p>
          <a:p>
            <a:pPr eaLnBrk="1" hangingPunct="1">
              <a:lnSpc>
                <a:spcPct val="90000"/>
              </a:lnSpc>
            </a:pPr>
            <a:r>
              <a:rPr kumimoji="1" lang="en-US" altLang="zh-CN" b="1" dirty="0">
                <a:solidFill>
                  <a:srgbClr val="FF0000"/>
                </a:solidFill>
              </a:rPr>
              <a:t>pt+1</a:t>
            </a:r>
            <a:r>
              <a:rPr kumimoji="1" lang="zh-CN" altLang="en-US" b="1" dirty="0">
                <a:solidFill>
                  <a:srgbClr val="FF0000"/>
                </a:solidFill>
              </a:rPr>
              <a:t>或</a:t>
            </a:r>
            <a:r>
              <a:rPr kumimoji="1" lang="en-US" altLang="zh-CN" b="1" dirty="0" err="1">
                <a:solidFill>
                  <a:srgbClr val="FF0000"/>
                </a:solidFill>
              </a:rPr>
              <a:t>pt</a:t>
            </a:r>
            <a:r>
              <a:rPr kumimoji="1" lang="en-US" altLang="zh-CN" b="1" dirty="0">
                <a:solidFill>
                  <a:srgbClr val="FF0000"/>
                </a:solidFill>
              </a:rPr>
              <a:t>++,</a:t>
            </a:r>
            <a:r>
              <a:rPr kumimoji="1" lang="zh-CN" altLang="en-US" b="1" dirty="0">
                <a:solidFill>
                  <a:srgbClr val="FF0000"/>
                </a:solidFill>
              </a:rPr>
              <a:t>指针的变化是增加了一个结构体</a:t>
            </a:r>
            <a:endParaRPr kumimoji="1" lang="zh-CN" altLang="en-US" b="1" dirty="0">
              <a:solidFill>
                <a:srgbClr val="FF0000"/>
              </a:solidFill>
            </a:endParaRPr>
          </a:p>
          <a:p>
            <a:pPr eaLnBrk="1" hangingPunct="1">
              <a:lnSpc>
                <a:spcPct val="90000"/>
              </a:lnSpc>
              <a:buFont typeface="Wingdings" panose="05000000000000000000" pitchFamily="2" charset="2"/>
              <a:buNone/>
            </a:pPr>
            <a:r>
              <a:rPr kumimoji="1" lang="zh-CN" altLang="en-US" b="1" dirty="0">
                <a:solidFill>
                  <a:srgbClr val="FF0000"/>
                </a:solidFill>
              </a:rPr>
              <a:t>数组成员的空间长度。即 </a:t>
            </a:r>
            <a:r>
              <a:rPr kumimoji="1" lang="en-US" altLang="zh-CN" b="1" dirty="0" err="1">
                <a:solidFill>
                  <a:srgbClr val="FF0000"/>
                </a:solidFill>
              </a:rPr>
              <a:t>sizeof</a:t>
            </a:r>
            <a:r>
              <a:rPr kumimoji="1" lang="zh-CN" altLang="en-US" b="1" dirty="0">
                <a:solidFill>
                  <a:srgbClr val="FF0000"/>
                </a:solidFill>
              </a:rPr>
              <a:t>（</a:t>
            </a:r>
            <a:r>
              <a:rPr kumimoji="1" lang="en-US" altLang="zh-CN" b="1" dirty="0">
                <a:solidFill>
                  <a:srgbClr val="FF0000"/>
                </a:solidFill>
              </a:rPr>
              <a:t>struct student</a:t>
            </a:r>
            <a:r>
              <a:rPr kumimoji="1" lang="zh-CN" altLang="en-US" b="1" dirty="0">
                <a:solidFill>
                  <a:srgbClr val="FF0000"/>
                </a:solidFill>
              </a:rPr>
              <a:t>）</a:t>
            </a:r>
            <a:endParaRPr kumimoji="1" lang="zh-CN" altLang="en-US" b="1" dirty="0">
              <a:latin typeface="Courier New" panose="02070309020205020404" pitchFamily="49" charset="0"/>
            </a:endParaRPr>
          </a:p>
          <a:p>
            <a:pPr eaLnBrk="1" hangingPunct="1">
              <a:lnSpc>
                <a:spcPct val="90000"/>
              </a:lnSpc>
            </a:pPr>
            <a:r>
              <a:rPr kumimoji="1" lang="zh-CN" altLang="en-US" sz="2400" b="1" dirty="0">
                <a:latin typeface="Courier New" panose="02070309020205020404" pitchFamily="49" charset="0"/>
              </a:rPr>
              <a:t>如何使用</a:t>
            </a:r>
            <a:r>
              <a:rPr kumimoji="1" lang="en-US" altLang="zh-CN" sz="2400" b="1" dirty="0" err="1">
                <a:latin typeface="Courier New" panose="02070309020205020404" pitchFamily="49" charset="0"/>
              </a:rPr>
              <a:t>pt</a:t>
            </a:r>
            <a:r>
              <a:rPr kumimoji="1" lang="zh-CN" altLang="en-US" sz="2400" b="1" dirty="0">
                <a:latin typeface="Courier New" panose="02070309020205020404" pitchFamily="49" charset="0"/>
              </a:rPr>
              <a:t>引用</a:t>
            </a:r>
            <a:r>
              <a:rPr kumimoji="1" lang="en-US" altLang="zh-CN" sz="2400" b="1" dirty="0" err="1">
                <a:latin typeface="Courier New" panose="02070309020205020404" pitchFamily="49" charset="0"/>
              </a:rPr>
              <a:t>stu</a:t>
            </a:r>
            <a:r>
              <a:rPr kumimoji="1" lang="en-US" altLang="zh-CN" sz="2400" b="1" dirty="0">
                <a:latin typeface="Courier New" panose="02070309020205020404" pitchFamily="49" charset="0"/>
              </a:rPr>
              <a:t>[</a:t>
            </a:r>
            <a:r>
              <a:rPr kumimoji="1" lang="en-US" altLang="zh-CN" sz="2400" b="1" dirty="0" err="1">
                <a:latin typeface="Courier New" panose="02070309020205020404" pitchFamily="49" charset="0"/>
              </a:rPr>
              <a:t>i</a:t>
            </a:r>
            <a:r>
              <a:rPr kumimoji="1" lang="en-US" altLang="zh-CN" sz="2400" b="1" dirty="0">
                <a:latin typeface="Courier New" panose="02070309020205020404" pitchFamily="49" charset="0"/>
              </a:rPr>
              <a:t>]</a:t>
            </a:r>
            <a:r>
              <a:rPr kumimoji="1" lang="zh-CN" altLang="en-US" sz="2400" b="1" dirty="0">
                <a:latin typeface="Courier New" panose="02070309020205020404" pitchFamily="49" charset="0"/>
              </a:rPr>
              <a:t>中的成员变量？</a:t>
            </a:r>
            <a:endParaRPr kumimoji="1" lang="zh-CN" altLang="en-US" sz="2400" b="1" dirty="0">
              <a:latin typeface="Courier New" panose="02070309020205020404" pitchFamily="49" charset="0"/>
            </a:endParaRPr>
          </a:p>
          <a:p>
            <a:pPr lvl="1" eaLnBrk="1" hangingPunct="1">
              <a:lnSpc>
                <a:spcPct val="90000"/>
              </a:lnSpc>
            </a:pPr>
            <a:r>
              <a:rPr kumimoji="1" lang="zh-CN" altLang="en-US" sz="2400" b="1" dirty="0">
                <a:latin typeface="Courier New" panose="02070309020205020404" pitchFamily="49" charset="0"/>
              </a:rPr>
              <a:t>使用</a:t>
            </a:r>
            <a:r>
              <a:rPr kumimoji="1" lang="en-US" altLang="zh-CN" sz="2400" b="1" dirty="0" err="1">
                <a:latin typeface="Courier New" panose="02070309020205020404" pitchFamily="49" charset="0"/>
              </a:rPr>
              <a:t>pt</a:t>
            </a:r>
            <a:r>
              <a:rPr kumimoji="1" lang="en-US" altLang="zh-CN" sz="2400" b="1" dirty="0">
                <a:latin typeface="Courier New" panose="02070309020205020404" pitchFamily="49" charset="0"/>
              </a:rPr>
              <a:t>++</a:t>
            </a:r>
            <a:r>
              <a:rPr kumimoji="1" lang="zh-CN" altLang="en-US" sz="2400" b="1" dirty="0">
                <a:latin typeface="Courier New" panose="02070309020205020404" pitchFamily="49" charset="0"/>
              </a:rPr>
              <a:t>或</a:t>
            </a:r>
            <a:r>
              <a:rPr kumimoji="1" lang="en-US" altLang="zh-CN" sz="2400" b="1" dirty="0" err="1">
                <a:latin typeface="Courier New" panose="02070309020205020404" pitchFamily="49" charset="0"/>
              </a:rPr>
              <a:t>pt+i</a:t>
            </a:r>
            <a:r>
              <a:rPr kumimoji="1" lang="zh-CN" altLang="en-US" sz="2400" b="1" dirty="0">
                <a:latin typeface="Courier New" panose="02070309020205020404" pitchFamily="49" charset="0"/>
              </a:rPr>
              <a:t>形式，指向</a:t>
            </a:r>
            <a:r>
              <a:rPr kumimoji="1" lang="en-US" altLang="zh-CN" sz="2400" b="1" dirty="0" err="1">
                <a:latin typeface="Courier New" panose="02070309020205020404" pitchFamily="49" charset="0"/>
              </a:rPr>
              <a:t>stu</a:t>
            </a:r>
            <a:r>
              <a:rPr kumimoji="1" lang="en-US" altLang="zh-CN" sz="2400" b="1" dirty="0">
                <a:latin typeface="Courier New" panose="02070309020205020404" pitchFamily="49" charset="0"/>
              </a:rPr>
              <a:t>[</a:t>
            </a:r>
            <a:r>
              <a:rPr kumimoji="1" lang="en-US" altLang="zh-CN" sz="2400" b="1" dirty="0" err="1">
                <a:latin typeface="Courier New" panose="02070309020205020404" pitchFamily="49" charset="0"/>
              </a:rPr>
              <a:t>i</a:t>
            </a:r>
            <a:r>
              <a:rPr kumimoji="1" lang="en-US" altLang="zh-CN" sz="2400" b="1" dirty="0">
                <a:latin typeface="Courier New" panose="02070309020205020404" pitchFamily="49" charset="0"/>
              </a:rPr>
              <a:t>]</a:t>
            </a:r>
            <a:endParaRPr kumimoji="1" lang="en-US" altLang="zh-CN" sz="2400" b="1" dirty="0">
              <a:latin typeface="Courier New" panose="02070309020205020404" pitchFamily="49" charset="0"/>
            </a:endParaRPr>
          </a:p>
          <a:p>
            <a:pPr lvl="1" eaLnBrk="1" hangingPunct="1">
              <a:lnSpc>
                <a:spcPct val="90000"/>
              </a:lnSpc>
            </a:pPr>
            <a:r>
              <a:rPr kumimoji="1" lang="en-US" altLang="zh-CN" sz="2400" b="1" dirty="0" err="1">
                <a:latin typeface="Courier New" panose="02070309020205020404" pitchFamily="49" charset="0"/>
              </a:rPr>
              <a:t>pt</a:t>
            </a:r>
            <a:r>
              <a:rPr kumimoji="1" lang="en-US" altLang="zh-CN" sz="2400" b="1" dirty="0">
                <a:latin typeface="Courier New" panose="02070309020205020404" pitchFamily="49" charset="0"/>
              </a:rPr>
              <a:t>-&gt;</a:t>
            </a:r>
            <a:r>
              <a:rPr kumimoji="1" lang="fr-FR" altLang="zh-CN" sz="2400" b="1" dirty="0">
                <a:latin typeface="Courier New" panose="02070309020205020404" pitchFamily="49" charset="0"/>
              </a:rPr>
              <a:t>num</a:t>
            </a:r>
            <a:endParaRPr kumimoji="1" lang="fr-FR" altLang="zh-CN" sz="2400" b="1" dirty="0">
              <a:latin typeface="Courier New" panose="02070309020205020404" pitchFamily="49" charset="0"/>
            </a:endParaRPr>
          </a:p>
          <a:p>
            <a:pPr lvl="1" eaLnBrk="1" hangingPunct="1">
              <a:lnSpc>
                <a:spcPct val="90000"/>
              </a:lnSpc>
            </a:pPr>
            <a:r>
              <a:rPr kumimoji="1" lang="zh-CN" altLang="fr-FR" sz="2400" b="1" dirty="0">
                <a:latin typeface="Courier New" panose="02070309020205020404" pitchFamily="49" charset="0"/>
              </a:rPr>
              <a:t>等价于</a:t>
            </a:r>
            <a:r>
              <a:rPr kumimoji="1" lang="zh-CN" altLang="en-US" sz="2400" b="1" dirty="0"/>
              <a:t> </a:t>
            </a:r>
            <a:r>
              <a:rPr kumimoji="1" lang="en-US" altLang="zh-CN" sz="2400" b="1" dirty="0" err="1">
                <a:latin typeface="Courier New" panose="02070309020205020404" pitchFamily="49" charset="0"/>
              </a:rPr>
              <a:t>stu</a:t>
            </a:r>
            <a:r>
              <a:rPr kumimoji="1" lang="en-US" altLang="zh-CN" sz="2400" b="1" dirty="0">
                <a:latin typeface="Courier New" panose="02070309020205020404" pitchFamily="49" charset="0"/>
              </a:rPr>
              <a:t>[</a:t>
            </a:r>
            <a:r>
              <a:rPr kumimoji="1" lang="en-US" altLang="zh-CN" sz="2400" b="1" dirty="0" err="1">
                <a:latin typeface="Courier New" panose="02070309020205020404" pitchFamily="49" charset="0"/>
              </a:rPr>
              <a:t>i</a:t>
            </a:r>
            <a:r>
              <a:rPr kumimoji="1" lang="en-US" altLang="zh-CN" sz="2400" b="1" dirty="0">
                <a:latin typeface="Courier New" panose="02070309020205020404" pitchFamily="49" charset="0"/>
              </a:rPr>
              <a:t>].</a:t>
            </a:r>
            <a:r>
              <a:rPr kumimoji="1" lang="fr-FR" altLang="zh-CN" sz="2400" b="1" dirty="0">
                <a:latin typeface="Courier New" panose="02070309020205020404" pitchFamily="49" charset="0"/>
              </a:rPr>
              <a:t>num</a:t>
            </a:r>
            <a:endParaRPr kumimoji="1" lang="en-US" altLang="zh-CN" sz="2400" b="1" dirty="0">
              <a:latin typeface="Courier New" panose="02070309020205020404" pitchFamily="49" charset="0"/>
            </a:endParaRPr>
          </a:p>
        </p:txBody>
      </p:sp>
      <p:grpSp>
        <p:nvGrpSpPr>
          <p:cNvPr id="2" name="Group 4"/>
          <p:cNvGrpSpPr/>
          <p:nvPr/>
        </p:nvGrpSpPr>
        <p:grpSpPr bwMode="auto">
          <a:xfrm>
            <a:off x="8242300" y="1892300"/>
            <a:ext cx="1219200" cy="3962400"/>
            <a:chOff x="3600" y="912"/>
            <a:chExt cx="768" cy="2496"/>
          </a:xfrm>
        </p:grpSpPr>
        <p:sp>
          <p:nvSpPr>
            <p:cNvPr id="39954" name="Rectangle 5"/>
            <p:cNvSpPr>
              <a:spLocks noChangeArrowheads="1"/>
            </p:cNvSpPr>
            <p:nvPr/>
          </p:nvSpPr>
          <p:spPr bwMode="auto">
            <a:xfrm>
              <a:off x="3600" y="1296"/>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9955" name="Rectangle 6"/>
            <p:cNvSpPr>
              <a:spLocks noChangeArrowheads="1"/>
            </p:cNvSpPr>
            <p:nvPr/>
          </p:nvSpPr>
          <p:spPr bwMode="auto">
            <a:xfrm>
              <a:off x="3600" y="1488"/>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39956" name="Rectangle 7"/>
            <p:cNvSpPr>
              <a:spLocks noChangeArrowheads="1"/>
            </p:cNvSpPr>
            <p:nvPr/>
          </p:nvSpPr>
          <p:spPr bwMode="auto">
            <a:xfrm>
              <a:off x="3600" y="1680"/>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39957" name="Rectangle 8"/>
            <p:cNvSpPr>
              <a:spLocks noChangeArrowheads="1"/>
            </p:cNvSpPr>
            <p:nvPr/>
          </p:nvSpPr>
          <p:spPr bwMode="auto">
            <a:xfrm>
              <a:off x="3600" y="1872"/>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9958" name="Rectangle 9"/>
            <p:cNvSpPr>
              <a:spLocks noChangeArrowheads="1"/>
            </p:cNvSpPr>
            <p:nvPr/>
          </p:nvSpPr>
          <p:spPr bwMode="auto">
            <a:xfrm>
              <a:off x="3600" y="2064"/>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39959" name="Rectangle 10"/>
            <p:cNvSpPr>
              <a:spLocks noChangeArrowheads="1"/>
            </p:cNvSpPr>
            <p:nvPr/>
          </p:nvSpPr>
          <p:spPr bwMode="auto">
            <a:xfrm>
              <a:off x="3600" y="2256"/>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39960" name="Rectangle 11"/>
            <p:cNvSpPr>
              <a:spLocks noChangeArrowheads="1"/>
            </p:cNvSpPr>
            <p:nvPr/>
          </p:nvSpPr>
          <p:spPr bwMode="auto">
            <a:xfrm>
              <a:off x="3600" y="2448"/>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9961" name="Rectangle 12"/>
            <p:cNvSpPr>
              <a:spLocks noChangeArrowheads="1"/>
            </p:cNvSpPr>
            <p:nvPr/>
          </p:nvSpPr>
          <p:spPr bwMode="auto">
            <a:xfrm>
              <a:off x="3600" y="2640"/>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39962" name="Rectangle 13"/>
            <p:cNvSpPr>
              <a:spLocks noChangeArrowheads="1"/>
            </p:cNvSpPr>
            <p:nvPr/>
          </p:nvSpPr>
          <p:spPr bwMode="auto">
            <a:xfrm>
              <a:off x="3600" y="2832"/>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39963" name="Rectangle 14"/>
            <p:cNvSpPr>
              <a:spLocks noChangeArrowheads="1"/>
            </p:cNvSpPr>
            <p:nvPr/>
          </p:nvSpPr>
          <p:spPr bwMode="auto">
            <a:xfrm>
              <a:off x="3600" y="3024"/>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9964" name="Rectangle 15"/>
            <p:cNvSpPr>
              <a:spLocks noChangeArrowheads="1"/>
            </p:cNvSpPr>
            <p:nvPr/>
          </p:nvSpPr>
          <p:spPr bwMode="auto">
            <a:xfrm>
              <a:off x="3600" y="3216"/>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39965" name="Rectangle 16"/>
            <p:cNvSpPr>
              <a:spLocks noChangeArrowheads="1"/>
            </p:cNvSpPr>
            <p:nvPr/>
          </p:nvSpPr>
          <p:spPr bwMode="auto">
            <a:xfrm>
              <a:off x="3600" y="912"/>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39966" name="Rectangle 17"/>
            <p:cNvSpPr>
              <a:spLocks noChangeArrowheads="1"/>
            </p:cNvSpPr>
            <p:nvPr/>
          </p:nvSpPr>
          <p:spPr bwMode="auto">
            <a:xfrm>
              <a:off x="3600" y="1104"/>
              <a:ext cx="768" cy="192"/>
            </a:xfrm>
            <a:prstGeom prst="rect">
              <a:avLst/>
            </a:prstGeom>
            <a:solidFill>
              <a:schemeClr val="accent1"/>
            </a:solidFill>
            <a:ln w="9525">
              <a:solidFill>
                <a:schemeClr val="tx1"/>
              </a:solidFill>
              <a:miter lim="800000"/>
            </a:ln>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grpSp>
      <p:sp>
        <p:nvSpPr>
          <p:cNvPr id="228370" name="AutoShape 18"/>
          <p:cNvSpPr/>
          <p:nvPr/>
        </p:nvSpPr>
        <p:spPr bwMode="auto">
          <a:xfrm rot="10800000">
            <a:off x="9499600" y="2157413"/>
            <a:ext cx="76200" cy="914400"/>
          </a:xfrm>
          <a:prstGeom prst="leftBracket">
            <a:avLst>
              <a:gd name="adj" fmla="val 10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8371" name="AutoShape 19"/>
          <p:cNvSpPr/>
          <p:nvPr/>
        </p:nvSpPr>
        <p:spPr bwMode="auto">
          <a:xfrm rot="10800000">
            <a:off x="9501188" y="3113089"/>
            <a:ext cx="76200" cy="873125"/>
          </a:xfrm>
          <a:prstGeom prst="leftBracket">
            <a:avLst>
              <a:gd name="adj" fmla="val 95486"/>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8372" name="AutoShape 20"/>
          <p:cNvSpPr/>
          <p:nvPr/>
        </p:nvSpPr>
        <p:spPr bwMode="auto">
          <a:xfrm rot="10800000">
            <a:off x="9480550" y="4027488"/>
            <a:ext cx="76200" cy="914400"/>
          </a:xfrm>
          <a:prstGeom prst="leftBracket">
            <a:avLst>
              <a:gd name="adj" fmla="val 10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8373" name="Text Box 21"/>
          <p:cNvSpPr txBox="1">
            <a:spLocks noChangeArrowheads="1"/>
          </p:cNvSpPr>
          <p:nvPr/>
        </p:nvSpPr>
        <p:spPr bwMode="auto">
          <a:xfrm>
            <a:off x="9496426" y="2409825"/>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stu[0]</a:t>
            </a:r>
            <a:endParaRPr kumimoji="1" lang="en-US" altLang="zh-CN" sz="2400" b="1">
              <a:latin typeface="Courier New" panose="02070309020205020404" pitchFamily="49" charset="0"/>
            </a:endParaRPr>
          </a:p>
        </p:txBody>
      </p:sp>
      <p:sp>
        <p:nvSpPr>
          <p:cNvPr id="228374" name="Text Box 22"/>
          <p:cNvSpPr txBox="1">
            <a:spLocks noChangeArrowheads="1"/>
          </p:cNvSpPr>
          <p:nvPr/>
        </p:nvSpPr>
        <p:spPr bwMode="auto">
          <a:xfrm>
            <a:off x="9496426" y="3324225"/>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stu[1]</a:t>
            </a:r>
            <a:endParaRPr kumimoji="1" lang="en-US" altLang="zh-CN" sz="2400" b="1">
              <a:latin typeface="Courier New" panose="02070309020205020404" pitchFamily="49" charset="0"/>
            </a:endParaRPr>
          </a:p>
        </p:txBody>
      </p:sp>
      <p:sp>
        <p:nvSpPr>
          <p:cNvPr id="228375" name="Text Box 23"/>
          <p:cNvSpPr txBox="1">
            <a:spLocks noChangeArrowheads="1"/>
          </p:cNvSpPr>
          <p:nvPr/>
        </p:nvSpPr>
        <p:spPr bwMode="auto">
          <a:xfrm>
            <a:off x="9496426" y="4238625"/>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stu[2]</a:t>
            </a:r>
            <a:endParaRPr kumimoji="1" lang="en-US" altLang="zh-CN" sz="2400" b="1">
              <a:latin typeface="Courier New" panose="02070309020205020404" pitchFamily="49" charset="0"/>
            </a:endParaRPr>
          </a:p>
        </p:txBody>
      </p:sp>
      <p:sp>
        <p:nvSpPr>
          <p:cNvPr id="228376" name="Line 24"/>
          <p:cNvSpPr>
            <a:spLocks noChangeShapeType="1"/>
          </p:cNvSpPr>
          <p:nvPr/>
        </p:nvSpPr>
        <p:spPr bwMode="auto">
          <a:xfrm>
            <a:off x="7421563" y="2324100"/>
            <a:ext cx="762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377" name="Text Box 25"/>
          <p:cNvSpPr txBox="1">
            <a:spLocks noChangeArrowheads="1"/>
          </p:cNvSpPr>
          <p:nvPr/>
        </p:nvSpPr>
        <p:spPr bwMode="auto">
          <a:xfrm>
            <a:off x="6869114" y="2060575"/>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pt</a:t>
            </a:r>
            <a:endParaRPr kumimoji="1" lang="en-US" altLang="zh-CN" sz="2400" b="1">
              <a:latin typeface="Courier New" panose="02070309020205020404" pitchFamily="49" charset="0"/>
            </a:endParaRPr>
          </a:p>
        </p:txBody>
      </p:sp>
      <p:sp>
        <p:nvSpPr>
          <p:cNvPr id="228378" name="Line 26"/>
          <p:cNvSpPr>
            <a:spLocks noChangeShapeType="1"/>
          </p:cNvSpPr>
          <p:nvPr/>
        </p:nvSpPr>
        <p:spPr bwMode="auto">
          <a:xfrm>
            <a:off x="7421563" y="3254375"/>
            <a:ext cx="762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379" name="Text Box 27"/>
          <p:cNvSpPr txBox="1">
            <a:spLocks noChangeArrowheads="1"/>
          </p:cNvSpPr>
          <p:nvPr/>
        </p:nvSpPr>
        <p:spPr bwMode="auto">
          <a:xfrm>
            <a:off x="6527800" y="306863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pt++</a:t>
            </a:r>
            <a:endParaRPr kumimoji="1" lang="en-US" altLang="zh-CN" sz="2400" b="1">
              <a:latin typeface="Courier New" panose="02070309020205020404" pitchFamily="49" charset="0"/>
            </a:endParaRPr>
          </a:p>
        </p:txBody>
      </p:sp>
      <p:sp>
        <p:nvSpPr>
          <p:cNvPr id="228380" name="AutoShape 28"/>
          <p:cNvSpPr/>
          <p:nvPr/>
        </p:nvSpPr>
        <p:spPr bwMode="auto">
          <a:xfrm rot="10800000">
            <a:off x="9496425" y="4962525"/>
            <a:ext cx="76200" cy="914400"/>
          </a:xfrm>
          <a:prstGeom prst="leftBracket">
            <a:avLst>
              <a:gd name="adj" fmla="val 10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8381" name="Text Box 29"/>
          <p:cNvSpPr txBox="1">
            <a:spLocks noChangeArrowheads="1"/>
          </p:cNvSpPr>
          <p:nvPr/>
        </p:nvSpPr>
        <p:spPr bwMode="auto">
          <a:xfrm>
            <a:off x="9512301" y="5173663"/>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Courier New" panose="02070309020205020404" pitchFamily="49" charset="0"/>
              </a:rPr>
              <a:t>stu[3]</a:t>
            </a:r>
            <a:endParaRPr kumimoji="1" lang="en-US" altLang="zh-CN" sz="24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left)">
                                      <p:cBhvr>
                                        <p:cTn id="7" dur="500"/>
                                        <p:tgtEl>
                                          <p:spTgt spid="22835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8370"/>
                                        </p:tgtEl>
                                        <p:attrNameLst>
                                          <p:attrName>style.visibility</p:attrName>
                                        </p:attrNameLst>
                                      </p:cBhvr>
                                      <p:to>
                                        <p:strVal val="visible"/>
                                      </p:to>
                                    </p:set>
                                    <p:animEffect transition="in" filter="wipe(up)">
                                      <p:cBhvr>
                                        <p:cTn id="15" dur="500"/>
                                        <p:tgtEl>
                                          <p:spTgt spid="22837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8373"/>
                                        </p:tgtEl>
                                        <p:attrNameLst>
                                          <p:attrName>style.visibility</p:attrName>
                                        </p:attrNameLst>
                                      </p:cBhvr>
                                      <p:to>
                                        <p:strVal val="visible"/>
                                      </p:to>
                                    </p:set>
                                    <p:animEffect transition="in" filter="wipe(up)">
                                      <p:cBhvr>
                                        <p:cTn id="19" dur="500"/>
                                        <p:tgtEl>
                                          <p:spTgt spid="22837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8371"/>
                                        </p:tgtEl>
                                        <p:attrNameLst>
                                          <p:attrName>style.visibility</p:attrName>
                                        </p:attrNameLst>
                                      </p:cBhvr>
                                      <p:to>
                                        <p:strVal val="visible"/>
                                      </p:to>
                                    </p:set>
                                    <p:animEffect transition="in" filter="wipe(up)">
                                      <p:cBhvr>
                                        <p:cTn id="23" dur="500"/>
                                        <p:tgtEl>
                                          <p:spTgt spid="22837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8374"/>
                                        </p:tgtEl>
                                        <p:attrNameLst>
                                          <p:attrName>style.visibility</p:attrName>
                                        </p:attrNameLst>
                                      </p:cBhvr>
                                      <p:to>
                                        <p:strVal val="visible"/>
                                      </p:to>
                                    </p:set>
                                    <p:animEffect transition="in" filter="wipe(up)">
                                      <p:cBhvr>
                                        <p:cTn id="27" dur="500"/>
                                        <p:tgtEl>
                                          <p:spTgt spid="22837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8372"/>
                                        </p:tgtEl>
                                        <p:attrNameLst>
                                          <p:attrName>style.visibility</p:attrName>
                                        </p:attrNameLst>
                                      </p:cBhvr>
                                      <p:to>
                                        <p:strVal val="visible"/>
                                      </p:to>
                                    </p:set>
                                    <p:animEffect transition="in" filter="wipe(up)">
                                      <p:cBhvr>
                                        <p:cTn id="31" dur="500"/>
                                        <p:tgtEl>
                                          <p:spTgt spid="22837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28375"/>
                                        </p:tgtEl>
                                        <p:attrNameLst>
                                          <p:attrName>style.visibility</p:attrName>
                                        </p:attrNameLst>
                                      </p:cBhvr>
                                      <p:to>
                                        <p:strVal val="visible"/>
                                      </p:to>
                                    </p:set>
                                    <p:animEffect transition="in" filter="wipe(up)">
                                      <p:cBhvr>
                                        <p:cTn id="35" dur="500"/>
                                        <p:tgtEl>
                                          <p:spTgt spid="22837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28380"/>
                                        </p:tgtEl>
                                        <p:attrNameLst>
                                          <p:attrName>style.visibility</p:attrName>
                                        </p:attrNameLst>
                                      </p:cBhvr>
                                      <p:to>
                                        <p:strVal val="visible"/>
                                      </p:to>
                                    </p:set>
                                    <p:animEffect transition="in" filter="wipe(up)">
                                      <p:cBhvr>
                                        <p:cTn id="39" dur="500"/>
                                        <p:tgtEl>
                                          <p:spTgt spid="228380"/>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28381"/>
                                        </p:tgtEl>
                                        <p:attrNameLst>
                                          <p:attrName>style.visibility</p:attrName>
                                        </p:attrNameLst>
                                      </p:cBhvr>
                                      <p:to>
                                        <p:strVal val="visible"/>
                                      </p:to>
                                    </p:set>
                                    <p:animEffect transition="in" filter="wipe(up)">
                                      <p:cBhvr>
                                        <p:cTn id="43" dur="500"/>
                                        <p:tgtEl>
                                          <p:spTgt spid="2283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8355">
                                            <p:txEl>
                                              <p:pRg st="1" end="1"/>
                                            </p:txEl>
                                          </p:spTgt>
                                        </p:tgtEl>
                                        <p:attrNameLst>
                                          <p:attrName>style.visibility</p:attrName>
                                        </p:attrNameLst>
                                      </p:cBhvr>
                                      <p:to>
                                        <p:strVal val="visible"/>
                                      </p:to>
                                    </p:set>
                                    <p:animEffect transition="in" filter="wipe(left)">
                                      <p:cBhvr>
                                        <p:cTn id="48" dur="500"/>
                                        <p:tgtEl>
                                          <p:spTgt spid="228355">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8355">
                                            <p:txEl>
                                              <p:pRg st="2" end="2"/>
                                            </p:txEl>
                                          </p:spTgt>
                                        </p:tgtEl>
                                        <p:attrNameLst>
                                          <p:attrName>style.visibility</p:attrName>
                                        </p:attrNameLst>
                                      </p:cBhvr>
                                      <p:to>
                                        <p:strVal val="visible"/>
                                      </p:to>
                                    </p:set>
                                    <p:animEffect transition="in" filter="wipe(left)">
                                      <p:cBhvr>
                                        <p:cTn id="53" dur="500"/>
                                        <p:tgtEl>
                                          <p:spTgt spid="22835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28355">
                                            <p:txEl>
                                              <p:pRg st="5" end="5"/>
                                            </p:txEl>
                                          </p:spTgt>
                                        </p:tgtEl>
                                        <p:attrNameLst>
                                          <p:attrName>style.visibility</p:attrName>
                                        </p:attrNameLst>
                                      </p:cBhvr>
                                      <p:to>
                                        <p:strVal val="visible"/>
                                      </p:to>
                                    </p:set>
                                    <p:animEffect transition="in" filter="wipe(left)">
                                      <p:cBhvr>
                                        <p:cTn id="58" dur="500"/>
                                        <p:tgtEl>
                                          <p:spTgt spid="228355">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8355">
                                            <p:txEl>
                                              <p:pRg st="6" end="6"/>
                                            </p:txEl>
                                          </p:spTgt>
                                        </p:tgtEl>
                                        <p:attrNameLst>
                                          <p:attrName>style.visibility</p:attrName>
                                        </p:attrNameLst>
                                      </p:cBhvr>
                                      <p:to>
                                        <p:strVal val="visible"/>
                                      </p:to>
                                    </p:set>
                                    <p:animEffect transition="in" filter="wipe(left)">
                                      <p:cBhvr>
                                        <p:cTn id="63" dur="500"/>
                                        <p:tgtEl>
                                          <p:spTgt spid="228355">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28355">
                                            <p:txEl>
                                              <p:pRg st="7" end="7"/>
                                            </p:txEl>
                                          </p:spTgt>
                                        </p:tgtEl>
                                        <p:attrNameLst>
                                          <p:attrName>style.visibility</p:attrName>
                                        </p:attrNameLst>
                                      </p:cBhvr>
                                      <p:to>
                                        <p:strVal val="visible"/>
                                      </p:to>
                                    </p:set>
                                    <p:animEffect transition="in" filter="wipe(left)">
                                      <p:cBhvr>
                                        <p:cTn id="68" dur="500"/>
                                        <p:tgtEl>
                                          <p:spTgt spid="228355">
                                            <p:txEl>
                                              <p:pRg st="7" end="7"/>
                                            </p:txEl>
                                          </p:spTgt>
                                        </p:tgtEl>
                                      </p:cBhvr>
                                    </p:animEffect>
                                  </p:childTnLst>
                                </p:cTn>
                              </p:par>
                            </p:childTnLst>
                          </p:cTn>
                        </p:par>
                        <p:par>
                          <p:cTn id="69" fill="hold">
                            <p:stCondLst>
                              <p:cond delay="500"/>
                            </p:stCondLst>
                            <p:childTnLst>
                              <p:par>
                                <p:cTn id="70" presetID="12" presetClass="entr" presetSubtype="8" fill="hold" grpId="0" nodeType="afterEffect">
                                  <p:stCondLst>
                                    <p:cond delay="0"/>
                                  </p:stCondLst>
                                  <p:childTnLst>
                                    <p:set>
                                      <p:cBhvr>
                                        <p:cTn id="71" dur="1" fill="hold">
                                          <p:stCondLst>
                                            <p:cond delay="0"/>
                                          </p:stCondLst>
                                        </p:cTn>
                                        <p:tgtEl>
                                          <p:spTgt spid="228377"/>
                                        </p:tgtEl>
                                        <p:attrNameLst>
                                          <p:attrName>style.visibility</p:attrName>
                                        </p:attrNameLst>
                                      </p:cBhvr>
                                      <p:to>
                                        <p:strVal val="visible"/>
                                      </p:to>
                                    </p:set>
                                    <p:animEffect transition="in" filter="slide(fromLeft)">
                                      <p:cBhvr>
                                        <p:cTn id="72" dur="500"/>
                                        <p:tgtEl>
                                          <p:spTgt spid="228377"/>
                                        </p:tgtEl>
                                      </p:cBhvr>
                                    </p:animEffect>
                                  </p:childTnLst>
                                </p:cTn>
                              </p:par>
                            </p:childTnLst>
                          </p:cTn>
                        </p:par>
                        <p:par>
                          <p:cTn id="73" fill="hold">
                            <p:stCondLst>
                              <p:cond delay="1000"/>
                            </p:stCondLst>
                            <p:childTnLst>
                              <p:par>
                                <p:cTn id="74" presetID="12" presetClass="entr" presetSubtype="8" fill="hold" nodeType="afterEffect">
                                  <p:stCondLst>
                                    <p:cond delay="0"/>
                                  </p:stCondLst>
                                  <p:childTnLst>
                                    <p:set>
                                      <p:cBhvr>
                                        <p:cTn id="75" dur="1" fill="hold">
                                          <p:stCondLst>
                                            <p:cond delay="0"/>
                                          </p:stCondLst>
                                        </p:cTn>
                                        <p:tgtEl>
                                          <p:spTgt spid="228376"/>
                                        </p:tgtEl>
                                        <p:attrNameLst>
                                          <p:attrName>style.visibility</p:attrName>
                                        </p:attrNameLst>
                                      </p:cBhvr>
                                      <p:to>
                                        <p:strVal val="visible"/>
                                      </p:to>
                                    </p:set>
                                    <p:animEffect transition="in" filter="slide(fromLeft)">
                                      <p:cBhvr>
                                        <p:cTn id="76" dur="500"/>
                                        <p:tgtEl>
                                          <p:spTgt spid="22837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8355">
                                            <p:txEl>
                                              <p:pRg st="8" end="8"/>
                                            </p:txEl>
                                          </p:spTgt>
                                        </p:tgtEl>
                                        <p:attrNameLst>
                                          <p:attrName>style.visibility</p:attrName>
                                        </p:attrNameLst>
                                      </p:cBhvr>
                                      <p:to>
                                        <p:strVal val="visible"/>
                                      </p:to>
                                    </p:set>
                                    <p:animEffect transition="in" filter="wipe(left)">
                                      <p:cBhvr>
                                        <p:cTn id="81" dur="500"/>
                                        <p:tgtEl>
                                          <p:spTgt spid="228355">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28355">
                                            <p:txEl>
                                              <p:pRg st="9" end="9"/>
                                            </p:txEl>
                                          </p:spTgt>
                                        </p:tgtEl>
                                        <p:attrNameLst>
                                          <p:attrName>style.visibility</p:attrName>
                                        </p:attrNameLst>
                                      </p:cBhvr>
                                      <p:to>
                                        <p:strVal val="visible"/>
                                      </p:to>
                                    </p:set>
                                    <p:animEffect transition="in" filter="wipe(left)">
                                      <p:cBhvr>
                                        <p:cTn id="86" dur="500"/>
                                        <p:tgtEl>
                                          <p:spTgt spid="228355">
                                            <p:txEl>
                                              <p:pRg st="9" end="9"/>
                                            </p:txEl>
                                          </p:spTgt>
                                        </p:tgtEl>
                                      </p:cBhvr>
                                    </p:animEffect>
                                  </p:childTnLst>
                                </p:cTn>
                              </p:par>
                            </p:childTnLst>
                          </p:cTn>
                        </p:par>
                        <p:par>
                          <p:cTn id="87" fill="hold">
                            <p:stCondLst>
                              <p:cond delay="500"/>
                            </p:stCondLst>
                            <p:childTnLst>
                              <p:par>
                                <p:cTn id="88" presetID="12" presetClass="entr" presetSubtype="1" fill="hold" nodeType="afterEffect">
                                  <p:stCondLst>
                                    <p:cond delay="0"/>
                                  </p:stCondLst>
                                  <p:childTnLst>
                                    <p:set>
                                      <p:cBhvr>
                                        <p:cTn id="89" dur="1" fill="hold">
                                          <p:stCondLst>
                                            <p:cond delay="0"/>
                                          </p:stCondLst>
                                        </p:cTn>
                                        <p:tgtEl>
                                          <p:spTgt spid="228378"/>
                                        </p:tgtEl>
                                        <p:attrNameLst>
                                          <p:attrName>style.visibility</p:attrName>
                                        </p:attrNameLst>
                                      </p:cBhvr>
                                      <p:to>
                                        <p:strVal val="visible"/>
                                      </p:to>
                                    </p:set>
                                    <p:animEffect transition="in" filter="slide(fromTop)">
                                      <p:cBhvr>
                                        <p:cTn id="90" dur="500"/>
                                        <p:tgtEl>
                                          <p:spTgt spid="228378"/>
                                        </p:tgtEl>
                                      </p:cBhvr>
                                    </p:animEffect>
                                  </p:childTnLst>
                                </p:cTn>
                              </p:par>
                            </p:childTnLst>
                          </p:cTn>
                        </p:par>
                        <p:par>
                          <p:cTn id="91" fill="hold">
                            <p:stCondLst>
                              <p:cond delay="1000"/>
                            </p:stCondLst>
                            <p:childTnLst>
                              <p:par>
                                <p:cTn id="92" presetID="12" presetClass="entr" presetSubtype="1" fill="hold" grpId="0" nodeType="afterEffect">
                                  <p:stCondLst>
                                    <p:cond delay="0"/>
                                  </p:stCondLst>
                                  <p:childTnLst>
                                    <p:set>
                                      <p:cBhvr>
                                        <p:cTn id="93" dur="1" fill="hold">
                                          <p:stCondLst>
                                            <p:cond delay="0"/>
                                          </p:stCondLst>
                                        </p:cTn>
                                        <p:tgtEl>
                                          <p:spTgt spid="228379"/>
                                        </p:tgtEl>
                                        <p:attrNameLst>
                                          <p:attrName>style.visibility</p:attrName>
                                        </p:attrNameLst>
                                      </p:cBhvr>
                                      <p:to>
                                        <p:strVal val="visible"/>
                                      </p:to>
                                    </p:set>
                                    <p:animEffect transition="in" filter="slide(fromTop)">
                                      <p:cBhvr>
                                        <p:cTn id="94" dur="500"/>
                                        <p:tgtEl>
                                          <p:spTgt spid="22837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28355">
                                            <p:txEl>
                                              <p:pRg st="10" end="10"/>
                                            </p:txEl>
                                          </p:spTgt>
                                        </p:tgtEl>
                                        <p:attrNameLst>
                                          <p:attrName>style.visibility</p:attrName>
                                        </p:attrNameLst>
                                      </p:cBhvr>
                                      <p:to>
                                        <p:strVal val="visible"/>
                                      </p:to>
                                    </p:set>
                                    <p:animEffect transition="in" filter="wipe(left)">
                                      <p:cBhvr>
                                        <p:cTn id="99" dur="500"/>
                                        <p:tgtEl>
                                          <p:spTgt spid="228355">
                                            <p:txEl>
                                              <p:pRg st="10" end="1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28355">
                                            <p:txEl>
                                              <p:pRg st="11" end="11"/>
                                            </p:txEl>
                                          </p:spTgt>
                                        </p:tgtEl>
                                        <p:attrNameLst>
                                          <p:attrName>style.visibility</p:attrName>
                                        </p:attrNameLst>
                                      </p:cBhvr>
                                      <p:to>
                                        <p:strVal val="visible"/>
                                      </p:to>
                                    </p:set>
                                    <p:animEffect transition="in" filter="wipe(left)">
                                      <p:cBhvr>
                                        <p:cTn id="104" dur="500"/>
                                        <p:tgtEl>
                                          <p:spTgt spid="2283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P spid="228370" grpId="0" animBg="1"/>
      <p:bldP spid="228371" grpId="0" animBg="1"/>
      <p:bldP spid="228372" grpId="0" animBg="1"/>
      <p:bldP spid="228373" grpId="0" autoUpdateAnimBg="0"/>
      <p:bldP spid="228374" grpId="0" autoUpdateAnimBg="0"/>
      <p:bldP spid="228375" grpId="0" autoUpdateAnimBg="0"/>
      <p:bldP spid="228377" grpId="0" autoUpdateAnimBg="0"/>
      <p:bldP spid="228379" grpId="0" autoUpdateAnimBg="0"/>
      <p:bldP spid="228380" grpId="0" animBg="1"/>
      <p:bldP spid="22838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1E8DB32B-BCAA-4D53-B10C-5C5DDCA81EE5}" type="slidenum">
              <a:rPr lang="en-US" altLang="zh-CN" sz="1400"/>
            </a:fld>
            <a:endParaRPr lang="en-US" altLang="zh-CN" sz="1400"/>
          </a:p>
        </p:txBody>
      </p:sp>
      <p:sp>
        <p:nvSpPr>
          <p:cNvPr id="40963" name="Rectangle 2"/>
          <p:cNvSpPr>
            <a:spLocks noGrp="1" noRot="1" noChangeArrowheads="1"/>
          </p:cNvSpPr>
          <p:nvPr>
            <p:ph type="title"/>
          </p:nvPr>
        </p:nvSpPr>
        <p:spPr>
          <a:xfrm>
            <a:off x="1847850" y="0"/>
            <a:ext cx="8540750" cy="692150"/>
          </a:xfrm>
        </p:spPr>
        <p:txBody>
          <a:bodyPr/>
          <a:lstStyle/>
          <a:p>
            <a:pPr eaLnBrk="1" hangingPunct="1"/>
            <a:r>
              <a:rPr lang="zh-CN" altLang="en-US" sz="4000">
                <a:solidFill>
                  <a:schemeClr val="bg1"/>
                </a:solidFill>
              </a:rPr>
              <a:t>练习题</a:t>
            </a:r>
            <a:endParaRPr lang="zh-CN" altLang="en-US" sz="4000">
              <a:solidFill>
                <a:schemeClr val="bg1"/>
              </a:solidFill>
            </a:endParaRPr>
          </a:p>
        </p:txBody>
      </p:sp>
      <p:sp>
        <p:nvSpPr>
          <p:cNvPr id="229379" name="Rectangle 3"/>
          <p:cNvSpPr>
            <a:spLocks noGrp="1" noRot="1" noChangeArrowheads="1"/>
          </p:cNvSpPr>
          <p:nvPr>
            <p:ph type="body" idx="1"/>
          </p:nvPr>
        </p:nvSpPr>
        <p:spPr>
          <a:xfrm>
            <a:off x="1847851" y="836613"/>
            <a:ext cx="8640763" cy="5040312"/>
          </a:xfrm>
        </p:spPr>
        <p:txBody>
          <a:bodyPr>
            <a:normAutofit fontScale="70000" lnSpcReduction="20000"/>
          </a:bodyPr>
          <a:lstStyle/>
          <a:p>
            <a:pPr marL="0" indent="0">
              <a:buNone/>
            </a:pPr>
            <a:r>
              <a:rPr lang="en-US" altLang="zh-CN" sz="2900" dirty="0">
                <a:latin typeface="Times New Roman" panose="02020603050405020304" pitchFamily="18" charset="0"/>
                <a:cs typeface="Times New Roman" panose="02020603050405020304" pitchFamily="18" charset="0"/>
              </a:rPr>
              <a:t>typedef struct date</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        int year;</a:t>
            </a:r>
            <a:endParaRPr lang="en-US" altLang="zh-CN" sz="2900" dirty="0">
              <a:latin typeface="Times New Roman" panose="02020603050405020304" pitchFamily="18" charset="0"/>
              <a:cs typeface="Times New Roman" panose="02020603050405020304" pitchFamily="18" charset="0"/>
            </a:endParaRPr>
          </a:p>
          <a:p>
            <a:pPr marL="0" lvl="1" indent="0">
              <a:spcBef>
                <a:spcPts val="1200"/>
              </a:spcBef>
              <a:buNone/>
            </a:pPr>
            <a:r>
              <a:rPr lang="en-US" altLang="zh-CN" sz="2900" dirty="0">
                <a:latin typeface="Times New Roman" panose="02020603050405020304" pitchFamily="18" charset="0"/>
                <a:cs typeface="Times New Roman" panose="02020603050405020304" pitchFamily="18" charset="0"/>
              </a:rPr>
              <a:t>        int month;</a:t>
            </a:r>
            <a:endParaRPr lang="en-US" altLang="zh-CN" sz="2900" dirty="0">
              <a:latin typeface="Times New Roman" panose="02020603050405020304" pitchFamily="18" charset="0"/>
              <a:cs typeface="Times New Roman" panose="02020603050405020304" pitchFamily="18" charset="0"/>
            </a:endParaRPr>
          </a:p>
          <a:p>
            <a:pPr marL="0" lvl="1" indent="0">
              <a:spcBef>
                <a:spcPts val="1200"/>
              </a:spcBef>
              <a:buNone/>
            </a:pPr>
            <a:r>
              <a:rPr lang="en-US" altLang="zh-CN" sz="2900" dirty="0">
                <a:latin typeface="Times New Roman" panose="02020603050405020304" pitchFamily="18" charset="0"/>
                <a:cs typeface="Times New Roman" panose="02020603050405020304" pitchFamily="18" charset="0"/>
              </a:rPr>
              <a:t>        int day;</a:t>
            </a:r>
            <a:endParaRPr lang="en-US" altLang="zh-CN" sz="2900" dirty="0">
              <a:latin typeface="Times New Roman" panose="02020603050405020304" pitchFamily="18" charset="0"/>
              <a:cs typeface="Times New Roman" panose="02020603050405020304" pitchFamily="18" charset="0"/>
            </a:endParaRPr>
          </a:p>
          <a:p>
            <a:pPr marL="274320" lvl="1" indent="0">
              <a:buNone/>
            </a:pPr>
            <a:r>
              <a:rPr lang="en-US" altLang="zh-CN" sz="2600" dirty="0">
                <a:latin typeface="Times New Roman" panose="02020603050405020304" pitchFamily="18" charset="0"/>
                <a:cs typeface="Times New Roman" panose="02020603050405020304" pitchFamily="18" charset="0"/>
              </a:rPr>
              <a:t>}DATE;</a:t>
            </a:r>
            <a:endParaRPr lang="en-US" altLang="zh-CN" sz="26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typedef struct  student</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     int  num;</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      char name[20];</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      </a:t>
            </a:r>
            <a:r>
              <a:rPr lang="en-US" altLang="zh-CN" sz="2900" dirty="0">
                <a:solidFill>
                  <a:srgbClr val="C00000"/>
                </a:solidFill>
                <a:latin typeface="Times New Roman" panose="02020603050405020304" pitchFamily="18" charset="0"/>
                <a:cs typeface="Times New Roman" panose="02020603050405020304" pitchFamily="18" charset="0"/>
              </a:rPr>
              <a:t>char Gender;</a:t>
            </a:r>
            <a:endParaRPr lang="en-US" altLang="zh-CN" sz="2900" dirty="0">
              <a:solidFill>
                <a:srgbClr val="C00000"/>
              </a:solidFill>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      DATE birthday;</a:t>
            </a:r>
            <a:endParaRPr lang="en-US" altLang="zh-CN" sz="2900" dirty="0">
              <a:latin typeface="Times New Roman" panose="02020603050405020304" pitchFamily="18" charset="0"/>
              <a:cs typeface="Times New Roman" panose="02020603050405020304" pitchFamily="18" charset="0"/>
            </a:endParaRPr>
          </a:p>
          <a:p>
            <a:pPr marL="0" indent="0">
              <a:buNone/>
            </a:pPr>
            <a:r>
              <a:rPr lang="en-US" altLang="zh-CN" sz="2900" dirty="0">
                <a:latin typeface="Times New Roman" panose="02020603050405020304" pitchFamily="18" charset="0"/>
                <a:cs typeface="Times New Roman" panose="02020603050405020304" pitchFamily="18" charset="0"/>
              </a:rPr>
              <a:t>}STUDENT</a:t>
            </a:r>
            <a:r>
              <a:rPr lang="zh-CN" altLang="en-US" sz="2900" dirty="0">
                <a:latin typeface="Times New Roman" panose="02020603050405020304" pitchFamily="18" charset="0"/>
                <a:cs typeface="Times New Roman" panose="02020603050405020304" pitchFamily="18" charset="0"/>
              </a:rPr>
              <a:t>；</a:t>
            </a:r>
            <a:endParaRPr lang="en-US" altLang="zh-CN" sz="2900" dirty="0"/>
          </a:p>
          <a:p>
            <a:pPr eaLnBrk="1" hangingPunct="1"/>
            <a:r>
              <a:rPr lang="en-US" altLang="zh-CN" sz="2400" dirty="0">
                <a:solidFill>
                  <a:srgbClr val="C00000"/>
                </a:solidFill>
              </a:rPr>
              <a:t>STUDENT </a:t>
            </a:r>
            <a:r>
              <a:rPr lang="en-US" altLang="zh-CN" sz="2400" dirty="0" err="1">
                <a:solidFill>
                  <a:srgbClr val="C00000"/>
                </a:solidFill>
              </a:rPr>
              <a:t>stu</a:t>
            </a:r>
            <a:r>
              <a:rPr lang="en-US" altLang="zh-CN" sz="2400" dirty="0">
                <a:solidFill>
                  <a:srgbClr val="C00000"/>
                </a:solidFill>
              </a:rPr>
              <a:t>[N];</a:t>
            </a:r>
            <a:endParaRPr lang="en-US" altLang="zh-CN" sz="2400" dirty="0">
              <a:solidFill>
                <a:srgbClr val="C00000"/>
              </a:solidFill>
            </a:endParaRPr>
          </a:p>
          <a:p>
            <a:pPr eaLnBrk="1" hangingPunct="1">
              <a:buFont typeface="Wingdings" panose="05000000000000000000" pitchFamily="2" charset="2"/>
              <a:buNone/>
            </a:pPr>
            <a:r>
              <a:rPr kumimoji="1" lang="zh-CN" altLang="en-US" sz="2600" b="1" dirty="0">
                <a:latin typeface="Times New Roman" panose="02020603050405020304" pitchFamily="18" charset="0"/>
              </a:rPr>
              <a:t>利用指向结构体数组的指针变量，存储</a:t>
            </a:r>
            <a:r>
              <a:rPr kumimoji="1" lang="en-US" altLang="zh-CN" sz="2600" b="1" dirty="0">
                <a:latin typeface="Times New Roman" panose="02020603050405020304" pitchFamily="18" charset="0"/>
              </a:rPr>
              <a:t>N</a:t>
            </a:r>
            <a:r>
              <a:rPr kumimoji="1" lang="zh-CN" altLang="en-US" sz="2600" b="1" dirty="0">
                <a:latin typeface="Times New Roman" panose="02020603050405020304" pitchFamily="18" charset="0"/>
              </a:rPr>
              <a:t>个学生的信息，并输出这</a:t>
            </a:r>
            <a:r>
              <a:rPr kumimoji="1" lang="en-US" altLang="zh-CN" sz="2600" b="1" dirty="0">
                <a:latin typeface="Times New Roman" panose="02020603050405020304" pitchFamily="18" charset="0"/>
              </a:rPr>
              <a:t>N</a:t>
            </a:r>
            <a:r>
              <a:rPr kumimoji="1" lang="zh-CN" altLang="en-US" sz="2600" b="1" dirty="0">
                <a:latin typeface="Times New Roman" panose="02020603050405020304" pitchFamily="18" charset="0"/>
              </a:rPr>
              <a:t>个学生的信息。</a:t>
            </a:r>
            <a:endParaRPr kumimoji="1" lang="zh-CN" altLang="en-US" sz="2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9379">
                                            <p:txEl>
                                              <p:pRg st="12" end="12"/>
                                            </p:txEl>
                                          </p:spTgt>
                                        </p:tgtEl>
                                        <p:attrNameLst>
                                          <p:attrName>style.visibility</p:attrName>
                                        </p:attrNameLst>
                                      </p:cBhvr>
                                      <p:to>
                                        <p:strVal val="visible"/>
                                      </p:to>
                                    </p:set>
                                    <p:animEffect transition="in" filter="box(in)">
                                      <p:cBhvr>
                                        <p:cTn id="7" dur="500"/>
                                        <p:tgtEl>
                                          <p:spTgt spid="2293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F4675CD6-52AB-4303-8346-EBC8D351858D}" type="slidenum">
              <a:rPr lang="en-US" altLang="zh-CN" sz="1400"/>
            </a:fld>
            <a:endParaRPr lang="en-US" altLang="zh-CN" sz="1400"/>
          </a:p>
        </p:txBody>
      </p:sp>
      <p:sp>
        <p:nvSpPr>
          <p:cNvPr id="41987" name="Rectangle 3"/>
          <p:cNvSpPr>
            <a:spLocks noGrp="1" noRot="1" noChangeArrowheads="1"/>
          </p:cNvSpPr>
          <p:nvPr>
            <p:ph type="body" idx="1"/>
          </p:nvPr>
        </p:nvSpPr>
        <p:spPr>
          <a:xfrm>
            <a:off x="1847851" y="836614"/>
            <a:ext cx="8569325" cy="4897437"/>
          </a:xfrm>
        </p:spPr>
        <p:txBody>
          <a:bodyPr>
            <a:normAutofit lnSpcReduction="10000"/>
          </a:bodyPr>
          <a:lstStyle/>
          <a:p>
            <a:pPr marL="0" indent="0" eaLnBrk="1" hangingPunct="1">
              <a:lnSpc>
                <a:spcPct val="80000"/>
              </a:lnSpc>
              <a:buNone/>
            </a:pPr>
            <a:r>
              <a:rPr lang="en-US" altLang="zh-CN" sz="2400" dirty="0"/>
              <a:t>#define N 2</a:t>
            </a:r>
            <a:endParaRPr lang="en-US" altLang="zh-CN" sz="2400" dirty="0"/>
          </a:p>
          <a:p>
            <a:pPr marL="0" indent="0" eaLnBrk="1" hangingPunct="1">
              <a:lnSpc>
                <a:spcPct val="80000"/>
              </a:lnSpc>
              <a:buNone/>
            </a:pPr>
            <a:r>
              <a:rPr lang="en-US" altLang="zh-CN" sz="2400" dirty="0"/>
              <a:t>typedef struct date{</a:t>
            </a:r>
            <a:endParaRPr lang="en-US" altLang="zh-CN" sz="2400" dirty="0"/>
          </a:p>
          <a:p>
            <a:pPr marL="0" indent="0" eaLnBrk="1" hangingPunct="1">
              <a:lnSpc>
                <a:spcPct val="80000"/>
              </a:lnSpc>
              <a:buNone/>
            </a:pPr>
            <a:r>
              <a:rPr lang="en-US" altLang="zh-CN" sz="2400" dirty="0"/>
              <a:t>	int year;</a:t>
            </a:r>
            <a:endParaRPr lang="en-US" altLang="zh-CN" sz="2400" dirty="0"/>
          </a:p>
          <a:p>
            <a:pPr marL="0" indent="0" eaLnBrk="1" hangingPunct="1">
              <a:lnSpc>
                <a:spcPct val="80000"/>
              </a:lnSpc>
              <a:buNone/>
            </a:pPr>
            <a:r>
              <a:rPr lang="en-US" altLang="zh-CN" sz="2400" dirty="0"/>
              <a:t>	int month;</a:t>
            </a:r>
            <a:endParaRPr lang="en-US" altLang="zh-CN" sz="2400" dirty="0"/>
          </a:p>
          <a:p>
            <a:pPr marL="0" indent="0" eaLnBrk="1" hangingPunct="1">
              <a:lnSpc>
                <a:spcPct val="80000"/>
              </a:lnSpc>
              <a:buNone/>
            </a:pPr>
            <a:r>
              <a:rPr lang="en-US" altLang="zh-CN" sz="2400" dirty="0"/>
              <a:t>	int day;</a:t>
            </a:r>
            <a:endParaRPr lang="en-US" altLang="zh-CN" sz="2400" dirty="0"/>
          </a:p>
          <a:p>
            <a:pPr marL="0" indent="0" eaLnBrk="1" hangingPunct="1">
              <a:lnSpc>
                <a:spcPct val="80000"/>
              </a:lnSpc>
              <a:buNone/>
            </a:pPr>
            <a:r>
              <a:rPr lang="en-US" altLang="zh-CN" sz="2400" dirty="0"/>
              <a:t>}DATE;</a:t>
            </a:r>
            <a:endParaRPr lang="en-US" altLang="zh-CN" sz="2400" dirty="0"/>
          </a:p>
          <a:p>
            <a:pPr marL="0" indent="0">
              <a:lnSpc>
                <a:spcPct val="80000"/>
              </a:lnSpc>
              <a:buNone/>
            </a:pPr>
            <a:r>
              <a:rPr lang="en-US" altLang="zh-CN" sz="2400" dirty="0"/>
              <a:t>typedef struct  student</a:t>
            </a:r>
            <a:endParaRPr lang="en-US" altLang="zh-CN" sz="2400" dirty="0"/>
          </a:p>
          <a:p>
            <a:pPr marL="0" indent="0" eaLnBrk="1" hangingPunct="1">
              <a:lnSpc>
                <a:spcPct val="80000"/>
              </a:lnSpc>
              <a:buNone/>
            </a:pPr>
            <a:r>
              <a:rPr lang="en-US" altLang="zh-CN" sz="2400" dirty="0"/>
              <a:t>{     int  num;</a:t>
            </a:r>
            <a:endParaRPr lang="en-US" altLang="zh-CN" sz="2400" dirty="0"/>
          </a:p>
          <a:p>
            <a:pPr marL="0" indent="0" eaLnBrk="1" hangingPunct="1">
              <a:lnSpc>
                <a:spcPct val="80000"/>
              </a:lnSpc>
              <a:buNone/>
            </a:pPr>
            <a:r>
              <a:rPr lang="en-US" altLang="zh-CN" sz="2400" dirty="0"/>
              <a:t>      char name[20];</a:t>
            </a:r>
            <a:endParaRPr lang="en-US" altLang="zh-CN" sz="2400" dirty="0"/>
          </a:p>
          <a:p>
            <a:pPr marL="0" indent="0" eaLnBrk="1" hangingPunct="1">
              <a:lnSpc>
                <a:spcPct val="80000"/>
              </a:lnSpc>
              <a:buNone/>
            </a:pPr>
            <a:r>
              <a:rPr lang="en-US" altLang="zh-CN" sz="2400" dirty="0"/>
              <a:t>      </a:t>
            </a:r>
            <a:r>
              <a:rPr lang="en-US" altLang="zh-CN" sz="2400" dirty="0">
                <a:solidFill>
                  <a:srgbClr val="C00000"/>
                </a:solidFill>
              </a:rPr>
              <a:t>char gender;</a:t>
            </a:r>
            <a:endParaRPr lang="en-US" altLang="zh-CN" sz="2400" dirty="0">
              <a:solidFill>
                <a:srgbClr val="C00000"/>
              </a:solidFill>
            </a:endParaRPr>
          </a:p>
          <a:p>
            <a:pPr marL="0" indent="0" eaLnBrk="1" hangingPunct="1">
              <a:lnSpc>
                <a:spcPct val="80000"/>
              </a:lnSpc>
              <a:buNone/>
            </a:pPr>
            <a:r>
              <a:rPr lang="en-US" altLang="zh-CN" sz="2400" dirty="0"/>
              <a:t>      DATE birthday;</a:t>
            </a:r>
            <a:endParaRPr lang="en-US" altLang="zh-CN" sz="2400" dirty="0"/>
          </a:p>
          <a:p>
            <a:pPr marL="0" indent="0" eaLnBrk="1" hangingPunct="1">
              <a:lnSpc>
                <a:spcPct val="80000"/>
              </a:lnSpc>
              <a:buNone/>
            </a:pPr>
            <a:r>
              <a:rPr lang="en-US" altLang="zh-CN" sz="2400" dirty="0"/>
              <a:t>}STUDENT;</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161AD642-92C9-4080-8683-A475395D44BC}" type="slidenum">
              <a:rPr lang="en-US" altLang="zh-CN" sz="1400"/>
            </a:fld>
            <a:endParaRPr lang="en-US" altLang="zh-CN" sz="1400"/>
          </a:p>
        </p:txBody>
      </p:sp>
      <p:sp>
        <p:nvSpPr>
          <p:cNvPr id="43011" name="Rectangle 3"/>
          <p:cNvSpPr>
            <a:spLocks noGrp="1" noRot="1" noChangeArrowheads="1"/>
          </p:cNvSpPr>
          <p:nvPr>
            <p:ph type="body" idx="1"/>
          </p:nvPr>
        </p:nvSpPr>
        <p:spPr>
          <a:xfrm>
            <a:off x="1847850" y="981075"/>
            <a:ext cx="8540750" cy="3886200"/>
          </a:xfrm>
        </p:spPr>
        <p:txBody>
          <a:bodyPr>
            <a:normAutofit/>
          </a:bodyPr>
          <a:lstStyle/>
          <a:p>
            <a:pPr marL="0" indent="0" eaLnBrk="1" hangingPunct="1">
              <a:buNone/>
            </a:pPr>
            <a:r>
              <a:rPr lang="en-US" altLang="zh-CN" sz="2400" dirty="0"/>
              <a:t>int main(void)</a:t>
            </a:r>
            <a:endParaRPr lang="en-US" altLang="zh-CN" sz="2400" dirty="0"/>
          </a:p>
          <a:p>
            <a:pPr marL="0" indent="0" eaLnBrk="1" hangingPunct="1">
              <a:buNone/>
            </a:pPr>
            <a:r>
              <a:rPr lang="en-US" altLang="zh-CN" sz="2400" dirty="0"/>
              <a:t>{</a:t>
            </a:r>
            <a:endParaRPr lang="en-US" altLang="zh-CN" sz="2400" dirty="0"/>
          </a:p>
          <a:p>
            <a:pPr marL="0" indent="0" eaLnBrk="1" hangingPunct="1">
              <a:buNone/>
            </a:pPr>
            <a:r>
              <a:rPr lang="en-US" altLang="zh-CN" sz="2400" dirty="0"/>
              <a:t>	STUDENT </a:t>
            </a:r>
            <a:r>
              <a:rPr lang="en-US" altLang="zh-CN" sz="2400" dirty="0" err="1"/>
              <a:t>stu</a:t>
            </a:r>
            <a:r>
              <a:rPr lang="en-US" altLang="zh-CN" sz="2400" dirty="0"/>
              <a:t>[N],*</a:t>
            </a:r>
            <a:r>
              <a:rPr lang="en-US" altLang="zh-CN" sz="2400" dirty="0" err="1"/>
              <a:t>pstu</a:t>
            </a:r>
            <a:r>
              <a:rPr lang="en-US" altLang="zh-CN" sz="2400" dirty="0"/>
              <a:t>;</a:t>
            </a:r>
            <a:endParaRPr lang="en-US" altLang="zh-CN" sz="2400" dirty="0"/>
          </a:p>
          <a:p>
            <a:pPr marL="0" indent="0" eaLnBrk="1" hangingPunct="1">
              <a:buNone/>
            </a:pPr>
            <a:r>
              <a:rPr lang="en-US" altLang="zh-CN" sz="2400" dirty="0"/>
              <a:t>	int </a:t>
            </a:r>
            <a:r>
              <a:rPr lang="en-US" altLang="zh-CN" sz="2400" dirty="0" err="1"/>
              <a:t>i</a:t>
            </a:r>
            <a:r>
              <a:rPr lang="en-US" altLang="zh-CN" sz="2400" dirty="0"/>
              <a:t>;</a:t>
            </a:r>
            <a:endParaRPr lang="en-US" altLang="zh-CN" sz="2400" dirty="0"/>
          </a:p>
          <a:p>
            <a:pPr marL="0" indent="0" eaLnBrk="1" hangingPunct="1">
              <a:buNone/>
            </a:pPr>
            <a:r>
              <a:rPr lang="en-US" altLang="zh-CN" sz="2400" dirty="0"/>
              <a:t>	</a:t>
            </a:r>
            <a:r>
              <a:rPr lang="en-US" altLang="zh-CN" sz="2400" dirty="0" err="1">
                <a:solidFill>
                  <a:srgbClr val="C00000"/>
                </a:solidFill>
              </a:rPr>
              <a:t>pstu</a:t>
            </a:r>
            <a:r>
              <a:rPr lang="en-US" altLang="zh-CN" sz="2400" dirty="0">
                <a:solidFill>
                  <a:srgbClr val="C00000"/>
                </a:solidFill>
              </a:rPr>
              <a:t>=</a:t>
            </a:r>
            <a:r>
              <a:rPr lang="en-US" altLang="zh-CN" sz="2400" dirty="0" err="1">
                <a:solidFill>
                  <a:srgbClr val="C00000"/>
                </a:solidFill>
              </a:rPr>
              <a:t>stu</a:t>
            </a:r>
            <a:r>
              <a:rPr lang="en-US" altLang="zh-CN" sz="2400" dirty="0">
                <a:solidFill>
                  <a:srgbClr val="C00000"/>
                </a:solidFill>
              </a:rPr>
              <a:t>;</a:t>
            </a:r>
            <a:endParaRPr lang="en-US" altLang="zh-CN" sz="2400" dirty="0">
              <a:solidFill>
                <a:srgbClr val="C00000"/>
              </a:solidFill>
            </a:endParaRPr>
          </a:p>
        </p:txBody>
      </p:sp>
      <p:sp>
        <p:nvSpPr>
          <p:cNvPr id="43012" name="Rectangle 3"/>
          <p:cNvSpPr>
            <a:spLocks noRot="1" noChangeArrowheads="1"/>
          </p:cNvSpPr>
          <p:nvPr/>
        </p:nvSpPr>
        <p:spPr bwMode="auto">
          <a:xfrm>
            <a:off x="1847850" y="3907738"/>
            <a:ext cx="8540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latin typeface="方正行黑" panose="03000509000000000000" pitchFamily="65" charset="-122"/>
                <a:ea typeface="方正行黑" panose="03000509000000000000" pitchFamily="65" charset="-122"/>
                <a:cs typeface="方正行黑" panose="03000509000000000000" pitchFamily="65" charset="-122"/>
              </a:rPr>
              <a:t>请思考如何利用指针移动法访问数组元素？</a:t>
            </a:r>
            <a:endParaRPr lang="zh-CN" altLang="en-US" dirty="0">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a:xfrm>
            <a:off x="642551" y="457200"/>
            <a:ext cx="9701600" cy="6067425"/>
          </a:xfrm>
        </p:spPr>
        <p:txBody>
          <a:bodyPr>
            <a:normAutofit/>
          </a:bodyPr>
          <a:lstStyle/>
          <a:p>
            <a:pPr marL="0" indent="0">
              <a:lnSpc>
                <a:spcPct val="80000"/>
              </a:lnSpc>
              <a:buNone/>
            </a:pPr>
            <a:r>
              <a:rPr lang="en-US" altLang="zh-CN" sz="1800" b="1" dirty="0">
                <a:solidFill>
                  <a:srgbClr val="FF3300"/>
                </a:solidFill>
              </a:rPr>
              <a:t>                for(;</a:t>
            </a:r>
            <a:r>
              <a:rPr lang="en-US" altLang="zh-CN" sz="1800" b="1" dirty="0" err="1">
                <a:solidFill>
                  <a:srgbClr val="FF3300"/>
                </a:solidFill>
              </a:rPr>
              <a:t>pstu</a:t>
            </a:r>
            <a:r>
              <a:rPr lang="en-US" altLang="zh-CN" sz="1800" b="1" dirty="0">
                <a:solidFill>
                  <a:srgbClr val="FF3300"/>
                </a:solidFill>
              </a:rPr>
              <a:t>&lt; </a:t>
            </a:r>
            <a:r>
              <a:rPr lang="en-US" altLang="zh-CN" sz="1800" b="1" dirty="0" err="1">
                <a:solidFill>
                  <a:srgbClr val="FF3300"/>
                </a:solidFill>
              </a:rPr>
              <a:t>stu+N;pstu</a:t>
            </a:r>
            <a:r>
              <a:rPr lang="en-US" altLang="zh-CN" sz="1800" b="1" dirty="0">
                <a:solidFill>
                  <a:srgbClr val="FF3300"/>
                </a:solidFill>
              </a:rPr>
              <a:t>++)</a:t>
            </a:r>
            <a:endParaRPr lang="en-US" altLang="zh-CN" sz="1800" b="1" dirty="0">
              <a:solidFill>
                <a:srgbClr val="FF3300"/>
              </a:solidFill>
            </a:endParaRPr>
          </a:p>
          <a:p>
            <a:pPr marL="0" indent="0">
              <a:lnSpc>
                <a:spcPct val="80000"/>
              </a:lnSpc>
              <a:buNone/>
            </a:pPr>
            <a:r>
              <a:rPr lang="en-US" altLang="zh-CN" sz="1800" b="1" dirty="0"/>
              <a:t>	{</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("please input %</a:t>
            </a:r>
            <a:r>
              <a:rPr lang="en-US" altLang="zh-CN" sz="1800" b="1" dirty="0" err="1"/>
              <a:t>dth</a:t>
            </a:r>
            <a:r>
              <a:rPr lang="en-US" altLang="zh-CN" sz="1800" b="1" dirty="0"/>
              <a:t> student's information\n",</a:t>
            </a:r>
            <a:r>
              <a:rPr lang="en-US" altLang="zh-CN" sz="1800" b="1" dirty="0" err="1"/>
              <a:t>i</a:t>
            </a:r>
            <a:r>
              <a:rPr lang="en-US" altLang="zh-CN" sz="1800" b="1" dirty="0"/>
              <a:t>);</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("input num:"); </a:t>
            </a:r>
            <a:r>
              <a:rPr lang="en-US" altLang="zh-CN" sz="1800" b="1" dirty="0" err="1"/>
              <a:t>scanf</a:t>
            </a:r>
            <a:r>
              <a:rPr lang="en-US" altLang="zh-CN" sz="1800" b="1" dirty="0"/>
              <a:t>("%d",</a:t>
            </a:r>
            <a:r>
              <a:rPr lang="en-US" altLang="zh-CN" sz="1800" b="1" dirty="0">
                <a:solidFill>
                  <a:srgbClr val="FF3300"/>
                </a:solidFill>
              </a:rPr>
              <a:t>&amp;</a:t>
            </a:r>
            <a:r>
              <a:rPr lang="en-US" altLang="zh-CN" sz="1800" b="1" dirty="0" err="1"/>
              <a:t>pstu</a:t>
            </a:r>
            <a:r>
              <a:rPr lang="en-US" altLang="zh-CN" sz="1800" b="1" dirty="0"/>
              <a:t>-&gt;num);</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a:t>
            </a:r>
            <a:r>
              <a:rPr lang="en-US" altLang="zh-CN" sz="1800" b="1" dirty="0" err="1"/>
              <a:t>ninput</a:t>
            </a:r>
            <a:r>
              <a:rPr lang="en-US" altLang="zh-CN" sz="1800" b="1" dirty="0"/>
              <a:t> name:"); </a:t>
            </a:r>
            <a:r>
              <a:rPr lang="en-US" altLang="zh-CN" sz="1800" b="1" dirty="0" err="1"/>
              <a:t>scanf</a:t>
            </a:r>
            <a:r>
              <a:rPr lang="en-US" altLang="zh-CN" sz="1800" b="1" dirty="0"/>
              <a:t>("%s",</a:t>
            </a:r>
            <a:r>
              <a:rPr lang="en-US" altLang="zh-CN" sz="1800" b="1" dirty="0" err="1"/>
              <a:t>pstu</a:t>
            </a:r>
            <a:r>
              <a:rPr lang="en-US" altLang="zh-CN" sz="1800" b="1" dirty="0"/>
              <a:t>-&gt;name);</a:t>
            </a:r>
            <a:endParaRPr lang="en-US" altLang="zh-CN" sz="1800" b="1" dirty="0"/>
          </a:p>
          <a:p>
            <a:pPr marL="0" indent="0">
              <a:lnSpc>
                <a:spcPct val="80000"/>
              </a:lnSpc>
              <a:buNone/>
            </a:pPr>
            <a:r>
              <a:rPr lang="en-US" altLang="zh-CN" sz="1800" b="1" dirty="0"/>
              <a:t>		</a:t>
            </a:r>
            <a:r>
              <a:rPr lang="en-US" altLang="zh-CN" sz="2400" b="1" dirty="0" err="1">
                <a:solidFill>
                  <a:srgbClr val="FF3300"/>
                </a:solidFill>
              </a:rPr>
              <a:t>getchar</a:t>
            </a:r>
            <a:r>
              <a:rPr lang="en-US" altLang="zh-CN" sz="2400" b="1" dirty="0">
                <a:solidFill>
                  <a:srgbClr val="FF3300"/>
                </a:solidFill>
              </a:rPr>
              <a:t>();</a:t>
            </a:r>
            <a:r>
              <a:rPr lang="en-US" altLang="zh-CN" sz="1800" b="1" dirty="0"/>
              <a:t>	</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a:t>
            </a:r>
            <a:r>
              <a:rPr lang="en-US" altLang="zh-CN" sz="1800" b="1" dirty="0" err="1"/>
              <a:t>ninput</a:t>
            </a:r>
            <a:r>
              <a:rPr lang="en-US" altLang="zh-CN" sz="1800" b="1" dirty="0"/>
              <a:t> Gender:"); </a:t>
            </a:r>
            <a:r>
              <a:rPr lang="en-US" altLang="zh-CN" sz="1800" b="1" dirty="0" err="1"/>
              <a:t>scanf</a:t>
            </a:r>
            <a:r>
              <a:rPr lang="en-US" altLang="zh-CN" sz="1800" b="1" dirty="0"/>
              <a:t>("%c",</a:t>
            </a:r>
            <a:r>
              <a:rPr lang="en-US" altLang="zh-CN" sz="1800" b="1" dirty="0">
                <a:solidFill>
                  <a:srgbClr val="FF3300"/>
                </a:solidFill>
              </a:rPr>
              <a:t>&amp;</a:t>
            </a:r>
            <a:r>
              <a:rPr lang="en-US" altLang="zh-CN" sz="1800" b="1" dirty="0" err="1"/>
              <a:t>pstu</a:t>
            </a:r>
            <a:r>
              <a:rPr lang="en-US" altLang="zh-CN" sz="1800" b="1" dirty="0"/>
              <a:t>-&gt;gender);</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a:t>
            </a:r>
            <a:r>
              <a:rPr lang="en-US" altLang="zh-CN" sz="1800" b="1" dirty="0" err="1"/>
              <a:t>ninput</a:t>
            </a:r>
            <a:r>
              <a:rPr lang="en-US" altLang="zh-CN" sz="1800" b="1" dirty="0"/>
              <a:t> year:"); </a:t>
            </a:r>
            <a:r>
              <a:rPr lang="en-US" altLang="zh-CN" sz="1800" b="1" dirty="0" err="1"/>
              <a:t>scanf</a:t>
            </a:r>
            <a:r>
              <a:rPr lang="en-US" altLang="zh-CN" sz="1800" b="1" dirty="0"/>
              <a:t>("%d",</a:t>
            </a:r>
            <a:r>
              <a:rPr lang="en-US" altLang="zh-CN" sz="1800" b="1" dirty="0">
                <a:solidFill>
                  <a:srgbClr val="FF3300"/>
                </a:solidFill>
              </a:rPr>
              <a:t>&amp;</a:t>
            </a:r>
            <a:r>
              <a:rPr lang="en-US" altLang="zh-CN" sz="1800" b="1" dirty="0" err="1"/>
              <a:t>pstu</a:t>
            </a:r>
            <a:r>
              <a:rPr lang="en-US" altLang="zh-CN" sz="1800" b="1" dirty="0"/>
              <a:t>-&gt;</a:t>
            </a:r>
            <a:r>
              <a:rPr lang="en-US" altLang="zh-CN" sz="1800" b="1" dirty="0" err="1"/>
              <a:t>birthday.year</a:t>
            </a:r>
            <a:r>
              <a:rPr lang="en-US" altLang="zh-CN" sz="1800" b="1" dirty="0"/>
              <a:t>);</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a:t>
            </a:r>
            <a:r>
              <a:rPr lang="en-US" altLang="zh-CN" sz="1800" b="1" dirty="0" err="1"/>
              <a:t>ninput</a:t>
            </a:r>
            <a:r>
              <a:rPr lang="en-US" altLang="zh-CN" sz="1800" b="1" dirty="0"/>
              <a:t> month:"); </a:t>
            </a:r>
            <a:r>
              <a:rPr lang="en-US" altLang="zh-CN" sz="1800" b="1" dirty="0" err="1"/>
              <a:t>scanf</a:t>
            </a:r>
            <a:r>
              <a:rPr lang="en-US" altLang="zh-CN" sz="1800" b="1" dirty="0"/>
              <a:t>("%d",</a:t>
            </a:r>
            <a:r>
              <a:rPr lang="en-US" altLang="zh-CN" sz="1800" b="1" dirty="0">
                <a:solidFill>
                  <a:srgbClr val="FF3300"/>
                </a:solidFill>
              </a:rPr>
              <a:t>&amp;</a:t>
            </a:r>
            <a:r>
              <a:rPr lang="en-US" altLang="zh-CN" sz="1800" b="1" dirty="0" err="1"/>
              <a:t>pstu</a:t>
            </a:r>
            <a:r>
              <a:rPr lang="en-US" altLang="zh-CN" sz="1800" b="1" dirty="0"/>
              <a:t>-&gt;</a:t>
            </a:r>
            <a:r>
              <a:rPr lang="en-US" altLang="zh-CN" sz="1800" b="1" dirty="0" err="1"/>
              <a:t>birthday.month</a:t>
            </a:r>
            <a:r>
              <a:rPr lang="en-US" altLang="zh-CN" sz="1800" b="1" dirty="0"/>
              <a:t>);</a:t>
            </a:r>
            <a:endParaRPr lang="en-US" altLang="zh-CN" sz="1800" b="1" dirty="0"/>
          </a:p>
          <a:p>
            <a:pPr marL="0" indent="0">
              <a:lnSpc>
                <a:spcPct val="80000"/>
              </a:lnSpc>
              <a:buNone/>
            </a:pPr>
            <a:r>
              <a:rPr lang="en-US" altLang="zh-CN" sz="1800" b="1" dirty="0"/>
              <a:t>		</a:t>
            </a:r>
            <a:r>
              <a:rPr lang="en-US" altLang="zh-CN" sz="1800" b="1" dirty="0" err="1"/>
              <a:t>printf</a:t>
            </a:r>
            <a:r>
              <a:rPr lang="en-US" altLang="zh-CN" sz="1800" b="1" dirty="0"/>
              <a:t>("\</a:t>
            </a:r>
            <a:r>
              <a:rPr lang="en-US" altLang="zh-CN" sz="1800" b="1" dirty="0" err="1"/>
              <a:t>ninput</a:t>
            </a:r>
            <a:r>
              <a:rPr lang="en-US" altLang="zh-CN" sz="1800" b="1" dirty="0"/>
              <a:t> day:"); </a:t>
            </a:r>
            <a:r>
              <a:rPr lang="en-US" altLang="zh-CN" sz="1800" b="1" dirty="0" err="1"/>
              <a:t>scanf</a:t>
            </a:r>
            <a:r>
              <a:rPr lang="en-US" altLang="zh-CN" sz="1800" b="1" dirty="0"/>
              <a:t>("%d",</a:t>
            </a:r>
            <a:r>
              <a:rPr lang="en-US" altLang="zh-CN" sz="1800" b="1" dirty="0">
                <a:solidFill>
                  <a:srgbClr val="FF3300"/>
                </a:solidFill>
              </a:rPr>
              <a:t>&amp;</a:t>
            </a:r>
            <a:r>
              <a:rPr lang="en-US" altLang="zh-CN" sz="1800" b="1" dirty="0" err="1"/>
              <a:t>pstu</a:t>
            </a:r>
            <a:r>
              <a:rPr lang="en-US" altLang="zh-CN" sz="1800" b="1" dirty="0"/>
              <a:t>-&gt;</a:t>
            </a:r>
            <a:r>
              <a:rPr lang="en-US" altLang="zh-CN" sz="1800" b="1" dirty="0" err="1"/>
              <a:t>birthday.day</a:t>
            </a:r>
            <a:r>
              <a:rPr lang="en-US" altLang="zh-CN" sz="1800" b="1" dirty="0"/>
              <a:t>);</a:t>
            </a:r>
            <a:endParaRPr lang="en-US" altLang="zh-CN" sz="1800" b="1" dirty="0"/>
          </a:p>
          <a:p>
            <a:pPr marL="0" indent="0">
              <a:lnSpc>
                <a:spcPct val="80000"/>
              </a:lnSpc>
              <a:buNone/>
            </a:pPr>
            <a:r>
              <a:rPr lang="en-US" altLang="zh-CN" sz="1800" b="1" dirty="0"/>
              <a:t>		</a:t>
            </a:r>
            <a:r>
              <a:rPr lang="en-US" altLang="zh-CN" sz="1800" b="1" dirty="0" err="1"/>
              <a:t>i</a:t>
            </a:r>
            <a:r>
              <a:rPr lang="en-US" altLang="zh-CN" sz="1800" b="1" dirty="0"/>
              <a:t>++;		</a:t>
            </a:r>
            <a:endParaRPr lang="en-US" altLang="zh-CN" sz="1800" b="1" dirty="0"/>
          </a:p>
          <a:p>
            <a:pPr marL="0" indent="0">
              <a:lnSpc>
                <a:spcPct val="80000"/>
              </a:lnSpc>
              <a:buNone/>
            </a:pPr>
            <a:r>
              <a:rPr lang="en-US" altLang="zh-CN" sz="1800" b="1" dirty="0"/>
              <a:t>	}</a:t>
            </a:r>
            <a:endParaRPr lang="zh-CN" alt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a:xfrm>
            <a:off x="933924" y="1108154"/>
            <a:ext cx="10058400" cy="4050792"/>
          </a:xfrm>
        </p:spPr>
        <p:txBody>
          <a:bodyPr/>
          <a:lstStyle/>
          <a:p>
            <a:pPr marL="0" indent="0">
              <a:lnSpc>
                <a:spcPct val="150000"/>
              </a:lnSpc>
              <a:spcBef>
                <a:spcPts val="0"/>
              </a:spcBef>
              <a:buNone/>
            </a:pPr>
            <a:r>
              <a:rPr lang="en-US" altLang="zh-CN" sz="2800" dirty="0"/>
              <a:t>	</a:t>
            </a:r>
            <a:r>
              <a:rPr lang="en-US" altLang="zh-CN" sz="2400" dirty="0">
                <a:solidFill>
                  <a:srgbClr val="C00000"/>
                </a:solidFill>
                <a:cs typeface="Times New Roman" panose="02020603050405020304" pitchFamily="18" charset="0"/>
              </a:rPr>
              <a:t>for(</a:t>
            </a:r>
            <a:r>
              <a:rPr lang="en-US" altLang="zh-CN" sz="2400" dirty="0" err="1">
                <a:solidFill>
                  <a:srgbClr val="C00000"/>
                </a:solidFill>
                <a:cs typeface="Times New Roman" panose="02020603050405020304" pitchFamily="18" charset="0"/>
              </a:rPr>
              <a:t>pstu</a:t>
            </a:r>
            <a:r>
              <a:rPr lang="en-US" altLang="zh-CN" sz="2400" dirty="0">
                <a:solidFill>
                  <a:srgbClr val="C00000"/>
                </a:solidFill>
                <a:cs typeface="Times New Roman" panose="02020603050405020304" pitchFamily="18" charset="0"/>
              </a:rPr>
              <a:t> = </a:t>
            </a:r>
            <a:r>
              <a:rPr lang="en-US" altLang="zh-CN" sz="2400" dirty="0" err="1">
                <a:solidFill>
                  <a:srgbClr val="C00000"/>
                </a:solidFill>
                <a:cs typeface="Times New Roman" panose="02020603050405020304" pitchFamily="18" charset="0"/>
              </a:rPr>
              <a:t>stu;pstu</a:t>
            </a:r>
            <a:r>
              <a:rPr lang="en-US" altLang="zh-CN" sz="2400" dirty="0">
                <a:solidFill>
                  <a:srgbClr val="C00000"/>
                </a:solidFill>
                <a:cs typeface="Times New Roman" panose="02020603050405020304" pitchFamily="18" charset="0"/>
              </a:rPr>
              <a:t>&lt;</a:t>
            </a:r>
            <a:r>
              <a:rPr lang="en-US" altLang="zh-CN" sz="2400" dirty="0" err="1">
                <a:solidFill>
                  <a:srgbClr val="C00000"/>
                </a:solidFill>
                <a:cs typeface="Times New Roman" panose="02020603050405020304" pitchFamily="18" charset="0"/>
              </a:rPr>
              <a:t>stu+N</a:t>
            </a:r>
            <a:r>
              <a:rPr lang="en-US" altLang="zh-CN" sz="2400" dirty="0">
                <a:solidFill>
                  <a:srgbClr val="C00000"/>
                </a:solidFill>
                <a:cs typeface="Times New Roman" panose="02020603050405020304" pitchFamily="18" charset="0"/>
              </a:rPr>
              <a:t> ;</a:t>
            </a:r>
            <a:r>
              <a:rPr lang="en-US" altLang="zh-CN" sz="2400" dirty="0" err="1">
                <a:solidFill>
                  <a:srgbClr val="C00000"/>
                </a:solidFill>
                <a:cs typeface="Times New Roman" panose="02020603050405020304" pitchFamily="18" charset="0"/>
              </a:rPr>
              <a:t>pstu</a:t>
            </a:r>
            <a:r>
              <a:rPr lang="en-US" altLang="zh-CN" sz="2400" dirty="0">
                <a:solidFill>
                  <a:srgbClr val="C00000"/>
                </a:solidFill>
                <a:cs typeface="Times New Roman" panose="02020603050405020304" pitchFamily="18" charset="0"/>
              </a:rPr>
              <a:t>++)</a:t>
            </a:r>
            <a:endParaRPr lang="en-US" altLang="zh-CN" sz="2400" dirty="0">
              <a:solidFill>
                <a:srgbClr val="C00000"/>
              </a:solidFill>
              <a:cs typeface="Times New Roman" panose="02020603050405020304" pitchFamily="18" charset="0"/>
            </a:endParaRPr>
          </a:p>
          <a:p>
            <a:pPr marL="0" indent="0">
              <a:lnSpc>
                <a:spcPct val="150000"/>
              </a:lnSpc>
              <a:spcBef>
                <a:spcPts val="0"/>
              </a:spcBef>
              <a:buNone/>
            </a:pPr>
            <a:r>
              <a:rPr lang="en-US" altLang="zh-CN" sz="2400" dirty="0">
                <a:cs typeface="Times New Roman" panose="02020603050405020304" pitchFamily="18" charset="0"/>
              </a:rPr>
              <a:t>		</a:t>
            </a:r>
            <a:r>
              <a:rPr lang="en-US" altLang="zh-CN" sz="2400" dirty="0" err="1">
                <a:cs typeface="Times New Roman" panose="02020603050405020304" pitchFamily="18" charset="0"/>
              </a:rPr>
              <a:t>printf</a:t>
            </a:r>
            <a:r>
              <a:rPr lang="en-US" altLang="zh-CN" sz="2400" dirty="0">
                <a:cs typeface="Times New Roman" panose="02020603050405020304" pitchFamily="18" charset="0"/>
              </a:rPr>
              <a:t>("%</a:t>
            </a:r>
            <a:r>
              <a:rPr lang="en-US" altLang="zh-CN" sz="2400" dirty="0" err="1">
                <a:cs typeface="Times New Roman" panose="02020603050405020304" pitchFamily="18" charset="0"/>
              </a:rPr>
              <a:t>d,%s,%c,%d,%d,%d</a:t>
            </a:r>
            <a:r>
              <a:rPr lang="en-US" altLang="zh-CN" sz="2400" dirty="0">
                <a:cs typeface="Times New Roman" panose="02020603050405020304" pitchFamily="18" charset="0"/>
              </a:rPr>
              <a:t>\n",</a:t>
            </a:r>
            <a:r>
              <a:rPr lang="en-US" altLang="zh-CN" sz="2400" dirty="0" err="1">
                <a:cs typeface="Times New Roman" panose="02020603050405020304" pitchFamily="18" charset="0"/>
              </a:rPr>
              <a:t>pstu</a:t>
            </a:r>
            <a:r>
              <a:rPr lang="en-US" altLang="zh-CN" sz="2400" dirty="0">
                <a:cs typeface="Times New Roman" panose="02020603050405020304" pitchFamily="18" charset="0"/>
              </a:rPr>
              <a:t>-&gt;</a:t>
            </a:r>
            <a:r>
              <a:rPr lang="en-US" altLang="zh-CN" sz="2400" dirty="0" err="1">
                <a:cs typeface="Times New Roman" panose="02020603050405020304" pitchFamily="18" charset="0"/>
              </a:rPr>
              <a:t>num,pstu</a:t>
            </a:r>
            <a:r>
              <a:rPr lang="en-US" altLang="zh-CN" sz="2400" dirty="0">
                <a:cs typeface="Times New Roman" panose="02020603050405020304" pitchFamily="18" charset="0"/>
              </a:rPr>
              <a:t>-&gt;</a:t>
            </a:r>
            <a:r>
              <a:rPr lang="en-US" altLang="zh-CN" sz="2400" dirty="0" err="1">
                <a:cs typeface="Times New Roman" panose="02020603050405020304" pitchFamily="18" charset="0"/>
              </a:rPr>
              <a:t>name,pstu</a:t>
            </a:r>
            <a:r>
              <a:rPr lang="en-US" altLang="zh-CN" sz="2400" dirty="0">
                <a:cs typeface="Times New Roman" panose="02020603050405020304" pitchFamily="18" charset="0"/>
              </a:rPr>
              <a:t>-&gt;</a:t>
            </a:r>
            <a:r>
              <a:rPr lang="en-US" altLang="zh-CN" sz="2400" dirty="0" err="1">
                <a:cs typeface="Times New Roman" panose="02020603050405020304" pitchFamily="18" charset="0"/>
              </a:rPr>
              <a:t>gender,pstu</a:t>
            </a:r>
            <a:r>
              <a:rPr lang="en-US" altLang="zh-CN" sz="2400" dirty="0">
                <a:cs typeface="Times New Roman" panose="02020603050405020304" pitchFamily="18" charset="0"/>
              </a:rPr>
              <a:t>-&gt;</a:t>
            </a:r>
            <a:r>
              <a:rPr lang="en-US" altLang="zh-CN" sz="2400" dirty="0" err="1">
                <a:cs typeface="Times New Roman" panose="02020603050405020304" pitchFamily="18" charset="0"/>
              </a:rPr>
              <a:t>birthday.year,pstu</a:t>
            </a:r>
            <a:r>
              <a:rPr lang="en-US" altLang="zh-CN" sz="2400" dirty="0">
                <a:cs typeface="Times New Roman" panose="02020603050405020304" pitchFamily="18" charset="0"/>
              </a:rPr>
              <a:t>-&gt;</a:t>
            </a:r>
            <a:r>
              <a:rPr lang="en-US" altLang="zh-CN" sz="2400" dirty="0" err="1">
                <a:cs typeface="Times New Roman" panose="02020603050405020304" pitchFamily="18" charset="0"/>
              </a:rPr>
              <a:t>birthday.month,pstu</a:t>
            </a:r>
            <a:r>
              <a:rPr lang="en-US" altLang="zh-CN" sz="2400" dirty="0">
                <a:cs typeface="Times New Roman" panose="02020603050405020304" pitchFamily="18" charset="0"/>
              </a:rPr>
              <a:t>-&gt;</a:t>
            </a:r>
            <a:r>
              <a:rPr lang="en-US" altLang="zh-CN" sz="2400" dirty="0" err="1">
                <a:cs typeface="Times New Roman" panose="02020603050405020304" pitchFamily="18" charset="0"/>
              </a:rPr>
              <a:t>birthday.day</a:t>
            </a:r>
            <a:r>
              <a:rPr lang="en-US" altLang="zh-CN" sz="2400" dirty="0">
                <a:cs typeface="Times New Roman" panose="02020603050405020304" pitchFamily="18" charset="0"/>
              </a:rPr>
              <a:t>);</a:t>
            </a:r>
            <a:endParaRPr lang="en-US" altLang="zh-CN" sz="2400" dirty="0">
              <a:cs typeface="Times New Roman" panose="02020603050405020304" pitchFamily="18" charset="0"/>
            </a:endParaRPr>
          </a:p>
          <a:p>
            <a:pPr marL="0" indent="0">
              <a:lnSpc>
                <a:spcPct val="150000"/>
              </a:lnSpc>
              <a:spcBef>
                <a:spcPts val="0"/>
              </a:spcBef>
              <a:buNone/>
            </a:pPr>
            <a:r>
              <a:rPr lang="en-US" altLang="zh-CN" sz="2400" dirty="0">
                <a:cs typeface="Times New Roman" panose="02020603050405020304" pitchFamily="18" charset="0"/>
              </a:rPr>
              <a:t> return 0;</a:t>
            </a:r>
            <a:endParaRPr lang="en-US" altLang="zh-CN" sz="2400" dirty="0">
              <a:cs typeface="Times New Roman" panose="02020603050405020304" pitchFamily="18" charset="0"/>
            </a:endParaRPr>
          </a:p>
          <a:p>
            <a:pPr marL="0" indent="0">
              <a:lnSpc>
                <a:spcPct val="150000"/>
              </a:lnSpc>
              <a:spcBef>
                <a:spcPts val="0"/>
              </a:spcBef>
              <a:buNone/>
            </a:pPr>
            <a:r>
              <a:rPr lang="en-US" altLang="zh-CN" sz="2400" dirty="0">
                <a:cs typeface="Times New Roman" panose="02020603050405020304" pitchFamily="18" charset="0"/>
              </a:rPr>
              <a:t>}</a:t>
            </a:r>
            <a:endParaRPr lang="en-US" altLang="zh-CN" sz="2400" dirty="0">
              <a:cs typeface="Times New Roman" panose="02020603050405020304" pitchFamily="18" charset="0"/>
            </a:endParaRPr>
          </a:p>
          <a:p>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a:xfrm>
            <a:off x="2079927" y="1919503"/>
            <a:ext cx="8540750" cy="3886200"/>
          </a:xfrm>
        </p:spPr>
        <p:txBody>
          <a:bodyPr>
            <a:normAutofit/>
          </a:bodyPr>
          <a:lstStyle/>
          <a:p>
            <a:r>
              <a:rPr lang="zh-CN" altLang="en-US" sz="2800" dirty="0">
                <a:latin typeface="方正行黑" panose="03000509000000000000" pitchFamily="65" charset="-122"/>
                <a:ea typeface="方正行黑" panose="03000509000000000000" pitchFamily="65" charset="-122"/>
                <a:cs typeface="方正行黑" panose="03000509000000000000" pitchFamily="65" charset="-122"/>
              </a:rPr>
              <a:t>请思考如何利用指针偏移量法访问数组元素？</a:t>
            </a:r>
            <a:endParaRPr lang="zh-CN" altLang="en-US" sz="2800" dirty="0">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AD9575B2-8A81-4581-B53A-3ADF118D77AC}" type="slidenum">
              <a:rPr lang="en-US" altLang="zh-CN" sz="1400"/>
            </a:fld>
            <a:endParaRPr lang="en-US" altLang="zh-CN" sz="1400"/>
          </a:p>
        </p:txBody>
      </p:sp>
      <p:sp>
        <p:nvSpPr>
          <p:cNvPr id="47107" name="Rectangle 3"/>
          <p:cNvSpPr>
            <a:spLocks noGrp="1" noRot="1" noChangeArrowheads="1"/>
          </p:cNvSpPr>
          <p:nvPr>
            <p:ph type="body" idx="1"/>
          </p:nvPr>
        </p:nvSpPr>
        <p:spPr>
          <a:xfrm>
            <a:off x="1919289" y="836614"/>
            <a:ext cx="8569325" cy="5832475"/>
          </a:xfrm>
        </p:spPr>
        <p:txBody>
          <a:bodyPr>
            <a:normAutofit/>
          </a:bodyPr>
          <a:lstStyle/>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for(</a:t>
            </a:r>
            <a:r>
              <a:rPr lang="en-US" altLang="zh-CN" sz="1800" b="1" dirty="0" err="1">
                <a:latin typeface="Times New Roman" panose="02020603050405020304" pitchFamily="18" charset="0"/>
                <a:cs typeface="Times New Roman" panose="02020603050405020304" pitchFamily="18" charset="0"/>
              </a:rPr>
              <a:t>i</a:t>
            </a:r>
            <a:r>
              <a:rPr lang="en-US" altLang="zh-CN" sz="1800" b="1" dirty="0">
                <a:latin typeface="Times New Roman" panose="02020603050405020304" pitchFamily="18" charset="0"/>
                <a:cs typeface="Times New Roman" panose="02020603050405020304" pitchFamily="18" charset="0"/>
              </a:rPr>
              <a:t> = 0;i &lt; N ;</a:t>
            </a:r>
            <a:r>
              <a:rPr lang="en-US" altLang="zh-CN" sz="1800" b="1" dirty="0" err="1">
                <a:latin typeface="Times New Roman" panose="02020603050405020304" pitchFamily="18" charset="0"/>
                <a:cs typeface="Times New Roman" panose="02020603050405020304" pitchFamily="18" charset="0"/>
              </a:rPr>
              <a:t>i</a:t>
            </a:r>
            <a:r>
              <a:rPr lang="en-US" altLang="zh-CN"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("please input %</a:t>
            </a:r>
            <a:r>
              <a:rPr lang="en-US" altLang="zh-CN" sz="1800" b="1" dirty="0" err="1">
                <a:latin typeface="Times New Roman" panose="02020603050405020304" pitchFamily="18" charset="0"/>
                <a:cs typeface="Times New Roman" panose="02020603050405020304" pitchFamily="18" charset="0"/>
              </a:rPr>
              <a:t>dth</a:t>
            </a:r>
            <a:r>
              <a:rPr lang="en-US" altLang="zh-CN" sz="1800" b="1" dirty="0">
                <a:latin typeface="Times New Roman" panose="02020603050405020304" pitchFamily="18" charset="0"/>
                <a:cs typeface="Times New Roman" panose="02020603050405020304" pitchFamily="18" charset="0"/>
              </a:rPr>
              <a:t> student's information\n",i+1);</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("input num:");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("%d",&amp;(</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)-&gt;num);</a:t>
            </a:r>
            <a:endParaRPr lang="en-US" altLang="zh-CN" sz="1800" b="1" dirty="0">
              <a:solidFill>
                <a:srgbClr val="FF33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ninput</a:t>
            </a:r>
            <a:r>
              <a:rPr lang="en-US" altLang="zh-CN" sz="1800" b="1" dirty="0">
                <a:latin typeface="Times New Roman" panose="02020603050405020304" pitchFamily="18" charset="0"/>
                <a:cs typeface="Times New Roman" panose="02020603050405020304" pitchFamily="18" charset="0"/>
              </a:rPr>
              <a:t> name:");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("%s",(</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)-&gt;name);</a:t>
            </a:r>
            <a:endParaRPr lang="en-US" altLang="zh-CN" sz="1800" b="1" dirty="0">
              <a:solidFill>
                <a:srgbClr val="FF33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solidFill>
                  <a:srgbClr val="C00000"/>
                </a:solidFill>
                <a:latin typeface="Times New Roman" panose="02020603050405020304" pitchFamily="18" charset="0"/>
                <a:cs typeface="Times New Roman" panose="02020603050405020304" pitchFamily="18" charset="0"/>
              </a:rPr>
              <a:t>getchar</a:t>
            </a:r>
            <a:r>
              <a:rPr lang="en-US" altLang="zh-CN" sz="1800" b="1" dirty="0">
                <a:solidFill>
                  <a:srgbClr val="C00000"/>
                </a:solidFill>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ninput</a:t>
            </a:r>
            <a:r>
              <a:rPr lang="en-US" altLang="zh-CN" sz="1800" b="1" dirty="0">
                <a:latin typeface="Times New Roman" panose="02020603050405020304" pitchFamily="18" charset="0"/>
                <a:cs typeface="Times New Roman" panose="02020603050405020304" pitchFamily="18" charset="0"/>
              </a:rPr>
              <a:t> Gender:");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("%c",&amp;(</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)-&gt;gender);</a:t>
            </a:r>
            <a:endParaRPr lang="en-US" altLang="zh-CN" sz="1800" b="1" dirty="0">
              <a:solidFill>
                <a:srgbClr val="FF33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ninput</a:t>
            </a:r>
            <a:r>
              <a:rPr lang="en-US" altLang="zh-CN" sz="1800" b="1" dirty="0">
                <a:latin typeface="Times New Roman" panose="02020603050405020304" pitchFamily="18" charset="0"/>
                <a:cs typeface="Times New Roman" panose="02020603050405020304" pitchFamily="18" charset="0"/>
              </a:rPr>
              <a:t> year:");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("%d",&amp;(</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a:t>
            </a:r>
            <a:r>
              <a:rPr lang="en-US" altLang="zh-CN" sz="1800" b="1" dirty="0" err="1">
                <a:solidFill>
                  <a:srgbClr val="FF3300"/>
                </a:solidFill>
                <a:latin typeface="Times New Roman" panose="02020603050405020304" pitchFamily="18" charset="0"/>
                <a:cs typeface="Times New Roman" panose="02020603050405020304" pitchFamily="18" charset="0"/>
              </a:rPr>
              <a:t>birthday.year</a:t>
            </a:r>
            <a:r>
              <a:rPr lang="en-US" altLang="zh-CN" sz="1800" b="1" dirty="0">
                <a:solidFill>
                  <a:srgbClr val="FF3300"/>
                </a:solidFill>
                <a:latin typeface="Times New Roman" panose="02020603050405020304" pitchFamily="18" charset="0"/>
                <a:cs typeface="Times New Roman" panose="02020603050405020304" pitchFamily="18" charset="0"/>
              </a:rPr>
              <a:t>);</a:t>
            </a:r>
            <a:endParaRPr lang="en-US" altLang="zh-CN" sz="1800" b="1" dirty="0">
              <a:solidFill>
                <a:srgbClr val="FF33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ninput</a:t>
            </a:r>
            <a:r>
              <a:rPr lang="en-US" altLang="zh-CN" sz="1800" b="1" dirty="0">
                <a:latin typeface="Times New Roman" panose="02020603050405020304" pitchFamily="18" charset="0"/>
                <a:cs typeface="Times New Roman" panose="02020603050405020304" pitchFamily="18" charset="0"/>
              </a:rPr>
              <a:t> month:"); </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("%d",&amp;(</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a:t>
            </a:r>
            <a:r>
              <a:rPr lang="en-US" altLang="zh-CN" sz="1800" b="1" dirty="0" err="1">
                <a:solidFill>
                  <a:srgbClr val="FF3300"/>
                </a:solidFill>
                <a:latin typeface="Times New Roman" panose="02020603050405020304" pitchFamily="18" charset="0"/>
                <a:cs typeface="Times New Roman" panose="02020603050405020304" pitchFamily="18" charset="0"/>
              </a:rPr>
              <a:t>birthday.month</a:t>
            </a:r>
            <a:r>
              <a:rPr lang="en-US" altLang="zh-CN" sz="1800" b="1" dirty="0">
                <a:solidFill>
                  <a:srgbClr val="FF3300"/>
                </a:solidFill>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printf</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ninput</a:t>
            </a:r>
            <a:r>
              <a:rPr lang="en-US" altLang="zh-CN" sz="1800" b="1" dirty="0">
                <a:latin typeface="Times New Roman" panose="02020603050405020304" pitchFamily="18" charset="0"/>
                <a:cs typeface="Times New Roman" panose="02020603050405020304" pitchFamily="18" charset="0"/>
              </a:rPr>
              <a:t> day:"); </a:t>
            </a:r>
            <a:r>
              <a:rPr lang="en-US" altLang="zh-CN" sz="1800" b="1" dirty="0" err="1">
                <a:solidFill>
                  <a:srgbClr val="FF3300"/>
                </a:solidFill>
                <a:latin typeface="Times New Roman" panose="02020603050405020304" pitchFamily="18" charset="0"/>
                <a:cs typeface="Times New Roman" panose="02020603050405020304" pitchFamily="18" charset="0"/>
              </a:rPr>
              <a:t>scanf</a:t>
            </a:r>
            <a:r>
              <a:rPr lang="en-US" altLang="zh-CN" sz="1800" b="1" dirty="0">
                <a:solidFill>
                  <a:srgbClr val="FF3300"/>
                </a:solidFill>
                <a:latin typeface="Times New Roman" panose="02020603050405020304" pitchFamily="18" charset="0"/>
                <a:cs typeface="Times New Roman" panose="02020603050405020304" pitchFamily="18" charset="0"/>
              </a:rPr>
              <a:t>("%d",&amp;(</a:t>
            </a:r>
            <a:r>
              <a:rPr lang="en-US" altLang="zh-CN" sz="1800" b="1" dirty="0" err="1">
                <a:solidFill>
                  <a:srgbClr val="FF3300"/>
                </a:solidFill>
                <a:latin typeface="Times New Roman" panose="02020603050405020304" pitchFamily="18" charset="0"/>
                <a:cs typeface="Times New Roman" panose="02020603050405020304" pitchFamily="18" charset="0"/>
              </a:rPr>
              <a:t>pstu+i</a:t>
            </a:r>
            <a:r>
              <a:rPr lang="en-US" altLang="zh-CN" sz="1800" b="1" dirty="0">
                <a:solidFill>
                  <a:srgbClr val="FF3300"/>
                </a:solidFill>
                <a:latin typeface="Times New Roman" panose="02020603050405020304" pitchFamily="18" charset="0"/>
                <a:cs typeface="Times New Roman" panose="02020603050405020304" pitchFamily="18" charset="0"/>
              </a:rPr>
              <a:t>)-&gt;</a:t>
            </a:r>
            <a:r>
              <a:rPr lang="en-US" altLang="zh-CN" sz="1800" b="1" dirty="0" err="1">
                <a:solidFill>
                  <a:srgbClr val="FF3300"/>
                </a:solidFill>
                <a:latin typeface="Times New Roman" panose="02020603050405020304" pitchFamily="18" charset="0"/>
                <a:cs typeface="Times New Roman" panose="02020603050405020304" pitchFamily="18" charset="0"/>
              </a:rPr>
              <a:t>birthday.day</a:t>
            </a:r>
            <a:r>
              <a:rPr lang="en-US" altLang="zh-CN" sz="1800" b="1" dirty="0">
                <a:solidFill>
                  <a:srgbClr val="FF3300"/>
                </a:solidFill>
                <a:latin typeface="Times New Roman" panose="02020603050405020304" pitchFamily="18" charset="0"/>
                <a:cs typeface="Times New Roman" panose="02020603050405020304" pitchFamily="18" charset="0"/>
              </a:rPr>
              <a:t>);</a:t>
            </a:r>
            <a:endParaRPr lang="en-US" altLang="zh-CN" sz="1800" b="1" dirty="0">
              <a:solidFill>
                <a:srgbClr val="FF33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a:p>
            <a:pPr marL="0" indent="0">
              <a:lnSpc>
                <a:spcPct val="80000"/>
              </a:lnSpc>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A4080702-7E6C-4C94-8798-E273EE61C442}" type="slidenum">
              <a:rPr lang="en-US" altLang="zh-CN" sz="1400"/>
            </a:fld>
            <a:endParaRPr lang="en-US" altLang="zh-CN" sz="1400"/>
          </a:p>
        </p:txBody>
      </p:sp>
      <p:sp>
        <p:nvSpPr>
          <p:cNvPr id="48131" name="Rectangle 3"/>
          <p:cNvSpPr>
            <a:spLocks noGrp="1" noRot="1" noChangeArrowheads="1"/>
          </p:cNvSpPr>
          <p:nvPr>
            <p:ph type="body" idx="1"/>
          </p:nvPr>
        </p:nvSpPr>
        <p:spPr>
          <a:xfrm>
            <a:off x="1919288" y="1341438"/>
            <a:ext cx="8540750" cy="3886200"/>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for(</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0;i &lt; N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printf</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d,%s,%c,%d,%d,%d</a:t>
            </a:r>
            <a:r>
              <a:rPr lang="en-US" altLang="zh-CN" dirty="0">
                <a:latin typeface="Times New Roman" panose="02020603050405020304" pitchFamily="18" charset="0"/>
                <a:cs typeface="Times New Roman" panose="02020603050405020304" pitchFamily="18" charset="0"/>
              </a:rPr>
              <a:t>\n",</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)-&gt;num,(</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)-&gt;name,</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)-&gt;gender,(</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a:t>
            </a:r>
            <a:r>
              <a:rPr lang="en-US" altLang="zh-CN" dirty="0" err="1">
                <a:latin typeface="Times New Roman" panose="02020603050405020304" pitchFamily="18" charset="0"/>
                <a:cs typeface="Times New Roman" panose="02020603050405020304" pitchFamily="18" charset="0"/>
              </a:rPr>
              <a:t>birthday.year</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a:t>
            </a:r>
            <a:r>
              <a:rPr lang="en-US" altLang="zh-CN" dirty="0" err="1">
                <a:latin typeface="Times New Roman" panose="02020603050405020304" pitchFamily="18" charset="0"/>
                <a:cs typeface="Times New Roman" panose="02020603050405020304" pitchFamily="18" charset="0"/>
              </a:rPr>
              <a:t>birthday.month</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pstu+i</a:t>
            </a:r>
            <a:r>
              <a:rPr lang="en-US" altLang="zh-CN" dirty="0">
                <a:latin typeface="Times New Roman" panose="02020603050405020304" pitchFamily="18" charset="0"/>
                <a:cs typeface="Times New Roman" panose="02020603050405020304" pitchFamily="18" charset="0"/>
              </a:rPr>
              <a:t>)-&gt;</a:t>
            </a:r>
            <a:r>
              <a:rPr lang="en-US" altLang="zh-CN" dirty="0" err="1">
                <a:latin typeface="Times New Roman" panose="02020603050405020304" pitchFamily="18" charset="0"/>
                <a:cs typeface="Times New Roman" panose="02020603050405020304" pitchFamily="18" charset="0"/>
              </a:rPr>
              <a:t>birthday.day</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return 0;</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92BD431D-BE61-47B4-8BC9-88D121DB3192}" type="slidenum">
              <a:rPr lang="en-US" altLang="zh-CN" sz="1400"/>
            </a:fld>
            <a:endParaRPr lang="en-US" altLang="zh-CN" sz="1400"/>
          </a:p>
        </p:txBody>
      </p:sp>
      <p:sp>
        <p:nvSpPr>
          <p:cNvPr id="49155" name="Rectangle 2"/>
          <p:cNvSpPr>
            <a:spLocks noGrp="1" noRot="1" noChangeArrowheads="1"/>
          </p:cNvSpPr>
          <p:nvPr>
            <p:ph type="title"/>
          </p:nvPr>
        </p:nvSpPr>
        <p:spPr>
          <a:xfrm>
            <a:off x="1524000" y="667266"/>
            <a:ext cx="8540750" cy="798513"/>
          </a:xfrm>
        </p:spPr>
        <p:txBody>
          <a:bodyPr>
            <a:normAutofit fontScale="90000"/>
          </a:bodyPr>
          <a:lstStyle/>
          <a:p>
            <a:pPr eaLnBrk="1" hangingPunct="1"/>
            <a:r>
              <a:rPr lang="zh-CN" altLang="en-US"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结构体与函数</a:t>
            </a:r>
            <a:endParaRPr lang="zh-CN" altLang="en-US"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p:txBody>
      </p:sp>
      <p:sp>
        <p:nvSpPr>
          <p:cNvPr id="49156" name="Rectangle 3"/>
          <p:cNvSpPr>
            <a:spLocks noGrp="1" noRot="1" noChangeArrowheads="1"/>
          </p:cNvSpPr>
          <p:nvPr>
            <p:ph type="body" idx="1"/>
          </p:nvPr>
        </p:nvSpPr>
        <p:spPr>
          <a:xfrm>
            <a:off x="1866900" y="2209242"/>
            <a:ext cx="8458200" cy="3289515"/>
          </a:xfrm>
        </p:spPr>
        <p:txBody>
          <a:bodyPr>
            <a:normAutofit/>
          </a:bodyPr>
          <a:lstStyle/>
          <a:p>
            <a:pPr eaLnBrk="1" hangingPunct="1">
              <a:lnSpc>
                <a:spcPct val="120000"/>
              </a:lnSpc>
            </a:pPr>
            <a:r>
              <a:rPr lang="zh-CN" altLang="en-US" sz="2400" b="1" dirty="0"/>
              <a:t>结构体变量作为函数参数</a:t>
            </a:r>
            <a:endParaRPr lang="zh-CN" altLang="en-US" sz="2400" b="1" dirty="0"/>
          </a:p>
          <a:p>
            <a:pPr eaLnBrk="1" hangingPunct="1">
              <a:lnSpc>
                <a:spcPct val="120000"/>
              </a:lnSpc>
            </a:pPr>
            <a:r>
              <a:rPr lang="zh-CN" altLang="en-US" sz="2400" b="1" dirty="0"/>
              <a:t>结构体指针变量作为函数参数</a:t>
            </a:r>
            <a:endParaRPr lang="zh-CN" altLang="en-US" sz="2400" b="1" dirty="0"/>
          </a:p>
          <a:p>
            <a:pPr eaLnBrk="1" hangingPunct="1">
              <a:lnSpc>
                <a:spcPct val="120000"/>
              </a:lnSpc>
            </a:pPr>
            <a:r>
              <a:rPr lang="zh-CN" altLang="en-US" sz="2400" b="1" dirty="0"/>
              <a:t>结构体作为函数返回值类型</a:t>
            </a:r>
            <a:endParaRPr lang="en-US" altLang="zh-CN" sz="2400" b="1" dirty="0"/>
          </a:p>
          <a:p>
            <a:pPr eaLnBrk="1" hangingPunct="1">
              <a:lnSpc>
                <a:spcPct val="120000"/>
              </a:lnSpc>
            </a:pPr>
            <a:r>
              <a:rPr lang="zh-CN" altLang="en-US" sz="2400" b="1" dirty="0"/>
              <a:t>结构体指针作为函数返回值类型</a:t>
            </a:r>
            <a:endParaRPr lang="zh-CN" altLang="en-US" sz="2400" b="1" dirty="0"/>
          </a:p>
          <a:p>
            <a:pPr eaLnBrk="1" hangingPunct="1">
              <a:lnSpc>
                <a:spcPct val="120000"/>
              </a:lnSpc>
            </a:pPr>
            <a:endParaRPr lang="zh-CN" altLang="en-US" sz="2400" b="1" dirty="0"/>
          </a:p>
          <a:p>
            <a:pPr lvl="1" eaLnBrk="1" hangingPunct="1">
              <a:lnSpc>
                <a:spcPct val="120000"/>
              </a:lnSpc>
            </a:pPr>
            <a:endParaRPr lang="en-US" altLang="zh-CN" sz="2000" b="1" dirty="0">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5968" y="801096"/>
            <a:ext cx="10367847" cy="2710550"/>
          </a:xfrm>
          <a:prstGeom prst="rect">
            <a:avLst/>
          </a:prstGeom>
          <a:noFill/>
        </p:spPr>
        <p:txBody>
          <a:bodyPr wrap="square">
            <a:spAutoFit/>
          </a:bodyPr>
          <a:lstStyle/>
          <a:p>
            <a:pPr>
              <a:lnSpc>
                <a:spcPct val="150000"/>
              </a:lnSpc>
            </a:pPr>
            <a:r>
              <a:rPr lang="zh-CN" altLang="en-US" sz="2800" b="1" dirty="0">
                <a:solidFill>
                  <a:schemeClr val="accent2"/>
                </a:solidFill>
              </a:rPr>
              <a:t>练习</a:t>
            </a:r>
            <a:r>
              <a:rPr lang="zh-CN" altLang="en-US" sz="2800" dirty="0"/>
              <a:t>：以下程序功能为输入一条直线的两点坐标（英文逗号分隔开），并求出两点之间的长度。</a:t>
            </a:r>
            <a:endParaRPr lang="zh-CN" altLang="en-US" sz="2800" dirty="0"/>
          </a:p>
          <a:p>
            <a:pPr>
              <a:lnSpc>
                <a:spcPct val="150000"/>
              </a:lnSpc>
            </a:pPr>
            <a:r>
              <a:rPr lang="zh-CN" altLang="en-US" sz="2000" dirty="0"/>
              <a:t>注</a:t>
            </a:r>
            <a:r>
              <a:rPr lang="en-US" altLang="zh-CN" sz="2000" dirty="0"/>
              <a:t>:</a:t>
            </a:r>
            <a:r>
              <a:rPr lang="zh-CN" altLang="en-US" sz="2000" dirty="0"/>
              <a:t>两点之间长度的计算方法为求出横坐标之差的平方与纵坐标之差的平方之和，再对该和进行开平方。</a:t>
            </a:r>
            <a:endParaRPr lang="zh-CN" altLang="en-US" sz="2000" dirty="0"/>
          </a:p>
          <a:p>
            <a:pPr>
              <a:lnSpc>
                <a:spcPct val="150000"/>
              </a:lnSpc>
            </a:pPr>
            <a:r>
              <a:rPr lang="zh-CN" altLang="en-US" sz="2000" dirty="0"/>
              <a:t>   相关数学函数原型为</a:t>
            </a:r>
            <a:r>
              <a:rPr lang="en-US" altLang="zh-CN" sz="2000" dirty="0"/>
              <a:t>double pow( double x, double y)</a:t>
            </a:r>
            <a:r>
              <a:rPr lang="zh-CN" altLang="en-US" sz="2000" dirty="0"/>
              <a:t>、</a:t>
            </a:r>
            <a:r>
              <a:rPr lang="en-US" altLang="zh-CN" sz="2000" dirty="0"/>
              <a:t>double sqrt(double x)</a:t>
            </a: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703388" y="115889"/>
            <a:ext cx="4038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solidFill>
                  <a:schemeClr val="accent2"/>
                </a:solidFill>
                <a:latin typeface="Courier New" panose="02070309020205020404" pitchFamily="49" charset="0"/>
              </a:rPr>
              <a:t>typedef struct</a:t>
            </a:r>
            <a:r>
              <a:rPr kumimoji="1" lang="en-US" altLang="zh-CN" sz="1800" b="1" dirty="0">
                <a:latin typeface="Courier New" panose="02070309020205020404" pitchFamily="49" charset="0"/>
              </a:rPr>
              <a:t> 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year;</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month;</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day;</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solidFill>
                  <a:schemeClr val="accent2"/>
                </a:solidFill>
                <a:latin typeface="Courier New" panose="02070309020205020404" pitchFamily="49" charset="0"/>
              </a:rPr>
              <a:t>void</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a:t>
            </a:r>
            <a:r>
              <a:rPr kumimoji="1" lang="en-US" altLang="zh-CN" sz="1800" b="1" dirty="0">
                <a:solidFill>
                  <a:srgbClr val="FF0000"/>
                </a:solidFill>
                <a:latin typeface="Courier New" panose="02070309020205020404" pitchFamily="49" charset="0"/>
              </a:rPr>
              <a:t>DATE p</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solidFill>
                  <a:srgbClr val="FF0000"/>
                </a:solidFill>
                <a:latin typeface="Courier New" panose="02070309020205020404" pitchFamily="49" charset="0"/>
              </a:rPr>
              <a:t>p.</a:t>
            </a:r>
            <a:r>
              <a:rPr kumimoji="1" lang="en-US" altLang="zh-CN" sz="1800" b="1" dirty="0" err="1">
                <a:latin typeface="Courier New" panose="02070309020205020404" pitchFamily="49" charset="0"/>
              </a:rPr>
              <a:t>year</a:t>
            </a:r>
            <a:r>
              <a:rPr kumimoji="1" lang="en-US" altLang="zh-CN" sz="1800" b="1" dirty="0">
                <a:latin typeface="Courier New" panose="02070309020205020404" pitchFamily="49" charset="0"/>
              </a:rPr>
              <a:t> = 2000;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solidFill>
                  <a:srgbClr val="FF0000"/>
                </a:solidFill>
                <a:latin typeface="Courier New" panose="02070309020205020404" pitchFamily="49" charset="0"/>
              </a:rPr>
              <a:t>p.</a:t>
            </a:r>
            <a:r>
              <a:rPr kumimoji="1" lang="en-US" altLang="zh-CN" sz="1800" b="1" dirty="0" err="1">
                <a:latin typeface="Courier New" panose="02070309020205020404" pitchFamily="49" charset="0"/>
              </a:rPr>
              <a:t>month</a:t>
            </a:r>
            <a:r>
              <a:rPr kumimoji="1" lang="en-US" altLang="zh-CN" sz="1800" b="1" dirty="0">
                <a:latin typeface="Courier New" panose="02070309020205020404" pitchFamily="49" charset="0"/>
              </a:rPr>
              <a:t> = 5;</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solidFill>
                  <a:srgbClr val="FF0000"/>
                </a:solidFill>
                <a:latin typeface="Courier New" panose="02070309020205020404" pitchFamily="49" charset="0"/>
              </a:rPr>
              <a:t>p.</a:t>
            </a:r>
            <a:r>
              <a:rPr kumimoji="1" lang="en-US" altLang="zh-CN" sz="1800" b="1" dirty="0" err="1">
                <a:latin typeface="Courier New" panose="02070309020205020404" pitchFamily="49" charset="0"/>
              </a:rPr>
              <a:t>day</a:t>
            </a:r>
            <a:r>
              <a:rPr kumimoji="1" lang="en-US" altLang="zh-CN" sz="1800" b="1" dirty="0">
                <a:latin typeface="Courier New" panose="02070309020205020404" pitchFamily="49" charset="0"/>
              </a:rPr>
              <a:t> = 22;</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p:txBody>
      </p:sp>
      <p:sp>
        <p:nvSpPr>
          <p:cNvPr id="50179" name="Text Box 3"/>
          <p:cNvSpPr txBox="1">
            <a:spLocks noChangeArrowheads="1"/>
          </p:cNvSpPr>
          <p:nvPr/>
        </p:nvSpPr>
        <p:spPr bwMode="auto">
          <a:xfrm>
            <a:off x="1703388" y="3687743"/>
            <a:ext cx="6553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latin typeface="Courier New" panose="02070309020205020404" pitchFamily="49" charset="0"/>
              </a:rPr>
              <a:t>int main(void)</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DATE d;</a:t>
            </a:r>
            <a:endParaRPr kumimoji="1" lang="en-US" altLang="zh-CN" sz="1800" b="1" dirty="0">
              <a:solidFill>
                <a:srgbClr val="FF0000"/>
              </a:solidFill>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 1999;</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 4;</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 = 23;</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a:t>
            </a:r>
            <a:r>
              <a:rPr kumimoji="1" lang="en-US" altLang="zh-CN" sz="1800" b="1" dirty="0">
                <a:solidFill>
                  <a:srgbClr val="FF0000"/>
                </a:solidFill>
                <a:latin typeface="Courier New" panose="02070309020205020404" pitchFamily="49" charset="0"/>
              </a:rPr>
              <a:t>d</a:t>
            </a:r>
            <a:r>
              <a:rPr kumimoji="1" lang="en-US" altLang="zh-CN" sz="1800" b="1" dirty="0">
                <a:latin typeface="Courier New" panose="02070309020205020404" pitchFamily="49" charset="0"/>
              </a:rPr>
              <a:t>)</a:t>
            </a:r>
            <a:r>
              <a:rPr kumimoji="1" lang="en-US" altLang="zh-CN" sz="1800" b="1" dirty="0">
                <a:solidFill>
                  <a:schemeClr val="accent2"/>
                </a:solidFill>
                <a:latin typeface="Courier New" panose="02070309020205020404" pitchFamily="49" charset="0"/>
              </a:rPr>
              <a:t>;</a:t>
            </a:r>
            <a:r>
              <a:rPr kumimoji="1" lang="en-US" altLang="zh-CN" sz="1800" b="1" dirty="0">
                <a:latin typeface="Courier New" panose="02070309020205020404" pitchFamily="49" charset="0"/>
              </a:rPr>
              <a:t> </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return 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zh-CN" altLang="zh-CN" sz="1800" b="1" dirty="0">
              <a:latin typeface="Courier New" panose="02070309020205020404" pitchFamily="49" charset="0"/>
            </a:endParaRPr>
          </a:p>
        </p:txBody>
      </p:sp>
      <p:sp>
        <p:nvSpPr>
          <p:cNvPr id="231428" name="Text Box 4"/>
          <p:cNvSpPr txBox="1">
            <a:spLocks noChangeArrowheads="1"/>
          </p:cNvSpPr>
          <p:nvPr/>
        </p:nvSpPr>
        <p:spPr bwMode="auto">
          <a:xfrm>
            <a:off x="8966201" y="5353253"/>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dirty="0">
                <a:solidFill>
                  <a:srgbClr val="C00000"/>
                </a:solidFill>
                <a:latin typeface="Courier New" panose="02070309020205020404" pitchFamily="49" charset="0"/>
              </a:rPr>
              <a:t>1999,4,23</a:t>
            </a:r>
            <a:endParaRPr kumimoji="1" lang="en-US" altLang="zh-CN" sz="2400" b="1" dirty="0">
              <a:solidFill>
                <a:srgbClr val="C00000"/>
              </a:solidFill>
              <a:latin typeface="Courier New" panose="02070309020205020404" pitchFamily="49" charset="0"/>
            </a:endParaRPr>
          </a:p>
        </p:txBody>
      </p:sp>
      <p:sp>
        <p:nvSpPr>
          <p:cNvPr id="231429" name="Text Box 5"/>
          <p:cNvSpPr txBox="1">
            <a:spLocks noChangeArrowheads="1"/>
          </p:cNvSpPr>
          <p:nvPr/>
        </p:nvSpPr>
        <p:spPr bwMode="auto">
          <a:xfrm>
            <a:off x="8970963" y="5688216"/>
            <a:ext cx="182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dirty="0">
                <a:solidFill>
                  <a:srgbClr val="C00000"/>
                </a:solidFill>
                <a:latin typeface="Courier New" panose="02070309020205020404" pitchFamily="49" charset="0"/>
              </a:rPr>
              <a:t>1999,4,23</a:t>
            </a:r>
            <a:endParaRPr kumimoji="1" lang="en-US" altLang="zh-CN" sz="2400" b="1" dirty="0">
              <a:solidFill>
                <a:srgbClr val="C00000"/>
              </a:solidFill>
              <a:latin typeface="Courier New" panose="02070309020205020404" pitchFamily="49" charset="0"/>
            </a:endParaRPr>
          </a:p>
        </p:txBody>
      </p:sp>
      <p:sp>
        <p:nvSpPr>
          <p:cNvPr id="231430" name="Rectangle 6"/>
          <p:cNvSpPr>
            <a:spLocks noChangeArrowheads="1"/>
          </p:cNvSpPr>
          <p:nvPr/>
        </p:nvSpPr>
        <p:spPr bwMode="auto">
          <a:xfrm rot="5400000" flipH="1">
            <a:off x="3887788" y="1209676"/>
            <a:ext cx="73025" cy="4800600"/>
          </a:xfrm>
          <a:prstGeom prst="rect">
            <a:avLst/>
          </a:prstGeom>
          <a:gradFill rotWithShape="0">
            <a:gsLst>
              <a:gs pos="0">
                <a:schemeClr val="bg1"/>
              </a:gs>
              <a:gs pos="50000">
                <a:schemeClr val="tx2"/>
              </a:gs>
              <a:gs pos="100000">
                <a:schemeClr val="bg1"/>
              </a:gs>
            </a:gsLst>
            <a:lin ang="0" scaled="1"/>
          </a:gradFill>
          <a:ln w="9525">
            <a:noFill/>
            <a:miter lim="800000"/>
          </a:ln>
          <a:effectLst/>
        </p:spPr>
        <p:txBody>
          <a:bodyPr wrap="none" anchor="ctr"/>
          <a:lstStyle/>
          <a:p>
            <a:pPr>
              <a:defRPr/>
            </a:pPr>
            <a:endParaRPr lang="zh-CN" altLang="en-US"/>
          </a:p>
        </p:txBody>
      </p:sp>
      <p:sp>
        <p:nvSpPr>
          <p:cNvPr id="2" name="文本框 1"/>
          <p:cNvSpPr txBox="1"/>
          <p:nvPr/>
        </p:nvSpPr>
        <p:spPr>
          <a:xfrm>
            <a:off x="7105135" y="691978"/>
            <a:ext cx="4238368" cy="646331"/>
          </a:xfrm>
          <a:prstGeom prst="rect">
            <a:avLst/>
          </a:prstGeom>
          <a:noFill/>
        </p:spPr>
        <p:txBody>
          <a:bodyPr wrap="square" rtlCol="0">
            <a:spAutoFit/>
          </a:bodyPr>
          <a:lstStyle/>
          <a:p>
            <a:r>
              <a:rPr lang="zh-CN" altLang="en-US" sz="3600" dirty="0">
                <a:solidFill>
                  <a:srgbClr val="C00000"/>
                </a:solidFill>
              </a:rPr>
              <a:t>结构体与函数</a:t>
            </a:r>
            <a:endParaRPr lang="zh-CN" altLang="en-US" sz="3600" dirty="0">
              <a:solidFill>
                <a:srgbClr val="C00000"/>
              </a:solidFill>
            </a:endParaRPr>
          </a:p>
        </p:txBody>
      </p:sp>
      <p:sp>
        <p:nvSpPr>
          <p:cNvPr id="9" name="文本框 8"/>
          <p:cNvSpPr txBox="1"/>
          <p:nvPr/>
        </p:nvSpPr>
        <p:spPr>
          <a:xfrm>
            <a:off x="8369428" y="1673272"/>
            <a:ext cx="3591913" cy="2795702"/>
          </a:xfrm>
          <a:prstGeom prst="rect">
            <a:avLst/>
          </a:prstGeom>
          <a:noFill/>
        </p:spPr>
        <p:txBody>
          <a:bodyPr wrap="square" rtlCol="0">
            <a:spAutoFit/>
          </a:bodyPr>
          <a:lstStyle/>
          <a:p>
            <a:pPr>
              <a:lnSpc>
                <a:spcPct val="150000"/>
              </a:lnSpc>
            </a:pPr>
            <a:r>
              <a:rPr lang="zh-CN" altLang="en-US" sz="2400" dirty="0"/>
              <a:t>运行结果：</a:t>
            </a:r>
            <a:endParaRPr lang="en-US" altLang="zh-CN" sz="2400" dirty="0"/>
          </a:p>
          <a:p>
            <a:pPr>
              <a:lnSpc>
                <a:spcPct val="150000"/>
              </a:lnSpc>
            </a:pPr>
            <a:r>
              <a:rPr lang="en-US" altLang="zh-CN" sz="2400" dirty="0">
                <a:solidFill>
                  <a:srgbClr val="C00000"/>
                </a:solidFill>
              </a:rPr>
              <a:t>A</a:t>
            </a:r>
            <a:r>
              <a:rPr lang="en-US" altLang="zh-CN" sz="2400" dirty="0"/>
              <a:t>. 1999,4,23</a:t>
            </a:r>
            <a:endParaRPr lang="en-US" altLang="zh-CN" sz="2400" dirty="0"/>
          </a:p>
          <a:p>
            <a:pPr>
              <a:lnSpc>
                <a:spcPct val="150000"/>
              </a:lnSpc>
            </a:pPr>
            <a:r>
              <a:rPr lang="en-US" altLang="zh-CN" sz="2400" dirty="0"/>
              <a:t>     1999,4,23</a:t>
            </a:r>
            <a:endParaRPr lang="en-US" altLang="zh-CN" sz="2400" dirty="0"/>
          </a:p>
          <a:p>
            <a:pPr>
              <a:lnSpc>
                <a:spcPct val="150000"/>
              </a:lnSpc>
            </a:pPr>
            <a:r>
              <a:rPr lang="en-US" altLang="zh-CN" sz="2400" dirty="0">
                <a:solidFill>
                  <a:srgbClr val="C00000"/>
                </a:solidFill>
              </a:rPr>
              <a:t>B</a:t>
            </a:r>
            <a:r>
              <a:rPr lang="en-US" altLang="zh-CN" sz="2400" dirty="0"/>
              <a:t>.  1999,4,23</a:t>
            </a:r>
            <a:endParaRPr lang="en-US" altLang="zh-CN" sz="2400" dirty="0"/>
          </a:p>
          <a:p>
            <a:pPr>
              <a:lnSpc>
                <a:spcPct val="150000"/>
              </a:lnSpc>
            </a:pPr>
            <a:r>
              <a:rPr lang="en-US" altLang="zh-CN" sz="2400" dirty="0"/>
              <a:t>     2000,5,22</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31428"/>
                                        </p:tgtEl>
                                        <p:attrNameLst>
                                          <p:attrName>style.visibility</p:attrName>
                                        </p:attrNameLst>
                                      </p:cBhvr>
                                      <p:to>
                                        <p:strVal val="visible"/>
                                      </p:to>
                                    </p:set>
                                    <p:animEffect transition="in" filter="box(out)">
                                      <p:cBhvr>
                                        <p:cTn id="11" dur="500"/>
                                        <p:tgtEl>
                                          <p:spTgt spid="23142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31429"/>
                                        </p:tgtEl>
                                        <p:attrNameLst>
                                          <p:attrName>style.visibility</p:attrName>
                                        </p:attrNameLst>
                                      </p:cBhvr>
                                      <p:to>
                                        <p:strVal val="visible"/>
                                      </p:to>
                                    </p:set>
                                    <p:animEffect transition="in" filter="box(out)">
                                      <p:cBhvr>
                                        <p:cTn id="16"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utoUpdateAnimBg="0"/>
      <p:bldP spid="231429" grpId="0" autoUpdateAnimBg="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703388" y="115889"/>
            <a:ext cx="40386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solidFill>
                  <a:schemeClr val="accent2"/>
                </a:solidFill>
                <a:latin typeface="Courier New" panose="02070309020205020404" pitchFamily="49" charset="0"/>
              </a:rPr>
              <a:t>typedef struct</a:t>
            </a:r>
            <a:r>
              <a:rPr kumimoji="1" lang="en-US" altLang="zh-CN" sz="1800" b="1" dirty="0">
                <a:latin typeface="Courier New" panose="02070309020205020404" pitchFamily="49" charset="0"/>
              </a:rPr>
              <a:t> 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year;</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month;</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chemeClr val="accent2"/>
                </a:solidFill>
                <a:latin typeface="Courier New" panose="02070309020205020404" pitchFamily="49" charset="0"/>
              </a:rPr>
              <a:t>int</a:t>
            </a:r>
            <a:r>
              <a:rPr kumimoji="1" lang="en-US" altLang="zh-CN" sz="1800" b="1" dirty="0">
                <a:latin typeface="Courier New" panose="02070309020205020404" pitchFamily="49" charset="0"/>
              </a:rPr>
              <a:t> day;</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solidFill>
                  <a:schemeClr val="accent2"/>
                </a:solidFill>
                <a:latin typeface="Courier New" panose="02070309020205020404" pitchFamily="49" charset="0"/>
              </a:rPr>
              <a:t>void</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a:t>
            </a:r>
            <a:r>
              <a:rPr kumimoji="1" lang="en-US" altLang="zh-CN" sz="1800" b="1" dirty="0">
                <a:solidFill>
                  <a:srgbClr val="FF0000"/>
                </a:solidFill>
                <a:latin typeface="Courier New" panose="02070309020205020404" pitchFamily="49" charset="0"/>
              </a:rPr>
              <a:t>DATE</a:t>
            </a: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*p</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p-&gt;</a:t>
            </a:r>
            <a:r>
              <a:rPr kumimoji="1" lang="en-US" altLang="zh-CN" sz="1800" b="1" dirty="0">
                <a:latin typeface="Courier New" panose="02070309020205020404" pitchFamily="49" charset="0"/>
              </a:rPr>
              <a:t>year = 2000;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p-&gt;</a:t>
            </a:r>
            <a:r>
              <a:rPr kumimoji="1" lang="en-US" altLang="zh-CN" sz="1800" b="1" dirty="0">
                <a:latin typeface="Courier New" panose="02070309020205020404" pitchFamily="49" charset="0"/>
              </a:rPr>
              <a:t>month = 5;</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p-&gt;</a:t>
            </a:r>
            <a:r>
              <a:rPr kumimoji="1" lang="en-US" altLang="zh-CN" sz="1800" b="1" dirty="0">
                <a:latin typeface="Courier New" panose="02070309020205020404" pitchFamily="49" charset="0"/>
              </a:rPr>
              <a:t>day = 22;</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p:txBody>
      </p:sp>
      <p:sp>
        <p:nvSpPr>
          <p:cNvPr id="51203" name="Text Box 3"/>
          <p:cNvSpPr txBox="1">
            <a:spLocks noChangeArrowheads="1"/>
          </p:cNvSpPr>
          <p:nvPr/>
        </p:nvSpPr>
        <p:spPr bwMode="auto">
          <a:xfrm>
            <a:off x="1703389" y="3789364"/>
            <a:ext cx="68214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latin typeface="Courier New" panose="02070309020205020404" pitchFamily="49" charset="0"/>
              </a:rPr>
              <a:t>int main()</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FF0000"/>
                </a:solidFill>
                <a:latin typeface="Courier New" panose="02070309020205020404" pitchFamily="49" charset="0"/>
              </a:rPr>
              <a:t>DATE d;</a:t>
            </a:r>
            <a:endParaRPr kumimoji="1" lang="en-US" altLang="zh-CN" sz="1800" b="1" dirty="0">
              <a:solidFill>
                <a:srgbClr val="FF0000"/>
              </a:solidFill>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 1999;</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 4;</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 = 23;</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a:t>
            </a:r>
            <a:r>
              <a:rPr kumimoji="1" lang="en-US" altLang="zh-CN" sz="1800" b="1" dirty="0">
                <a:solidFill>
                  <a:srgbClr val="FF0000"/>
                </a:solidFill>
                <a:latin typeface="Courier New" panose="02070309020205020404" pitchFamily="49" charset="0"/>
              </a:rPr>
              <a:t>&amp;d</a:t>
            </a:r>
            <a:r>
              <a:rPr kumimoji="1" lang="en-US" altLang="zh-CN" sz="1800" b="1" dirty="0">
                <a:latin typeface="Courier New" panose="02070309020205020404" pitchFamily="49" charset="0"/>
              </a:rPr>
              <a:t>)</a:t>
            </a:r>
            <a:r>
              <a:rPr kumimoji="1" lang="en-US" altLang="zh-CN" sz="1800" b="1" dirty="0">
                <a:solidFill>
                  <a:schemeClr val="accent2"/>
                </a:solidFill>
                <a:latin typeface="Courier New" panose="02070309020205020404" pitchFamily="49" charset="0"/>
              </a:rPr>
              <a:t>;</a:t>
            </a:r>
            <a:r>
              <a:rPr kumimoji="1" lang="en-US" altLang="zh-CN" sz="1800" b="1" dirty="0">
                <a:latin typeface="Courier New" panose="02070309020205020404" pitchFamily="49" charset="0"/>
              </a:rPr>
              <a:t> </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return 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zh-CN" altLang="zh-CN" sz="1800" b="1" dirty="0">
              <a:latin typeface="Courier New" panose="02070309020205020404" pitchFamily="49" charset="0"/>
            </a:endParaRPr>
          </a:p>
        </p:txBody>
      </p:sp>
      <p:sp>
        <p:nvSpPr>
          <p:cNvPr id="232452" name="Text Box 4"/>
          <p:cNvSpPr txBox="1">
            <a:spLocks noChangeArrowheads="1"/>
          </p:cNvSpPr>
          <p:nvPr/>
        </p:nvSpPr>
        <p:spPr bwMode="auto">
          <a:xfrm>
            <a:off x="8854990" y="5474815"/>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dirty="0">
                <a:solidFill>
                  <a:srgbClr val="C00000"/>
                </a:solidFill>
                <a:latin typeface="Courier New" panose="02070309020205020404" pitchFamily="49" charset="0"/>
              </a:rPr>
              <a:t>1999,4,23</a:t>
            </a:r>
            <a:endParaRPr kumimoji="1" lang="en-US" altLang="zh-CN" sz="2400" b="1" dirty="0">
              <a:solidFill>
                <a:srgbClr val="C00000"/>
              </a:solidFill>
              <a:latin typeface="Courier New" panose="02070309020205020404" pitchFamily="49" charset="0"/>
            </a:endParaRPr>
          </a:p>
        </p:txBody>
      </p:sp>
      <p:sp>
        <p:nvSpPr>
          <p:cNvPr id="232453" name="Rectangle 5"/>
          <p:cNvSpPr>
            <a:spLocks noChangeArrowheads="1"/>
          </p:cNvSpPr>
          <p:nvPr/>
        </p:nvSpPr>
        <p:spPr bwMode="auto">
          <a:xfrm rot="5400000" flipH="1">
            <a:off x="3887788" y="1209676"/>
            <a:ext cx="73025" cy="4800600"/>
          </a:xfrm>
          <a:prstGeom prst="rect">
            <a:avLst/>
          </a:prstGeom>
          <a:gradFill rotWithShape="0">
            <a:gsLst>
              <a:gs pos="0">
                <a:schemeClr val="bg1"/>
              </a:gs>
              <a:gs pos="50000">
                <a:schemeClr val="tx2"/>
              </a:gs>
              <a:gs pos="100000">
                <a:schemeClr val="bg1"/>
              </a:gs>
            </a:gsLst>
            <a:lin ang="0" scaled="1"/>
          </a:gradFill>
          <a:ln w="9525">
            <a:noFill/>
            <a:miter lim="800000"/>
          </a:ln>
          <a:effectLst/>
        </p:spPr>
        <p:txBody>
          <a:bodyPr wrap="none" anchor="ctr"/>
          <a:lstStyle/>
          <a:p>
            <a:pPr>
              <a:defRPr/>
            </a:pPr>
            <a:endParaRPr lang="zh-CN" altLang="en-US"/>
          </a:p>
        </p:txBody>
      </p:sp>
      <p:sp>
        <p:nvSpPr>
          <p:cNvPr id="232455" name="Rectangle 7"/>
          <p:cNvSpPr>
            <a:spLocks noChangeArrowheads="1"/>
          </p:cNvSpPr>
          <p:nvPr/>
        </p:nvSpPr>
        <p:spPr bwMode="auto">
          <a:xfrm>
            <a:off x="8862927" y="5835178"/>
            <a:ext cx="182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dirty="0">
                <a:solidFill>
                  <a:srgbClr val="C00000"/>
                </a:solidFill>
                <a:latin typeface="Courier New" panose="02070309020205020404" pitchFamily="49" charset="0"/>
              </a:rPr>
              <a:t>2000,5,22</a:t>
            </a:r>
            <a:endParaRPr kumimoji="1" lang="en-US" altLang="zh-CN" sz="2400" b="1" dirty="0">
              <a:solidFill>
                <a:srgbClr val="C00000"/>
              </a:solidFill>
              <a:latin typeface="Courier New" panose="02070309020205020404" pitchFamily="49" charset="0"/>
            </a:endParaRPr>
          </a:p>
        </p:txBody>
      </p:sp>
      <p:sp>
        <p:nvSpPr>
          <p:cNvPr id="8" name="文本框 7"/>
          <p:cNvSpPr txBox="1"/>
          <p:nvPr/>
        </p:nvSpPr>
        <p:spPr>
          <a:xfrm>
            <a:off x="7105135" y="691978"/>
            <a:ext cx="4238368" cy="646331"/>
          </a:xfrm>
          <a:prstGeom prst="rect">
            <a:avLst/>
          </a:prstGeom>
          <a:noFill/>
        </p:spPr>
        <p:txBody>
          <a:bodyPr wrap="square" rtlCol="0">
            <a:spAutoFit/>
          </a:bodyPr>
          <a:lstStyle/>
          <a:p>
            <a:r>
              <a:rPr lang="zh-CN" altLang="en-US" sz="3600" dirty="0">
                <a:solidFill>
                  <a:srgbClr val="C00000"/>
                </a:solidFill>
              </a:rPr>
              <a:t>结构体与函数</a:t>
            </a:r>
            <a:endParaRPr lang="zh-CN" altLang="en-US" sz="3600" dirty="0">
              <a:solidFill>
                <a:srgbClr val="C00000"/>
              </a:solidFill>
            </a:endParaRPr>
          </a:p>
        </p:txBody>
      </p:sp>
      <p:sp>
        <p:nvSpPr>
          <p:cNvPr id="10" name="文本框 9"/>
          <p:cNvSpPr txBox="1"/>
          <p:nvPr/>
        </p:nvSpPr>
        <p:spPr>
          <a:xfrm>
            <a:off x="7980576" y="1809751"/>
            <a:ext cx="3591913" cy="2795702"/>
          </a:xfrm>
          <a:prstGeom prst="rect">
            <a:avLst/>
          </a:prstGeom>
          <a:noFill/>
        </p:spPr>
        <p:txBody>
          <a:bodyPr wrap="square" rtlCol="0">
            <a:spAutoFit/>
          </a:bodyPr>
          <a:lstStyle/>
          <a:p>
            <a:pPr>
              <a:lnSpc>
                <a:spcPct val="150000"/>
              </a:lnSpc>
            </a:pPr>
            <a:r>
              <a:rPr lang="zh-CN" altLang="en-US" sz="2400" dirty="0"/>
              <a:t>运行结果：</a:t>
            </a:r>
            <a:endParaRPr lang="en-US" altLang="zh-CN" sz="2400" dirty="0"/>
          </a:p>
          <a:p>
            <a:pPr>
              <a:lnSpc>
                <a:spcPct val="150000"/>
              </a:lnSpc>
            </a:pPr>
            <a:r>
              <a:rPr lang="en-US" altLang="zh-CN" sz="2400" dirty="0">
                <a:solidFill>
                  <a:srgbClr val="C00000"/>
                </a:solidFill>
              </a:rPr>
              <a:t>A</a:t>
            </a:r>
            <a:r>
              <a:rPr lang="en-US" altLang="zh-CN" sz="2400" dirty="0"/>
              <a:t>. 1999,4,23</a:t>
            </a:r>
            <a:endParaRPr lang="en-US" altLang="zh-CN" sz="2400" dirty="0"/>
          </a:p>
          <a:p>
            <a:pPr>
              <a:lnSpc>
                <a:spcPct val="150000"/>
              </a:lnSpc>
            </a:pPr>
            <a:r>
              <a:rPr lang="en-US" altLang="zh-CN" sz="2400" dirty="0"/>
              <a:t>     1999,4,23</a:t>
            </a:r>
            <a:endParaRPr lang="en-US" altLang="zh-CN" sz="2400" dirty="0"/>
          </a:p>
          <a:p>
            <a:pPr>
              <a:lnSpc>
                <a:spcPct val="150000"/>
              </a:lnSpc>
            </a:pPr>
            <a:r>
              <a:rPr lang="en-US" altLang="zh-CN" sz="2400" dirty="0">
                <a:solidFill>
                  <a:srgbClr val="C00000"/>
                </a:solidFill>
              </a:rPr>
              <a:t>B</a:t>
            </a:r>
            <a:r>
              <a:rPr lang="en-US" altLang="zh-CN" sz="2400" dirty="0"/>
              <a:t>.  1999,4,23</a:t>
            </a:r>
            <a:endParaRPr lang="en-US" altLang="zh-CN" sz="2400" dirty="0"/>
          </a:p>
          <a:p>
            <a:pPr>
              <a:lnSpc>
                <a:spcPct val="150000"/>
              </a:lnSpc>
            </a:pPr>
            <a:r>
              <a:rPr lang="en-US" altLang="zh-CN" sz="2400" dirty="0"/>
              <a:t>     2000,5,22</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32452"/>
                                        </p:tgtEl>
                                        <p:attrNameLst>
                                          <p:attrName>style.visibility</p:attrName>
                                        </p:attrNameLst>
                                      </p:cBhvr>
                                      <p:to>
                                        <p:strVal val="visible"/>
                                      </p:to>
                                    </p:set>
                                    <p:animEffect transition="in" filter="box(out)">
                                      <p:cBhvr>
                                        <p:cTn id="11" dur="500"/>
                                        <p:tgtEl>
                                          <p:spTgt spid="23245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32455"/>
                                        </p:tgtEl>
                                        <p:attrNameLst>
                                          <p:attrName>style.visibility</p:attrName>
                                        </p:attrNameLst>
                                      </p:cBhvr>
                                      <p:to>
                                        <p:strVal val="visible"/>
                                      </p:to>
                                    </p:set>
                                    <p:animEffect transition="in" filter="box(out)">
                                      <p:cBhvr>
                                        <p:cTn id="16" dur="500"/>
                                        <p:tgtEl>
                                          <p:spTgt spid="23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utoUpdateAnimBg="0"/>
      <p:bldP spid="232455" grpId="0" autoUpdateAnimBg="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703389" y="115889"/>
            <a:ext cx="53292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latin typeface="Courier New" panose="02070309020205020404" pitchFamily="49" charset="0"/>
              </a:rPr>
              <a:t>typedef struct 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int year;</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int month;</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int day;</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}DATE;</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solidFill>
                  <a:srgbClr val="C00000"/>
                </a:solidFill>
                <a:latin typeface="Courier New" panose="02070309020205020404" pitchFamily="49" charset="0"/>
              </a:rPr>
              <a:t>DATE</a:t>
            </a:r>
            <a:r>
              <a:rPr kumimoji="1" lang="en-US" altLang="zh-CN" sz="1800" b="1" dirty="0">
                <a:solidFill>
                  <a:schemeClr val="hlink"/>
                </a:solidFill>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(void)</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DATE da;    </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solidFill>
                  <a:srgbClr val="FF0000"/>
                </a:solidFill>
                <a:latin typeface="Courier New" panose="02070309020205020404" pitchFamily="49" charset="0"/>
              </a:rPr>
              <a:t>  </a:t>
            </a:r>
            <a:r>
              <a:rPr kumimoji="1" lang="en-US" altLang="zh-CN" sz="1800" b="1" dirty="0" err="1">
                <a:latin typeface="Courier New" panose="02070309020205020404" pitchFamily="49" charset="0"/>
              </a:rPr>
              <a:t>da</a:t>
            </a:r>
            <a:r>
              <a:rPr kumimoji="1" lang="en-US" altLang="zh-CN" sz="1800" b="1" dirty="0" err="1">
                <a:solidFill>
                  <a:srgbClr val="FF0000"/>
                </a:solidFill>
                <a:latin typeface="Courier New" panose="02070309020205020404" pitchFamily="49" charset="0"/>
              </a:rPr>
              <a:t>.</a:t>
            </a:r>
            <a:r>
              <a:rPr kumimoji="1" lang="en-US" altLang="zh-CN" sz="1800" b="1" dirty="0" err="1">
                <a:latin typeface="Courier New" panose="02070309020205020404" pitchFamily="49" charset="0"/>
              </a:rPr>
              <a:t>year</a:t>
            </a:r>
            <a:r>
              <a:rPr kumimoji="1" lang="en-US" altLang="zh-CN" sz="1800" b="1" dirty="0">
                <a:latin typeface="Courier New" panose="02070309020205020404" pitchFamily="49" charset="0"/>
              </a:rPr>
              <a:t> = 2000;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da</a:t>
            </a:r>
            <a:r>
              <a:rPr kumimoji="1" lang="en-US" altLang="zh-CN" sz="1800" b="1" dirty="0" err="1">
                <a:solidFill>
                  <a:srgbClr val="FF0000"/>
                </a:solidFill>
                <a:latin typeface="Courier New" panose="02070309020205020404" pitchFamily="49" charset="0"/>
              </a:rPr>
              <a:t>.</a:t>
            </a:r>
            <a:r>
              <a:rPr kumimoji="1" lang="en-US" altLang="zh-CN" sz="1800" b="1" dirty="0" err="1">
                <a:latin typeface="Courier New" panose="02070309020205020404" pitchFamily="49" charset="0"/>
              </a:rPr>
              <a:t>month</a:t>
            </a:r>
            <a:r>
              <a:rPr kumimoji="1" lang="en-US" altLang="zh-CN" sz="1800" b="1" dirty="0">
                <a:latin typeface="Courier New" panose="02070309020205020404" pitchFamily="49" charset="0"/>
              </a:rPr>
              <a:t> = 5;</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da</a:t>
            </a:r>
            <a:r>
              <a:rPr kumimoji="1" lang="en-US" altLang="zh-CN" sz="1800" b="1" dirty="0" err="1">
                <a:solidFill>
                  <a:srgbClr val="FF0000"/>
                </a:solidFill>
                <a:latin typeface="Courier New" panose="02070309020205020404" pitchFamily="49" charset="0"/>
              </a:rPr>
              <a:t>.</a:t>
            </a:r>
            <a:r>
              <a:rPr kumimoji="1" lang="en-US" altLang="zh-CN" sz="1800" b="1" dirty="0" err="1">
                <a:latin typeface="Courier New" panose="02070309020205020404" pitchFamily="49" charset="0"/>
              </a:rPr>
              <a:t>day</a:t>
            </a:r>
            <a:r>
              <a:rPr kumimoji="1" lang="en-US" altLang="zh-CN" sz="1800" b="1" dirty="0">
                <a:latin typeface="Courier New" panose="02070309020205020404" pitchFamily="49" charset="0"/>
              </a:rPr>
              <a:t> = 22;</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C00000"/>
                </a:solidFill>
                <a:latin typeface="Courier New" panose="02070309020205020404" pitchFamily="49" charset="0"/>
              </a:rPr>
              <a:t>return da;</a:t>
            </a:r>
            <a:endParaRPr kumimoji="1" lang="en-US" altLang="zh-CN" sz="1800" b="1" dirty="0">
              <a:solidFill>
                <a:srgbClr val="C00000"/>
              </a:solidFill>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p:txBody>
      </p:sp>
      <p:sp>
        <p:nvSpPr>
          <p:cNvPr id="52227" name="Text Box 3"/>
          <p:cNvSpPr txBox="1">
            <a:spLocks noChangeArrowheads="1"/>
          </p:cNvSpPr>
          <p:nvPr/>
        </p:nvSpPr>
        <p:spPr bwMode="auto">
          <a:xfrm>
            <a:off x="1703388" y="3789364"/>
            <a:ext cx="6553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dirty="0">
                <a:latin typeface="Courier New" panose="02070309020205020404" pitchFamily="49" charset="0"/>
              </a:rPr>
              <a:t>int main(void)</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solidFill>
                  <a:srgbClr val="C00000"/>
                </a:solidFill>
                <a:latin typeface="Courier New" panose="02070309020205020404" pitchFamily="49" charset="0"/>
              </a:rPr>
              <a:t>  DATE d;</a:t>
            </a:r>
            <a:endParaRPr kumimoji="1" lang="en-US" altLang="zh-CN" sz="1800" b="1" dirty="0">
              <a:solidFill>
                <a:srgbClr val="C00000"/>
              </a:solidFill>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 1999;</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 4;</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 = 23;</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a:solidFill>
                  <a:srgbClr val="C00000"/>
                </a:solidFill>
                <a:latin typeface="Courier New" panose="02070309020205020404" pitchFamily="49" charset="0"/>
              </a:rPr>
              <a:t>d =</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func</a:t>
            </a:r>
            <a:r>
              <a:rPr kumimoji="1" lang="en-US" altLang="zh-CN" sz="1800" b="1" dirty="0">
                <a:latin typeface="Courier New" panose="02070309020205020404" pitchFamily="49" charset="0"/>
              </a:rPr>
              <a:t>()</a:t>
            </a:r>
            <a:r>
              <a:rPr kumimoji="1" lang="en-US" altLang="zh-CN" sz="1800" b="1" dirty="0">
                <a:solidFill>
                  <a:schemeClr val="accent2"/>
                </a:solidFill>
                <a:latin typeface="Courier New" panose="02070309020205020404" pitchFamily="49" charset="0"/>
              </a:rPr>
              <a:t>;</a:t>
            </a:r>
            <a:r>
              <a:rPr kumimoji="1" lang="en-US" altLang="zh-CN" sz="1800" b="1" dirty="0">
                <a:latin typeface="Courier New" panose="02070309020205020404" pitchFamily="49" charset="0"/>
              </a:rPr>
              <a:t> </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printf</a:t>
            </a:r>
            <a:r>
              <a:rPr kumimoji="1" lang="en-US" altLang="zh-CN" sz="1800" b="1" dirty="0">
                <a:latin typeface="Courier New" panose="02070309020205020404" pitchFamily="49" charset="0"/>
              </a:rPr>
              <a:t>(“%</a:t>
            </a:r>
            <a:r>
              <a:rPr kumimoji="1" lang="en-US" altLang="zh-CN" sz="1800" b="1" dirty="0" err="1">
                <a:latin typeface="Courier New" panose="02070309020205020404" pitchFamily="49" charset="0"/>
              </a:rPr>
              <a:t>d,%d,%d</a:t>
            </a:r>
            <a:r>
              <a:rPr kumimoji="1" lang="en-US" altLang="zh-CN" sz="1800" b="1" dirty="0">
                <a:latin typeface="Courier New" panose="02070309020205020404" pitchFamily="49" charset="0"/>
              </a:rPr>
              <a:t>\n”, </a:t>
            </a:r>
            <a:r>
              <a:rPr kumimoji="1" lang="en-US" altLang="zh-CN" sz="1800" b="1" dirty="0" err="1">
                <a:latin typeface="Courier New" panose="02070309020205020404" pitchFamily="49" charset="0"/>
              </a:rPr>
              <a:t>d.year</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d.month</a:t>
            </a:r>
            <a:r>
              <a:rPr kumimoji="1" lang="en-US" altLang="zh-CN" sz="1800" b="1" dirty="0">
                <a:latin typeface="Courier New" panose="02070309020205020404" pitchFamily="49" charset="0"/>
              </a:rPr>
              <a:t>, </a:t>
            </a:r>
            <a:r>
              <a:rPr kumimoji="1" lang="en-US" altLang="zh-CN" sz="1800" b="1" dirty="0" err="1">
                <a:latin typeface="Courier New" panose="02070309020205020404" pitchFamily="49" charset="0"/>
              </a:rPr>
              <a:t>d.day</a:t>
            </a:r>
            <a:r>
              <a:rPr kumimoji="1" lang="en-US" altLang="zh-CN" sz="1800" b="1" dirty="0">
                <a:latin typeface="Courier New" panose="02070309020205020404" pitchFamily="49" charset="0"/>
              </a:rPr>
              <a:t>);</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  return 0;</a:t>
            </a:r>
            <a:endParaRPr kumimoji="1" lang="en-US" altLang="zh-CN" sz="1800" b="1" dirty="0">
              <a:latin typeface="Courier New" panose="02070309020205020404" pitchFamily="49" charset="0"/>
            </a:endParaRPr>
          </a:p>
          <a:p>
            <a:pPr eaLnBrk="1" hangingPunct="1">
              <a:spcBef>
                <a:spcPct val="0"/>
              </a:spcBef>
              <a:buClrTx/>
              <a:buSzTx/>
              <a:buFontTx/>
              <a:buNone/>
            </a:pPr>
            <a:r>
              <a:rPr kumimoji="1" lang="en-US" altLang="zh-CN" sz="1800" b="1" dirty="0">
                <a:latin typeface="Courier New" panose="02070309020205020404" pitchFamily="49" charset="0"/>
              </a:rPr>
              <a:t>}</a:t>
            </a:r>
            <a:endParaRPr kumimoji="1" lang="zh-CN" altLang="zh-CN" sz="1800" b="1" dirty="0">
              <a:latin typeface="Courier New" panose="02070309020205020404" pitchFamily="49" charset="0"/>
            </a:endParaRPr>
          </a:p>
        </p:txBody>
      </p:sp>
      <p:sp>
        <p:nvSpPr>
          <p:cNvPr id="233476" name="Text Box 4"/>
          <p:cNvSpPr txBox="1">
            <a:spLocks noChangeArrowheads="1"/>
          </p:cNvSpPr>
          <p:nvPr/>
        </p:nvSpPr>
        <p:spPr bwMode="auto">
          <a:xfrm>
            <a:off x="8929131" y="5407050"/>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C00000"/>
                </a:solidFill>
                <a:latin typeface="Courier New" panose="02070309020205020404" pitchFamily="49" charset="0"/>
              </a:rPr>
              <a:t>1999,4,23</a:t>
            </a:r>
            <a:endParaRPr kumimoji="1" lang="en-US" altLang="zh-CN" sz="2400" b="1">
              <a:solidFill>
                <a:srgbClr val="C00000"/>
              </a:solidFill>
              <a:latin typeface="Courier New" panose="02070309020205020404" pitchFamily="49" charset="0"/>
            </a:endParaRPr>
          </a:p>
        </p:txBody>
      </p:sp>
      <p:sp>
        <p:nvSpPr>
          <p:cNvPr id="233477" name="Text Box 5"/>
          <p:cNvSpPr txBox="1">
            <a:spLocks noChangeArrowheads="1"/>
          </p:cNvSpPr>
          <p:nvPr/>
        </p:nvSpPr>
        <p:spPr bwMode="auto">
          <a:xfrm>
            <a:off x="8933893" y="5742013"/>
            <a:ext cx="182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dirty="0">
                <a:solidFill>
                  <a:srgbClr val="C00000"/>
                </a:solidFill>
                <a:latin typeface="Courier New" panose="02070309020205020404" pitchFamily="49" charset="0"/>
              </a:rPr>
              <a:t>2000,5,22</a:t>
            </a:r>
            <a:endParaRPr kumimoji="1" lang="en-US" altLang="zh-CN" sz="2400" b="1" dirty="0">
              <a:solidFill>
                <a:srgbClr val="C00000"/>
              </a:solidFill>
              <a:latin typeface="Courier New" panose="02070309020205020404" pitchFamily="49" charset="0"/>
            </a:endParaRPr>
          </a:p>
        </p:txBody>
      </p:sp>
      <p:sp>
        <p:nvSpPr>
          <p:cNvPr id="233478" name="Rectangle 6"/>
          <p:cNvSpPr>
            <a:spLocks noChangeArrowheads="1"/>
          </p:cNvSpPr>
          <p:nvPr/>
        </p:nvSpPr>
        <p:spPr bwMode="auto">
          <a:xfrm rot="5400000" flipH="1">
            <a:off x="3887788" y="1438276"/>
            <a:ext cx="73025" cy="4800600"/>
          </a:xfrm>
          <a:prstGeom prst="rect">
            <a:avLst/>
          </a:prstGeom>
          <a:gradFill rotWithShape="0">
            <a:gsLst>
              <a:gs pos="0">
                <a:schemeClr val="bg1"/>
              </a:gs>
              <a:gs pos="50000">
                <a:schemeClr val="tx2"/>
              </a:gs>
              <a:gs pos="100000">
                <a:schemeClr val="bg1"/>
              </a:gs>
            </a:gsLst>
            <a:lin ang="0" scaled="1"/>
          </a:gradFill>
          <a:ln w="9525">
            <a:noFill/>
            <a:miter lim="800000"/>
          </a:ln>
          <a:effectLst/>
        </p:spPr>
        <p:txBody>
          <a:bodyPr wrap="none" anchor="ctr"/>
          <a:lstStyle/>
          <a:p>
            <a:pPr>
              <a:defRPr/>
            </a:pPr>
            <a:endParaRPr lang="zh-CN" altLang="en-US"/>
          </a:p>
        </p:txBody>
      </p:sp>
      <p:sp>
        <p:nvSpPr>
          <p:cNvPr id="8" name="文本框 7"/>
          <p:cNvSpPr txBox="1"/>
          <p:nvPr/>
        </p:nvSpPr>
        <p:spPr>
          <a:xfrm>
            <a:off x="7105135" y="691978"/>
            <a:ext cx="4238368" cy="646331"/>
          </a:xfrm>
          <a:prstGeom prst="rect">
            <a:avLst/>
          </a:prstGeom>
          <a:noFill/>
        </p:spPr>
        <p:txBody>
          <a:bodyPr wrap="square" rtlCol="0">
            <a:spAutoFit/>
          </a:bodyPr>
          <a:lstStyle/>
          <a:p>
            <a:r>
              <a:rPr lang="zh-CN" altLang="en-US" sz="3600" dirty="0">
                <a:solidFill>
                  <a:srgbClr val="C00000"/>
                </a:solidFill>
              </a:rPr>
              <a:t>结构体与函数</a:t>
            </a:r>
            <a:endParaRPr lang="zh-CN" altLang="en-US" sz="3600" dirty="0">
              <a:solidFill>
                <a:srgbClr val="C00000"/>
              </a:solidFill>
            </a:endParaRPr>
          </a:p>
        </p:txBody>
      </p:sp>
      <p:sp>
        <p:nvSpPr>
          <p:cNvPr id="9" name="文本框 8"/>
          <p:cNvSpPr txBox="1"/>
          <p:nvPr/>
        </p:nvSpPr>
        <p:spPr>
          <a:xfrm>
            <a:off x="8231875" y="1742350"/>
            <a:ext cx="3591913" cy="2795702"/>
          </a:xfrm>
          <a:prstGeom prst="rect">
            <a:avLst/>
          </a:prstGeom>
          <a:noFill/>
        </p:spPr>
        <p:txBody>
          <a:bodyPr wrap="square" rtlCol="0">
            <a:spAutoFit/>
          </a:bodyPr>
          <a:lstStyle/>
          <a:p>
            <a:pPr>
              <a:lnSpc>
                <a:spcPct val="150000"/>
              </a:lnSpc>
            </a:pPr>
            <a:r>
              <a:rPr lang="zh-CN" altLang="en-US" sz="2400" dirty="0"/>
              <a:t>运行结果：</a:t>
            </a:r>
            <a:endParaRPr lang="en-US" altLang="zh-CN" sz="2400" dirty="0"/>
          </a:p>
          <a:p>
            <a:pPr>
              <a:lnSpc>
                <a:spcPct val="150000"/>
              </a:lnSpc>
            </a:pPr>
            <a:r>
              <a:rPr lang="en-US" altLang="zh-CN" sz="2400" dirty="0">
                <a:solidFill>
                  <a:srgbClr val="C00000"/>
                </a:solidFill>
              </a:rPr>
              <a:t>A</a:t>
            </a:r>
            <a:r>
              <a:rPr lang="en-US" altLang="zh-CN" sz="2400" dirty="0"/>
              <a:t>. 1999,4,23</a:t>
            </a:r>
            <a:endParaRPr lang="en-US" altLang="zh-CN" sz="2400" dirty="0"/>
          </a:p>
          <a:p>
            <a:pPr>
              <a:lnSpc>
                <a:spcPct val="150000"/>
              </a:lnSpc>
            </a:pPr>
            <a:r>
              <a:rPr lang="en-US" altLang="zh-CN" sz="2400" dirty="0"/>
              <a:t>     1999,4,23</a:t>
            </a:r>
            <a:endParaRPr lang="en-US" altLang="zh-CN" sz="2400" dirty="0"/>
          </a:p>
          <a:p>
            <a:pPr>
              <a:lnSpc>
                <a:spcPct val="150000"/>
              </a:lnSpc>
            </a:pPr>
            <a:r>
              <a:rPr lang="en-US" altLang="zh-CN" sz="2400" dirty="0">
                <a:solidFill>
                  <a:srgbClr val="C00000"/>
                </a:solidFill>
              </a:rPr>
              <a:t>B</a:t>
            </a:r>
            <a:r>
              <a:rPr lang="en-US" altLang="zh-CN" sz="2400" dirty="0"/>
              <a:t>.  1999,4,23</a:t>
            </a:r>
            <a:endParaRPr lang="en-US" altLang="zh-CN" sz="2400" dirty="0"/>
          </a:p>
          <a:p>
            <a:pPr>
              <a:lnSpc>
                <a:spcPct val="150000"/>
              </a:lnSpc>
            </a:pPr>
            <a:r>
              <a:rPr lang="en-US" altLang="zh-CN" sz="2400" dirty="0"/>
              <a:t>     2000,5,22</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33476"/>
                                        </p:tgtEl>
                                        <p:attrNameLst>
                                          <p:attrName>style.visibility</p:attrName>
                                        </p:attrNameLst>
                                      </p:cBhvr>
                                      <p:to>
                                        <p:strVal val="visible"/>
                                      </p:to>
                                    </p:set>
                                    <p:animEffect transition="in" filter="box(out)">
                                      <p:cBhvr>
                                        <p:cTn id="11" dur="500"/>
                                        <p:tgtEl>
                                          <p:spTgt spid="23347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33477"/>
                                        </p:tgtEl>
                                        <p:attrNameLst>
                                          <p:attrName>style.visibility</p:attrName>
                                        </p:attrNameLst>
                                      </p:cBhvr>
                                      <p:to>
                                        <p:strVal val="visible"/>
                                      </p:to>
                                    </p:set>
                                    <p:animEffect transition="in" filter="box(out)">
                                      <p:cBhvr>
                                        <p:cTn id="16" dur="500"/>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autoUpdateAnimBg="0"/>
      <p:bldP spid="233477" grpId="0" autoUpdateAnimBg="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738314" y="1"/>
            <a:ext cx="53292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dirty="0">
                <a:latin typeface="Courier New" panose="02070309020205020404" pitchFamily="49" charset="0"/>
              </a:rPr>
              <a:t>typedef struct date</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int year;</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int month;</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int day;</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}DATE;</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solidFill>
                  <a:schemeClr val="accent2"/>
                </a:solidFill>
                <a:latin typeface="Courier New" panose="02070309020205020404" pitchFamily="49" charset="0"/>
              </a:rPr>
              <a:t>DATE *</a:t>
            </a:r>
            <a:r>
              <a:rPr kumimoji="1" lang="en-US" altLang="zh-CN" sz="1600" b="1" dirty="0" err="1">
                <a:latin typeface="Courier New" panose="02070309020205020404" pitchFamily="49" charset="0"/>
              </a:rPr>
              <a:t>func</a:t>
            </a:r>
            <a:r>
              <a:rPr kumimoji="1" lang="en-US" altLang="zh-CN" sz="1600" b="1" dirty="0">
                <a:latin typeface="Courier New" panose="02070309020205020404" pitchFamily="49" charset="0"/>
              </a:rPr>
              <a:t>(void)</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DATE da;    </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da.year</a:t>
            </a:r>
            <a:r>
              <a:rPr kumimoji="1" lang="en-US" altLang="zh-CN" sz="1600" b="1" dirty="0">
                <a:latin typeface="Courier New" panose="02070309020205020404" pitchFamily="49" charset="0"/>
              </a:rPr>
              <a:t> = 2000;</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da.month</a:t>
            </a:r>
            <a:r>
              <a:rPr kumimoji="1" lang="en-US" altLang="zh-CN" sz="1600" b="1" dirty="0">
                <a:latin typeface="Courier New" panose="02070309020205020404" pitchFamily="49" charset="0"/>
              </a:rPr>
              <a:t> = 5;</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da.day</a:t>
            </a:r>
            <a:r>
              <a:rPr kumimoji="1" lang="en-US" altLang="zh-CN" sz="1600" b="1" dirty="0">
                <a:latin typeface="Courier New" panose="02070309020205020404" pitchFamily="49" charset="0"/>
              </a:rPr>
              <a:t> = 22;</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return &amp;da;</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a:t>
            </a:r>
            <a:endParaRPr kumimoji="1" lang="en-US" altLang="zh-CN" sz="1600" b="1" dirty="0">
              <a:latin typeface="Courier New" panose="02070309020205020404" pitchFamily="49" charset="0"/>
            </a:endParaRPr>
          </a:p>
        </p:txBody>
      </p:sp>
      <p:sp>
        <p:nvSpPr>
          <p:cNvPr id="53251" name="Text Box 3"/>
          <p:cNvSpPr txBox="1">
            <a:spLocks noChangeArrowheads="1"/>
          </p:cNvSpPr>
          <p:nvPr/>
        </p:nvSpPr>
        <p:spPr bwMode="auto">
          <a:xfrm>
            <a:off x="1524000" y="3500438"/>
            <a:ext cx="74295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dirty="0">
                <a:latin typeface="Courier New" panose="02070309020205020404" pitchFamily="49" charset="0"/>
              </a:rPr>
              <a:t>int main(void)</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DATE d,*pd;</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pd = &amp;d;</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pd-&gt;year = 2012;</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pd-&gt;month = 4;</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pd-&gt;day = 23;</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printf</a:t>
            </a:r>
            <a:r>
              <a:rPr kumimoji="1" lang="en-US" altLang="zh-CN" sz="1600" b="1" dirty="0">
                <a:latin typeface="Courier New" panose="02070309020205020404" pitchFamily="49" charset="0"/>
              </a:rPr>
              <a:t>("%</a:t>
            </a:r>
            <a:r>
              <a:rPr kumimoji="1" lang="en-US" altLang="zh-CN" sz="1600" b="1" dirty="0" err="1">
                <a:latin typeface="Courier New" panose="02070309020205020404" pitchFamily="49" charset="0"/>
              </a:rPr>
              <a:t>d,%d,%d</a:t>
            </a:r>
            <a:r>
              <a:rPr kumimoji="1" lang="en-US" altLang="zh-CN" sz="1600" b="1" dirty="0">
                <a:latin typeface="Courier New" panose="02070309020205020404" pitchFamily="49" charset="0"/>
              </a:rPr>
              <a:t>\n", pd-&gt;year, pd-&gt;month, pd-&gt;day);</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pd = </a:t>
            </a:r>
            <a:r>
              <a:rPr kumimoji="1" lang="en-US" altLang="zh-CN" sz="1600" b="1" dirty="0" err="1">
                <a:latin typeface="Courier New" panose="02070309020205020404" pitchFamily="49" charset="0"/>
              </a:rPr>
              <a:t>func</a:t>
            </a:r>
            <a:r>
              <a:rPr kumimoji="1" lang="en-US" altLang="zh-CN" sz="1600" b="1" dirty="0">
                <a:latin typeface="Courier New" panose="02070309020205020404" pitchFamily="49" charset="0"/>
              </a:rPr>
              <a:t>(); 	</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a:t>
            </a:r>
            <a:r>
              <a:rPr kumimoji="1" lang="en-US" altLang="zh-CN" sz="1600" b="1" dirty="0" err="1">
                <a:latin typeface="Courier New" panose="02070309020205020404" pitchFamily="49" charset="0"/>
              </a:rPr>
              <a:t>printf</a:t>
            </a:r>
            <a:r>
              <a:rPr kumimoji="1" lang="en-US" altLang="zh-CN" sz="1600" b="1" dirty="0">
                <a:latin typeface="Courier New" panose="02070309020205020404" pitchFamily="49" charset="0"/>
              </a:rPr>
              <a:t>("%</a:t>
            </a:r>
            <a:r>
              <a:rPr kumimoji="1" lang="en-US" altLang="zh-CN" sz="1600" b="1" dirty="0" err="1">
                <a:latin typeface="Courier New" panose="02070309020205020404" pitchFamily="49" charset="0"/>
              </a:rPr>
              <a:t>d,%d,%d</a:t>
            </a:r>
            <a:r>
              <a:rPr kumimoji="1" lang="en-US" altLang="zh-CN" sz="1600" b="1" dirty="0">
                <a:latin typeface="Courier New" panose="02070309020205020404" pitchFamily="49" charset="0"/>
              </a:rPr>
              <a:t>\n", pd-&gt;year, pd-&gt;month, pd-&gt;day);</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	return 0;</a:t>
            </a:r>
            <a:endParaRPr kumimoji="1" lang="en-US" altLang="zh-CN" sz="1600" b="1" dirty="0">
              <a:latin typeface="Courier New" panose="02070309020205020404" pitchFamily="49" charset="0"/>
            </a:endParaRPr>
          </a:p>
          <a:p>
            <a:pPr eaLnBrk="1" hangingPunct="1">
              <a:spcBef>
                <a:spcPct val="0"/>
              </a:spcBef>
              <a:buClrTx/>
              <a:buSzTx/>
              <a:buFontTx/>
              <a:buNone/>
            </a:pPr>
            <a:r>
              <a:rPr kumimoji="1" lang="en-US" altLang="zh-CN" sz="1600" b="1" dirty="0">
                <a:latin typeface="Courier New" panose="02070309020205020404" pitchFamily="49" charset="0"/>
              </a:rPr>
              <a:t>}</a:t>
            </a:r>
            <a:endParaRPr kumimoji="1" lang="zh-CN" altLang="zh-CN" sz="1600" b="1" dirty="0">
              <a:latin typeface="Courier New" panose="02070309020205020404" pitchFamily="49" charset="0"/>
            </a:endParaRPr>
          </a:p>
        </p:txBody>
      </p:sp>
      <p:sp>
        <p:nvSpPr>
          <p:cNvPr id="233476" name="Text Box 4"/>
          <p:cNvSpPr txBox="1">
            <a:spLocks noChangeArrowheads="1"/>
          </p:cNvSpPr>
          <p:nvPr/>
        </p:nvSpPr>
        <p:spPr bwMode="auto">
          <a:xfrm>
            <a:off x="5059385" y="1870601"/>
            <a:ext cx="5329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函数返回值类型为指针时，不能将函数中的临时变量地址返回，因为函数运行结束后局部变量会被释放</a:t>
            </a:r>
            <a:endParaRPr kumimoji="1" lang="en-US" altLang="zh-CN" sz="24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p:txBody>
      </p:sp>
      <p:sp>
        <p:nvSpPr>
          <p:cNvPr id="233478" name="Rectangle 6"/>
          <p:cNvSpPr>
            <a:spLocks noChangeArrowheads="1"/>
          </p:cNvSpPr>
          <p:nvPr/>
        </p:nvSpPr>
        <p:spPr bwMode="auto">
          <a:xfrm rot="5400000" flipH="1">
            <a:off x="3887788" y="1438276"/>
            <a:ext cx="73025" cy="4800600"/>
          </a:xfrm>
          <a:prstGeom prst="rect">
            <a:avLst/>
          </a:prstGeom>
          <a:gradFill rotWithShape="0">
            <a:gsLst>
              <a:gs pos="0">
                <a:schemeClr val="bg1"/>
              </a:gs>
              <a:gs pos="50000">
                <a:schemeClr val="tx2"/>
              </a:gs>
              <a:gs pos="100000">
                <a:schemeClr val="bg1"/>
              </a:gs>
            </a:gsLst>
            <a:lin ang="0" scaled="1"/>
          </a:gradFill>
          <a:ln w="9525">
            <a:noFill/>
            <a:miter lim="800000"/>
          </a:ln>
          <a:effectLst/>
        </p:spPr>
        <p:txBody>
          <a:bodyPr wrap="none" anchor="ctr"/>
          <a:lstStyle/>
          <a:p>
            <a:pPr>
              <a:defRPr/>
            </a:pPr>
            <a:endParaRPr lang="zh-CN" altLang="en-US"/>
          </a:p>
        </p:txBody>
      </p:sp>
      <p:sp>
        <p:nvSpPr>
          <p:cNvPr id="7" name="文本框 6"/>
          <p:cNvSpPr txBox="1"/>
          <p:nvPr/>
        </p:nvSpPr>
        <p:spPr>
          <a:xfrm>
            <a:off x="6834316" y="400734"/>
            <a:ext cx="4238368" cy="646331"/>
          </a:xfrm>
          <a:prstGeom prst="rect">
            <a:avLst/>
          </a:prstGeom>
          <a:noFill/>
        </p:spPr>
        <p:txBody>
          <a:bodyPr wrap="square" rtlCol="0">
            <a:spAutoFit/>
          </a:bodyPr>
          <a:lstStyle/>
          <a:p>
            <a:r>
              <a:rPr lang="zh-CN" altLang="en-US" sz="3600" dirty="0">
                <a:solidFill>
                  <a:srgbClr val="C00000"/>
                </a:solidFill>
              </a:rPr>
              <a:t>结构体与函数</a:t>
            </a:r>
            <a:endParaRPr lang="zh-CN" altLang="en-US" sz="36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ox(out)">
                                      <p:cBhvr>
                                        <p:cTn id="7" dur="500"/>
                                        <p:tgtEl>
                                          <p:spTgt spid="23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069848" y="1281467"/>
            <a:ext cx="10058400" cy="1270027"/>
          </a:xfrm>
        </p:spPr>
        <p:txBody>
          <a:bodyPr/>
          <a:lstStyle/>
          <a:p>
            <a:pPr eaLnBrk="1" hangingPunct="1"/>
            <a:r>
              <a:rPr lang="zh-CN" altLang="en-US" dirty="0">
                <a:solidFill>
                  <a:srgbClr val="C00000"/>
                </a:solidFill>
              </a:rPr>
              <a:t>实战！</a:t>
            </a:r>
            <a:endParaRPr lang="zh-CN" altLang="en-US" dirty="0">
              <a:solidFill>
                <a:srgbClr val="C00000"/>
              </a:solidFill>
            </a:endParaRPr>
          </a:p>
        </p:txBody>
      </p:sp>
      <p:sp>
        <p:nvSpPr>
          <p:cNvPr id="57347" name="内容占位符 2"/>
          <p:cNvSpPr>
            <a:spLocks noGrp="1"/>
          </p:cNvSpPr>
          <p:nvPr>
            <p:ph idx="1"/>
          </p:nvPr>
        </p:nvSpPr>
        <p:spPr>
          <a:xfrm>
            <a:off x="1069848" y="3639065"/>
            <a:ext cx="10058400" cy="2998844"/>
          </a:xfrm>
        </p:spPr>
        <p:txBody>
          <a:bodyPr/>
          <a:lstStyle/>
          <a:p>
            <a:pPr eaLnBrk="1" hangingPunct="1">
              <a:lnSpc>
                <a:spcPct val="150000"/>
              </a:lnSpc>
              <a:spcBef>
                <a:spcPts val="0"/>
              </a:spcBef>
            </a:pPr>
            <a:r>
              <a:rPr lang="zh-CN" altLang="en-US" dirty="0"/>
              <a:t>当前国外的新冠疫情较严重，请编写程序以更好地进行国外疫情信息的统计和展示。</a:t>
            </a:r>
            <a:endParaRPr lang="en-US" altLang="zh-CN" dirty="0"/>
          </a:p>
          <a:p>
            <a:pPr eaLnBrk="1" hangingPunct="1">
              <a:lnSpc>
                <a:spcPct val="150000"/>
              </a:lnSpc>
              <a:spcBef>
                <a:spcPts val="0"/>
              </a:spcBef>
            </a:pPr>
            <a:r>
              <a:rPr lang="zh-CN" altLang="en-US" dirty="0"/>
              <a:t>（</a:t>
            </a:r>
            <a:r>
              <a:rPr lang="en-US" altLang="zh-CN" dirty="0"/>
              <a:t>1</a:t>
            </a:r>
            <a:r>
              <a:rPr lang="zh-CN" altLang="en-US" dirty="0"/>
              <a:t>）每条当天疫情信息包含国名、所属大洲、现存确诊人数、累计确诊人数、死亡人数、治愈人数，  累计确诊人数</a:t>
            </a:r>
            <a:r>
              <a:rPr lang="en-US" altLang="zh-CN" dirty="0"/>
              <a:t>=</a:t>
            </a:r>
            <a:r>
              <a:rPr lang="zh-CN" altLang="en-US" dirty="0"/>
              <a:t>现存确诊人数</a:t>
            </a:r>
            <a:r>
              <a:rPr lang="en-US" altLang="zh-CN" dirty="0"/>
              <a:t>+</a:t>
            </a:r>
            <a:r>
              <a:rPr lang="zh-CN" altLang="en-US" dirty="0"/>
              <a:t>死亡人数</a:t>
            </a:r>
            <a:r>
              <a:rPr lang="en-US" altLang="zh-CN" dirty="0"/>
              <a:t>+</a:t>
            </a:r>
            <a:r>
              <a:rPr lang="zh-CN" altLang="en-US" dirty="0"/>
              <a:t>治愈人数</a:t>
            </a:r>
            <a:endParaRPr lang="en-US" altLang="zh-CN" dirty="0"/>
          </a:p>
          <a:p>
            <a:pPr eaLnBrk="1" hangingPunct="1">
              <a:lnSpc>
                <a:spcPct val="150000"/>
              </a:lnSpc>
              <a:spcBef>
                <a:spcPts val="0"/>
              </a:spcBef>
            </a:pPr>
            <a:r>
              <a:rPr lang="zh-CN" altLang="en-US" dirty="0"/>
              <a:t>（</a:t>
            </a:r>
            <a:r>
              <a:rPr lang="en-US" altLang="zh-CN" dirty="0"/>
              <a:t>2</a:t>
            </a:r>
            <a:r>
              <a:rPr lang="zh-CN" altLang="en-US" dirty="0"/>
              <a:t>）主函数完成数据结构的定义、主要控制流程以及各种输出</a:t>
            </a:r>
            <a:endParaRPr lang="en-US" altLang="zh-CN" dirty="0"/>
          </a:p>
          <a:p>
            <a:pPr eaLnBrk="1" hangingPunct="1">
              <a:lnSpc>
                <a:spcPct val="150000"/>
              </a:lnSpc>
              <a:spcBef>
                <a:spcPts val="0"/>
              </a:spcBef>
            </a:pPr>
            <a:r>
              <a:rPr lang="zh-CN" altLang="en-US" dirty="0"/>
              <a:t>（</a:t>
            </a:r>
            <a:r>
              <a:rPr lang="en-US" altLang="zh-CN" dirty="0"/>
              <a:t>3</a:t>
            </a:r>
            <a:r>
              <a:rPr lang="zh-CN" altLang="en-US" dirty="0"/>
              <a:t>）主要功能由函数实现，包括输入疫情信息、输出疫情信息、统计当前欧洲的疫情信息、找出当前死亡人数最多的国家、按现存确诊人数对疫情信息进行排序</a:t>
            </a:r>
            <a:endParaRPr lang="zh-CN" altLang="en-US" dirty="0"/>
          </a:p>
        </p:txBody>
      </p:sp>
      <p:sp>
        <p:nvSpPr>
          <p:cNvPr id="573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83AFFDEA-CC1D-453C-81B1-FC4B1474A1F2}" type="slidenum">
              <a:rPr lang="en-US" altLang="zh-CN" sz="1400"/>
            </a:fld>
            <a:endParaRPr lang="en-US" altLang="zh-CN" sz="1400"/>
          </a:p>
        </p:txBody>
      </p:sp>
      <p:pic>
        <p:nvPicPr>
          <p:cNvPr id="3" name="图片 2"/>
          <p:cNvPicPr>
            <a:picLocks noChangeAspect="1"/>
          </p:cNvPicPr>
          <p:nvPr/>
        </p:nvPicPr>
        <p:blipFill>
          <a:blip r:embed="rId1"/>
          <a:stretch>
            <a:fillRect/>
          </a:stretch>
        </p:blipFill>
        <p:spPr>
          <a:xfrm>
            <a:off x="3976237" y="546415"/>
            <a:ext cx="3473408" cy="2740133"/>
          </a:xfrm>
          <a:prstGeom prst="rect">
            <a:avLst/>
          </a:prstGeom>
        </p:spPr>
      </p:pic>
      <p:pic>
        <p:nvPicPr>
          <p:cNvPr id="5" name="图片 4"/>
          <p:cNvPicPr>
            <a:picLocks noChangeAspect="1"/>
          </p:cNvPicPr>
          <p:nvPr/>
        </p:nvPicPr>
        <p:blipFill>
          <a:blip r:embed="rId2"/>
          <a:stretch>
            <a:fillRect/>
          </a:stretch>
        </p:blipFill>
        <p:spPr>
          <a:xfrm>
            <a:off x="7784373" y="682558"/>
            <a:ext cx="3609716" cy="255019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分析要点</a:t>
            </a:r>
            <a:endParaRPr lang="zh-CN" altLang="en-US" dirty="0"/>
          </a:p>
        </p:txBody>
      </p:sp>
      <p:sp>
        <p:nvSpPr>
          <p:cNvPr id="3" name="内容占位符 2"/>
          <p:cNvSpPr>
            <a:spLocks noGrp="1"/>
          </p:cNvSpPr>
          <p:nvPr>
            <p:ph idx="1"/>
          </p:nvPr>
        </p:nvSpPr>
        <p:spPr>
          <a:xfrm>
            <a:off x="1069848" y="1927654"/>
            <a:ext cx="10058400" cy="4244546"/>
          </a:xfrm>
        </p:spPr>
        <p:txBody>
          <a:bodyPr>
            <a:normAutofit/>
          </a:bodyPr>
          <a:lstStyle/>
          <a:p>
            <a:r>
              <a:rPr lang="zh-CN" altLang="en-US" sz="1800" dirty="0"/>
              <a:t>（</a:t>
            </a:r>
            <a:r>
              <a:rPr lang="en-US" altLang="zh-CN" sz="1800" dirty="0"/>
              <a:t>1</a:t>
            </a:r>
            <a:r>
              <a:rPr lang="zh-CN" altLang="en-US" sz="1800" dirty="0"/>
              <a:t>）数据类型及数据量？</a:t>
            </a:r>
            <a:endParaRPr lang="en-US" altLang="zh-CN" sz="1800" dirty="0"/>
          </a:p>
          <a:p>
            <a:r>
              <a:rPr lang="zh-CN" altLang="en-US" sz="1800" dirty="0"/>
              <a:t>（</a:t>
            </a:r>
            <a:r>
              <a:rPr lang="en-US" altLang="zh-CN" sz="1800" dirty="0"/>
              <a:t>2</a:t>
            </a:r>
            <a:r>
              <a:rPr lang="zh-CN" altLang="en-US" sz="1800" dirty="0"/>
              <a:t>）主函数的处理流程</a:t>
            </a:r>
            <a:endParaRPr lang="en-US" altLang="zh-CN" sz="1800" dirty="0"/>
          </a:p>
          <a:p>
            <a:pPr lvl="1"/>
            <a:r>
              <a:rPr lang="zh-CN" altLang="en-US" sz="1600" dirty="0"/>
              <a:t>定义数据</a:t>
            </a:r>
            <a:endParaRPr lang="en-US" altLang="zh-CN" sz="1600" dirty="0"/>
          </a:p>
          <a:p>
            <a:pPr lvl="1"/>
            <a:r>
              <a:rPr lang="zh-CN" altLang="en-US" sz="1600" dirty="0"/>
              <a:t>调用函数输入数据、调用函数显示全部数据</a:t>
            </a:r>
            <a:endParaRPr lang="en-US" altLang="zh-CN" sz="1600" dirty="0"/>
          </a:p>
          <a:p>
            <a:pPr lvl="1"/>
            <a:r>
              <a:rPr lang="zh-CN" altLang="en-US" sz="1600" dirty="0"/>
              <a:t>输入要统计的大洲、调用函数统计当前欧洲的疫情信息、输出汇总欧洲疫情信息</a:t>
            </a:r>
            <a:endParaRPr lang="en-US" altLang="zh-CN" sz="1600" dirty="0"/>
          </a:p>
          <a:p>
            <a:pPr lvl="1"/>
            <a:r>
              <a:rPr lang="zh-CN" altLang="en-US" sz="1600" dirty="0"/>
              <a:t>调用函数找出死亡人数最多的国家、输出该国家疫情信息</a:t>
            </a:r>
            <a:endParaRPr lang="en-US" altLang="zh-CN" sz="1600" dirty="0"/>
          </a:p>
          <a:p>
            <a:pPr lvl="1"/>
            <a:r>
              <a:rPr lang="zh-CN" altLang="en-US" sz="1600" dirty="0"/>
              <a:t>调用函数按现存确诊人数对疫情信息进行排序、调用函数显示全部排序后的疫情信息</a:t>
            </a:r>
            <a:endParaRPr lang="en-US" altLang="zh-CN" sz="1600" dirty="0"/>
          </a:p>
          <a:p>
            <a:r>
              <a:rPr lang="zh-CN" altLang="en-US" sz="1800" dirty="0"/>
              <a:t>（</a:t>
            </a:r>
            <a:r>
              <a:rPr lang="en-US" altLang="zh-CN" sz="1800" dirty="0"/>
              <a:t>3</a:t>
            </a:r>
            <a:r>
              <a:rPr lang="zh-CN" altLang="en-US" sz="1800" dirty="0"/>
              <a:t>）各函数设计</a:t>
            </a:r>
            <a:endParaRPr lang="en-US" altLang="zh-CN" sz="1800" dirty="0"/>
          </a:p>
          <a:p>
            <a:pPr lvl="1"/>
            <a:r>
              <a:rPr lang="en-US" altLang="zh-CN" sz="1600" dirty="0"/>
              <a:t>void </a:t>
            </a:r>
            <a:r>
              <a:rPr lang="en-US" altLang="zh-CN" sz="1600" dirty="0" err="1"/>
              <a:t>indata</a:t>
            </a:r>
            <a:r>
              <a:rPr lang="en-US" altLang="zh-CN" sz="1600" dirty="0"/>
              <a:t>(?)</a:t>
            </a:r>
            <a:endParaRPr lang="en-US" altLang="zh-CN" sz="1600" dirty="0"/>
          </a:p>
          <a:p>
            <a:pPr lvl="1"/>
            <a:r>
              <a:rPr lang="en-US" altLang="zh-CN" sz="1600" dirty="0"/>
              <a:t>void  </a:t>
            </a:r>
            <a:r>
              <a:rPr lang="en-US" altLang="zh-CN" sz="1600" dirty="0" err="1"/>
              <a:t>outdata</a:t>
            </a:r>
            <a:r>
              <a:rPr lang="en-US" altLang="zh-CN" sz="1600" dirty="0"/>
              <a:t>(?,?)</a:t>
            </a:r>
            <a:endParaRPr lang="en-US" altLang="zh-CN" sz="1600" dirty="0"/>
          </a:p>
          <a:p>
            <a:pPr lvl="1"/>
            <a:r>
              <a:rPr lang="en-US" altLang="zh-CN" sz="1600" dirty="0"/>
              <a:t>?  </a:t>
            </a:r>
            <a:r>
              <a:rPr lang="en-US" altLang="zh-CN" sz="1600" dirty="0" err="1"/>
              <a:t>statconti</a:t>
            </a:r>
            <a:r>
              <a:rPr lang="en-US" altLang="zh-CN" sz="1600" dirty="0"/>
              <a:t>(?,?,?)</a:t>
            </a:r>
            <a:endParaRPr lang="en-US" altLang="zh-CN" sz="1600" dirty="0"/>
          </a:p>
          <a:p>
            <a:pPr lvl="1"/>
            <a:r>
              <a:rPr lang="en-US" altLang="zh-CN" sz="1600" dirty="0"/>
              <a:t>? </a:t>
            </a:r>
            <a:r>
              <a:rPr lang="en-US" altLang="zh-CN" sz="1600" dirty="0" err="1"/>
              <a:t>Findmaxdea</a:t>
            </a:r>
            <a:r>
              <a:rPr lang="en-US" altLang="zh-CN" sz="1600" dirty="0"/>
              <a:t>(?,?)</a:t>
            </a:r>
            <a:endParaRPr lang="en-US" altLang="zh-CN" sz="1600" dirty="0"/>
          </a:p>
          <a:p>
            <a:pPr lvl="1"/>
            <a:r>
              <a:rPr lang="en-US" altLang="zh-CN" sz="1600" dirty="0"/>
              <a:t>void sort(?,?)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574801" y="792404"/>
            <a:ext cx="10058400" cy="1156427"/>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spcAft>
                <a:spcPct val="0"/>
              </a:spcAft>
              <a:defRPr/>
            </a:pPr>
            <a:r>
              <a:rPr lang="zh-CN" altLang="en-US" sz="3600" b="1" dirty="0">
                <a:solidFill>
                  <a:srgbClr val="C00000"/>
                </a:solidFill>
                <a:latin typeface="微软雅黑" panose="020B0503020204020204" charset="-122"/>
                <a:ea typeface="微软雅黑" panose="020B0503020204020204" charset="-122"/>
              </a:rPr>
              <a:t>课后作业</a:t>
            </a:r>
            <a:endParaRPr lang="zh-CN" altLang="en-US" sz="3600" b="1" dirty="0">
              <a:solidFill>
                <a:srgbClr val="C00000"/>
              </a:solidFill>
              <a:latin typeface="微软雅黑" panose="020B0503020204020204" charset="-122"/>
              <a:ea typeface="微软雅黑" panose="020B0503020204020204" charset="-122"/>
            </a:endParaRPr>
          </a:p>
        </p:txBody>
      </p:sp>
      <p:sp>
        <p:nvSpPr>
          <p:cNvPr id="5" name="标题 1"/>
          <p:cNvSpPr txBox="1"/>
          <p:nvPr/>
        </p:nvSpPr>
        <p:spPr>
          <a:xfrm>
            <a:off x="1574801" y="1948831"/>
            <a:ext cx="10058400" cy="2697309"/>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1</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）课堂代码验证</a:t>
            </a:r>
            <a:endPar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2</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C2A</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实验</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2</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其余题目</a:t>
            </a:r>
            <a:endPar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3</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）作业</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2</a:t>
            </a:r>
            <a:endPar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574801" y="792404"/>
            <a:ext cx="10058400" cy="1156427"/>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spcAft>
                <a:spcPct val="0"/>
              </a:spcAft>
              <a:defRPr/>
            </a:pPr>
            <a:r>
              <a:rPr lang="zh-CN" altLang="en-US" sz="3600" b="1" dirty="0">
                <a:solidFill>
                  <a:srgbClr val="C00000"/>
                </a:solidFill>
                <a:latin typeface="微软雅黑" panose="020B0503020204020204" charset="-122"/>
                <a:ea typeface="微软雅黑" panose="020B0503020204020204" charset="-122"/>
              </a:rPr>
              <a:t>下一部分内容预告</a:t>
            </a:r>
            <a:endParaRPr lang="zh-CN" altLang="en-US" sz="3600" b="1" dirty="0">
              <a:solidFill>
                <a:srgbClr val="C00000"/>
              </a:solidFill>
              <a:latin typeface="微软雅黑" panose="020B0503020204020204" charset="-122"/>
              <a:ea typeface="微软雅黑" panose="020B0503020204020204" charset="-122"/>
            </a:endParaRPr>
          </a:p>
        </p:txBody>
      </p:sp>
      <p:sp>
        <p:nvSpPr>
          <p:cNvPr id="5" name="标题 1"/>
          <p:cNvSpPr txBox="1"/>
          <p:nvPr/>
        </p:nvSpPr>
        <p:spPr>
          <a:xfrm>
            <a:off x="1149178" y="1948831"/>
            <a:ext cx="10484023" cy="2697309"/>
          </a:xfrm>
          <a:prstGeom prst="rect">
            <a:avLst/>
          </a:prstGeom>
        </p:spPr>
        <p:txBody>
          <a:bodyPr>
            <a:normAutofit fontScale="85000" lnSpcReduction="20000"/>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1</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）动态内存的申请</a:t>
            </a:r>
            <a:endPar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2</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）什么是单链表</a:t>
            </a:r>
            <a:endPar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a:p>
            <a:pPr fontAlgn="base">
              <a:lnSpc>
                <a:spcPct val="200000"/>
              </a:lnSpc>
              <a:spcAft>
                <a:spcPct val="0"/>
              </a:spcAft>
              <a:defRPr/>
            </a:pP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r>
              <a:rPr lang="en-US" altLang="zh-CN"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3</a:t>
            </a:r>
            <a:r>
              <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）单链表操作：创建、统计结点、查找结点、增加结点、删除结点、修改结点</a:t>
            </a:r>
            <a:endParaRPr lang="zh-CN" altLang="en-US" sz="2800" b="1"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7644" y="789592"/>
            <a:ext cx="6965244" cy="5478423"/>
          </a:xfrm>
          <a:prstGeom prst="rect">
            <a:avLst/>
          </a:prstGeom>
          <a:noFill/>
        </p:spPr>
        <p:txBody>
          <a:bodyPr wrap="square">
            <a:spAutoFit/>
          </a:bodyPr>
          <a:lstStyle/>
          <a:p>
            <a:r>
              <a:rPr lang="zh-CN" altLang="en-US" sz="1400" dirty="0"/>
              <a:t>#include&lt;stdio.h&gt;</a:t>
            </a:r>
            <a:endParaRPr lang="zh-CN" altLang="en-US" sz="1400" dirty="0"/>
          </a:p>
          <a:p>
            <a:r>
              <a:rPr lang="zh-CN" altLang="en-US" sz="1400" dirty="0"/>
              <a:t>#include &lt;math.h&gt;</a:t>
            </a:r>
            <a:endParaRPr lang="zh-CN" altLang="en-US" sz="1400" dirty="0"/>
          </a:p>
          <a:p>
            <a:r>
              <a:rPr lang="zh-CN" altLang="en-US" sz="1400" dirty="0"/>
              <a:t>struct point</a:t>
            </a:r>
            <a:endParaRPr lang="zh-CN" altLang="en-US" sz="1400" dirty="0"/>
          </a:p>
          <a:p>
            <a:r>
              <a:rPr lang="zh-CN" altLang="en-US" sz="1400" dirty="0"/>
              <a:t>{</a:t>
            </a:r>
            <a:endParaRPr lang="zh-CN" altLang="en-US" sz="1400" dirty="0"/>
          </a:p>
          <a:p>
            <a:r>
              <a:rPr lang="zh-CN" altLang="en-US" sz="1400" dirty="0"/>
              <a:t>	double x;</a:t>
            </a:r>
            <a:endParaRPr lang="zh-CN" altLang="en-US" sz="1400" dirty="0"/>
          </a:p>
          <a:p>
            <a:r>
              <a:rPr lang="zh-CN" altLang="en-US" sz="1400" dirty="0"/>
              <a:t>	double y;		</a:t>
            </a:r>
            <a:endParaRPr lang="zh-CN" altLang="en-US" sz="1400" dirty="0"/>
          </a:p>
          <a:p>
            <a:r>
              <a:rPr lang="zh-CN" altLang="en-US" sz="1400" dirty="0"/>
              <a:t>};</a:t>
            </a:r>
            <a:endParaRPr lang="zh-CN" altLang="en-US" sz="1400" dirty="0"/>
          </a:p>
          <a:p>
            <a:r>
              <a:rPr lang="zh-CN" altLang="en-US" sz="1400" dirty="0"/>
              <a:t>struct LINE</a:t>
            </a:r>
            <a:endParaRPr lang="zh-CN" altLang="en-US" sz="1400" dirty="0"/>
          </a:p>
          <a:p>
            <a:r>
              <a:rPr lang="zh-CN" altLang="en-US" sz="1400" dirty="0"/>
              <a:t>{</a:t>
            </a:r>
            <a:endParaRPr lang="zh-CN" altLang="en-US" sz="1400" dirty="0"/>
          </a:p>
          <a:p>
            <a:r>
              <a:rPr lang="zh-CN" altLang="en-US" sz="1400" dirty="0"/>
              <a:t>	struct point pt1;  </a:t>
            </a:r>
            <a:endParaRPr lang="zh-CN" altLang="en-US" sz="1400" dirty="0"/>
          </a:p>
          <a:p>
            <a:r>
              <a:rPr lang="zh-CN" altLang="en-US" sz="1400" dirty="0"/>
              <a:t>	struct point pt2; </a:t>
            </a:r>
            <a:endParaRPr lang="zh-CN" altLang="en-US" sz="1400" dirty="0"/>
          </a:p>
          <a:p>
            <a:r>
              <a:rPr lang="zh-CN" altLang="en-US" sz="1400" dirty="0"/>
              <a:t>};</a:t>
            </a:r>
            <a:endParaRPr lang="zh-CN" altLang="en-US" sz="1400" dirty="0"/>
          </a:p>
          <a:p>
            <a:r>
              <a:rPr lang="zh-CN" altLang="en-US" sz="1400" dirty="0"/>
              <a:t>int main(void)</a:t>
            </a:r>
            <a:endParaRPr lang="zh-CN" altLang="en-US" sz="1400" dirty="0"/>
          </a:p>
          <a:p>
            <a:r>
              <a:rPr lang="zh-CN" altLang="en-US" sz="1400" dirty="0"/>
              <a:t>{</a:t>
            </a:r>
            <a:endParaRPr lang="zh-CN" altLang="en-US" sz="1400" dirty="0"/>
          </a:p>
          <a:p>
            <a:r>
              <a:rPr lang="zh-CN" altLang="en-US" sz="1400" dirty="0"/>
              <a:t>    struct LINE myline;</a:t>
            </a:r>
            <a:endParaRPr lang="zh-CN" altLang="en-US" sz="1400" dirty="0"/>
          </a:p>
          <a:p>
            <a:r>
              <a:rPr lang="zh-CN" altLang="en-US" sz="1400" dirty="0"/>
              <a:t>	printf("请输入直线的第一个点坐标(pt1):x,y:");</a:t>
            </a:r>
            <a:endParaRPr lang="zh-CN" altLang="en-US" sz="1400" dirty="0"/>
          </a:p>
          <a:p>
            <a:endParaRPr lang="zh-CN" altLang="en-US" sz="1400" dirty="0"/>
          </a:p>
          <a:p>
            <a:r>
              <a:rPr lang="zh-CN" altLang="en-US" sz="1400" dirty="0"/>
              <a:t>	                           //填写语句</a:t>
            </a:r>
            <a:endParaRPr lang="zh-CN" altLang="en-US" sz="1400" dirty="0"/>
          </a:p>
          <a:p>
            <a:r>
              <a:rPr lang="zh-CN" altLang="en-US" sz="1400" dirty="0"/>
              <a:t>	printf("请输入直线的第二个点坐标(pt2):x,y:");</a:t>
            </a:r>
            <a:endParaRPr lang="zh-CN" altLang="en-US" sz="1400" dirty="0"/>
          </a:p>
          <a:p>
            <a:endParaRPr lang="zh-CN" altLang="en-US" sz="1400" dirty="0"/>
          </a:p>
          <a:p>
            <a:r>
              <a:rPr lang="zh-CN" altLang="en-US" sz="1400" dirty="0"/>
              <a:t>                               //填写语句</a:t>
            </a:r>
            <a:endParaRPr lang="zh-CN" altLang="en-US" sz="1400" dirty="0"/>
          </a:p>
          <a:p>
            <a:endParaRPr lang="zh-CN" altLang="en-US" sz="1400" dirty="0"/>
          </a:p>
          <a:p>
            <a:r>
              <a:rPr lang="zh-CN" altLang="en-US" sz="1400" dirty="0"/>
              <a:t>	printf("两点之间的距离为:%.4f\n",        );//填写输出项</a:t>
            </a:r>
            <a:endParaRPr lang="zh-CN" altLang="en-US" sz="1400" dirty="0"/>
          </a:p>
          <a:p>
            <a:r>
              <a:rPr lang="zh-CN" altLang="en-US" sz="1400" dirty="0"/>
              <a:t>	return 0;</a:t>
            </a:r>
            <a:endParaRPr lang="zh-CN" altLang="en-US" sz="1400" dirty="0"/>
          </a:p>
          <a:p>
            <a:r>
              <a:rPr lang="zh-CN" altLang="en-US" sz="1400" dirty="0"/>
              <a:t>}</a:t>
            </a: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08897" y="2077759"/>
            <a:ext cx="5947147" cy="1487291"/>
          </a:xfrm>
        </p:spPr>
        <p:txBody>
          <a:bodyPr>
            <a:normAutofit/>
          </a:bodyPr>
          <a:lstStyle/>
          <a:p>
            <a:r>
              <a:rPr lang="zh-CN" altLang="en-US" sz="6600" dirty="0">
                <a:latin typeface="方正行黑" panose="03000509000000000000" pitchFamily="65" charset="-122"/>
                <a:ea typeface="方正行黑" panose="03000509000000000000" pitchFamily="65" charset="-122"/>
                <a:cs typeface="方正行黑" panose="03000509000000000000" pitchFamily="65" charset="-122"/>
              </a:rPr>
              <a:t>结构体与指针</a:t>
            </a:r>
            <a:endParaRPr lang="zh-CN" altLang="en-US" sz="6600" dirty="0">
              <a:latin typeface="方正行黑" panose="03000509000000000000" pitchFamily="65" charset="-122"/>
              <a:ea typeface="方正行黑" panose="03000509000000000000" pitchFamily="65" charset="-122"/>
              <a:cs typeface="方正行黑" panose="03000509000000000000" pitchFamily="65" charset="-122"/>
            </a:endParaRPr>
          </a:p>
        </p:txBody>
      </p:sp>
      <p:sp>
        <p:nvSpPr>
          <p:cNvPr id="5" name="文本占位符 4"/>
          <p:cNvSpPr>
            <a:spLocks noGrp="1"/>
          </p:cNvSpPr>
          <p:nvPr>
            <p:ph type="body" idx="1"/>
          </p:nvPr>
        </p:nvSpPr>
        <p:spPr>
          <a:xfrm>
            <a:off x="4303493" y="3429000"/>
            <a:ext cx="4259739" cy="1066800"/>
          </a:xfrm>
        </p:spPr>
        <p:txBody>
          <a:bodyPr/>
          <a:lstStyle/>
          <a:p>
            <a:r>
              <a:rPr lang="zh-CN" altLang="en-US" dirty="0">
                <a:latin typeface="方正行黑" panose="03000509000000000000" pitchFamily="65" charset="-122"/>
                <a:ea typeface="方正行黑" panose="03000509000000000000" pitchFamily="65" charset="-122"/>
                <a:cs typeface="方正行黑" panose="03000509000000000000" pitchFamily="65" charset="-122"/>
              </a:rPr>
              <a:t>运用   指向结构体变量的指针变量</a:t>
            </a:r>
            <a:endParaRPr lang="en-US" altLang="zh-CN" dirty="0">
              <a:latin typeface="方正行黑" panose="03000509000000000000" pitchFamily="65" charset="-122"/>
              <a:ea typeface="方正行黑" panose="03000509000000000000" pitchFamily="65" charset="-122"/>
              <a:cs typeface="方正行黑" panose="03000509000000000000" pitchFamily="65" charset="-122"/>
            </a:endParaRPr>
          </a:p>
          <a:p>
            <a:r>
              <a:rPr lang="zh-CN" altLang="en-US" dirty="0">
                <a:latin typeface="方正行黑" panose="03000509000000000000" pitchFamily="65" charset="-122"/>
                <a:ea typeface="方正行黑" panose="03000509000000000000" pitchFamily="65" charset="-122"/>
                <a:cs typeface="方正行黑" panose="03000509000000000000" pitchFamily="65" charset="-122"/>
              </a:rPr>
              <a:t>       指向结构体数组的指针变量</a:t>
            </a:r>
            <a:endParaRPr lang="zh-CN" altLang="en-US" dirty="0">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C1965129-7371-440B-AFF3-E1547481CA5E}" type="slidenum">
              <a:rPr lang="en-US" altLang="zh-CN" sz="1400"/>
            </a:fld>
            <a:endParaRPr lang="en-US" altLang="zh-CN" sz="1400"/>
          </a:p>
        </p:txBody>
      </p:sp>
      <p:sp>
        <p:nvSpPr>
          <p:cNvPr id="8" name="Rectangle 3"/>
          <p:cNvSpPr txBox="1">
            <a:spLocks noRot="1" noChangeArrowheads="1"/>
          </p:cNvSpPr>
          <p:nvPr/>
        </p:nvSpPr>
        <p:spPr>
          <a:xfrm>
            <a:off x="1564328" y="440537"/>
            <a:ext cx="8333434" cy="60344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struct </a:t>
            </a:r>
            <a:r>
              <a:rPr kumimoji="1" lang="en-US" altLang="zh-CN" b="1" dirty="0">
                <a:latin typeface="Times New Roman" panose="02020603050405020304" pitchFamily="18" charset="0"/>
                <a:cs typeface="Times New Roman" panose="02020603050405020304" pitchFamily="18" charset="0"/>
              </a:rPr>
              <a:t>student</a:t>
            </a:r>
            <a:r>
              <a:rPr lang="en-US" altLang="zh-CN" b="1" dirty="0">
                <a:latin typeface="Times New Roman" panose="02020603050405020304" pitchFamily="18" charset="0"/>
                <a:cs typeface="Times New Roman" panose="02020603050405020304" pitchFamily="18" charset="0"/>
              </a:rPr>
              <a:t> </a:t>
            </a:r>
            <a:r>
              <a:rPr lang="en-US" altLang="zh-CN" b="1" dirty="0" err="1">
                <a:solidFill>
                  <a:srgbClr val="000000"/>
                </a:solidFill>
                <a:latin typeface="Times New Roman" panose="02020603050405020304" pitchFamily="18" charset="0"/>
                <a:cs typeface="Times New Roman" panose="02020603050405020304" pitchFamily="18" charset="0"/>
              </a:rPr>
              <a:t>stu</a:t>
            </a:r>
            <a:r>
              <a:rPr lang="en-US" altLang="zh-CN" b="1" dirty="0">
                <a:solidFill>
                  <a:srgbClr val="000000"/>
                </a:solidFill>
                <a:latin typeface="Times New Roman" panose="02020603050405020304" pitchFamily="18" charset="0"/>
                <a:cs typeface="Times New Roman" panose="02020603050405020304" pitchFamily="18" charset="0"/>
              </a:rPr>
              <a:t>;</a:t>
            </a:r>
            <a:r>
              <a:rPr lang="en-US" altLang="zh-CN" b="1" dirty="0">
                <a:solidFill>
                  <a:srgbClr val="008800"/>
                </a:solidFill>
                <a:latin typeface="Times New Roman" panose="02020603050405020304" pitchFamily="18" charset="0"/>
                <a:cs typeface="Times New Roman" panose="02020603050405020304" pitchFamily="18" charset="0"/>
              </a:rPr>
              <a:t>  /*</a:t>
            </a:r>
            <a:r>
              <a:rPr lang="zh-CN" altLang="en-US" b="1" dirty="0">
                <a:solidFill>
                  <a:srgbClr val="008800"/>
                </a:solidFill>
                <a:latin typeface="Times New Roman" panose="02020603050405020304" pitchFamily="18" charset="0"/>
                <a:cs typeface="Times New Roman" panose="02020603050405020304" pitchFamily="18" charset="0"/>
              </a:rPr>
              <a:t>定义结构体变量*</a:t>
            </a:r>
            <a:r>
              <a:rPr lang="en-US" altLang="zh-CN" b="1" dirty="0">
                <a:solidFill>
                  <a:srgbClr val="008800"/>
                </a:solidFill>
                <a:latin typeface="Times New Roman" panose="02020603050405020304" pitchFamily="18" charset="0"/>
                <a:cs typeface="Times New Roman" panose="02020603050405020304" pitchFamily="18" charset="0"/>
              </a:rPr>
              <a:t>/</a:t>
            </a:r>
            <a:endParaRPr lang="en-US" altLang="zh-CN" b="1"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cs typeface="Times New Roman" panose="02020603050405020304" pitchFamily="18" charset="0"/>
              </a:rPr>
              <a:t>struct </a:t>
            </a:r>
            <a:r>
              <a:rPr kumimoji="1" lang="en-US" altLang="zh-CN" b="1" dirty="0">
                <a:solidFill>
                  <a:srgbClr val="C00000"/>
                </a:solidFill>
                <a:latin typeface="Times New Roman" panose="02020603050405020304" pitchFamily="18" charset="0"/>
                <a:cs typeface="Times New Roman" panose="02020603050405020304" pitchFamily="18" charset="0"/>
              </a:rPr>
              <a:t>student</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err="1">
                <a:solidFill>
                  <a:srgbClr val="000000"/>
                </a:solidFill>
                <a:latin typeface="Times New Roman" panose="02020603050405020304" pitchFamily="18" charset="0"/>
                <a:cs typeface="Times New Roman" panose="02020603050405020304" pitchFamily="18" charset="0"/>
              </a:rPr>
              <a:t>pstu</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8800"/>
                </a:solidFill>
                <a:latin typeface="Times New Roman" panose="02020603050405020304" pitchFamily="18" charset="0"/>
                <a:cs typeface="Times New Roman" panose="02020603050405020304" pitchFamily="18" charset="0"/>
              </a:rPr>
              <a:t>/*</a:t>
            </a:r>
            <a:r>
              <a:rPr lang="zh-CN" altLang="en-US" b="1" dirty="0">
                <a:solidFill>
                  <a:srgbClr val="008800"/>
                </a:solidFill>
                <a:latin typeface="Times New Roman" panose="02020603050405020304" pitchFamily="18" charset="0"/>
                <a:cs typeface="Times New Roman" panose="02020603050405020304" pitchFamily="18" charset="0"/>
              </a:rPr>
              <a:t>定义结构体指针变量*</a:t>
            </a:r>
            <a:r>
              <a:rPr lang="en-US" altLang="zh-CN" b="1" dirty="0">
                <a:solidFill>
                  <a:srgbClr val="008800"/>
                </a:solidFill>
                <a:latin typeface="Times New Roman" panose="02020603050405020304" pitchFamily="18" charset="0"/>
                <a:cs typeface="Times New Roman" panose="02020603050405020304" pitchFamily="18" charset="0"/>
              </a:rPr>
              <a:t>/</a:t>
            </a:r>
            <a:r>
              <a:rPr lang="en-US" altLang="zh-CN" b="1" dirty="0">
                <a:solidFill>
                  <a:srgbClr val="000000"/>
                </a:solidFill>
                <a:latin typeface="Times New Roman" panose="02020603050405020304" pitchFamily="18" charset="0"/>
                <a:cs typeface="Times New Roman" panose="02020603050405020304" pitchFamily="18" charset="0"/>
              </a:rPr>
              <a:t> </a:t>
            </a:r>
            <a:endParaRPr lang="en-US" altLang="zh-CN" b="1"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C00000"/>
                </a:solidFill>
                <a:latin typeface="Times New Roman" panose="02020603050405020304" pitchFamily="18" charset="0"/>
                <a:cs typeface="Times New Roman" panose="02020603050405020304" pitchFamily="18" charset="0"/>
              </a:rPr>
              <a:t>pstu</a:t>
            </a:r>
            <a:r>
              <a:rPr lang="en-US" altLang="zh-CN" b="1" dirty="0">
                <a:solidFill>
                  <a:srgbClr val="C00000"/>
                </a:solidFill>
                <a:latin typeface="Times New Roman" panose="02020603050405020304" pitchFamily="18" charset="0"/>
                <a:cs typeface="Times New Roman" panose="02020603050405020304" pitchFamily="18" charset="0"/>
              </a:rPr>
              <a:t> = &amp;</a:t>
            </a:r>
            <a:r>
              <a:rPr lang="en-US" altLang="zh-CN" b="1" dirty="0" err="1">
                <a:solidFill>
                  <a:srgbClr val="C00000"/>
                </a:solidFill>
                <a:latin typeface="Times New Roman" panose="02020603050405020304" pitchFamily="18" charset="0"/>
                <a:cs typeface="Times New Roman" panose="02020603050405020304" pitchFamily="18" charset="0"/>
              </a:rPr>
              <a:t>stu</a:t>
            </a:r>
            <a:r>
              <a:rPr lang="en-US" altLang="zh-CN" b="1" dirty="0">
                <a:solidFill>
                  <a:srgbClr val="C00000"/>
                </a:solidFill>
                <a:latin typeface="Times New Roman" panose="02020603050405020304" pitchFamily="18" charset="0"/>
                <a:cs typeface="Times New Roman" panose="02020603050405020304" pitchFamily="18" charset="0"/>
              </a:rPr>
              <a:t>;</a:t>
            </a:r>
            <a:endParaRPr lang="en-US" altLang="zh-CN" b="1"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zh-CN" altLang="en-US" b="1" dirty="0">
                <a:latin typeface="Times New Roman" panose="02020603050405020304" pitchFamily="18" charset="0"/>
                <a:cs typeface="Times New Roman" panose="02020603050405020304" pitchFamily="18" charset="0"/>
              </a:rPr>
              <a:t>怎样通过</a:t>
            </a:r>
            <a:r>
              <a:rPr lang="en-US" altLang="zh-CN" b="1" dirty="0" err="1">
                <a:solidFill>
                  <a:srgbClr val="000000"/>
                </a:solidFill>
                <a:latin typeface="Times New Roman" panose="02020603050405020304" pitchFamily="18" charset="0"/>
                <a:cs typeface="Times New Roman" panose="02020603050405020304" pitchFamily="18" charset="0"/>
              </a:rPr>
              <a:t>stu</a:t>
            </a:r>
            <a:r>
              <a:rPr lang="zh-CN" altLang="en-US" b="1" dirty="0">
                <a:latin typeface="Times New Roman" panose="02020603050405020304" pitchFamily="18" charset="0"/>
                <a:cs typeface="Times New Roman" panose="02020603050405020304" pitchFamily="18" charset="0"/>
              </a:rPr>
              <a:t>访问</a:t>
            </a:r>
            <a:r>
              <a:rPr lang="en-US" altLang="zh-CN" b="1" dirty="0" err="1">
                <a:solidFill>
                  <a:srgbClr val="000000"/>
                </a:solidFill>
                <a:latin typeface="Times New Roman" panose="02020603050405020304" pitchFamily="18" charset="0"/>
                <a:cs typeface="Times New Roman" panose="02020603050405020304" pitchFamily="18" charset="0"/>
              </a:rPr>
              <a:t>stu</a:t>
            </a:r>
            <a:r>
              <a:rPr lang="zh-CN" altLang="en-US" b="1" dirty="0">
                <a:latin typeface="Times New Roman" panose="02020603050405020304" pitchFamily="18" charset="0"/>
                <a:cs typeface="Times New Roman" panose="02020603050405020304" pitchFamily="18" charset="0"/>
              </a:rPr>
              <a:t>的成员？</a:t>
            </a:r>
            <a:endParaRPr lang="zh-CN" altLang="en-US" b="1" dirty="0">
              <a:latin typeface="Times New Roman" panose="02020603050405020304" pitchFamily="18" charset="0"/>
              <a:cs typeface="Times New Roman" panose="02020603050405020304" pitchFamily="18" charset="0"/>
            </a:endParaRPr>
          </a:p>
          <a:p>
            <a:pPr lvl="1">
              <a:lnSpc>
                <a:spcPct val="150000"/>
              </a:lnSpc>
            </a:pPr>
            <a:r>
              <a:rPr lang="en-US" altLang="zh-CN" sz="2000" b="1" dirty="0" err="1">
                <a:solidFill>
                  <a:srgbClr val="000000"/>
                </a:solidFill>
                <a:latin typeface="Times New Roman" panose="02020603050405020304" pitchFamily="18" charset="0"/>
                <a:cs typeface="Times New Roman" panose="02020603050405020304" pitchFamily="18" charset="0"/>
              </a:rPr>
              <a:t>stu.num</a:t>
            </a:r>
            <a:r>
              <a:rPr lang="en-US" altLang="zh-CN" sz="2000" b="1" dirty="0">
                <a:solidFill>
                  <a:srgbClr val="000000"/>
                </a:solidFill>
                <a:latin typeface="Times New Roman" panose="02020603050405020304" pitchFamily="18" charset="0"/>
                <a:cs typeface="Times New Roman" panose="02020603050405020304" pitchFamily="18" charset="0"/>
              </a:rPr>
              <a:t> = 1;           </a:t>
            </a:r>
            <a:r>
              <a:rPr lang="en-US" altLang="zh-CN" sz="2000" b="1" dirty="0">
                <a:solidFill>
                  <a:srgbClr val="008800"/>
                </a:solidFill>
                <a:latin typeface="Times New Roman" panose="02020603050405020304" pitchFamily="18" charset="0"/>
                <a:cs typeface="Times New Roman" panose="02020603050405020304" pitchFamily="18" charset="0"/>
              </a:rPr>
              <a:t>/*</a:t>
            </a:r>
            <a:r>
              <a:rPr lang="zh-CN" altLang="en-US" sz="2000" b="1" dirty="0">
                <a:solidFill>
                  <a:srgbClr val="008800"/>
                </a:solidFill>
                <a:latin typeface="Times New Roman" panose="02020603050405020304" pitchFamily="18" charset="0"/>
                <a:cs typeface="Times New Roman" panose="02020603050405020304" pitchFamily="18" charset="0"/>
              </a:rPr>
              <a:t>成员运算符*</a:t>
            </a:r>
            <a:r>
              <a:rPr lang="en-US" altLang="zh-CN" sz="2000" b="1" dirty="0">
                <a:solidFill>
                  <a:srgbClr val="008800"/>
                </a:solidFill>
                <a:latin typeface="Times New Roman" panose="02020603050405020304" pitchFamily="18" charset="0"/>
                <a:cs typeface="Times New Roman" panose="02020603050405020304" pitchFamily="18" charset="0"/>
              </a:rPr>
              <a:t>/</a:t>
            </a:r>
            <a:endParaRPr lang="en-US" altLang="zh-CN" sz="2000" b="1" dirty="0">
              <a:solidFill>
                <a:srgbClr val="008800"/>
              </a:solidFill>
              <a:latin typeface="Times New Roman" panose="02020603050405020304" pitchFamily="18" charset="0"/>
              <a:cs typeface="Times New Roman" panose="02020603050405020304" pitchFamily="18" charset="0"/>
            </a:endParaRPr>
          </a:p>
          <a:p>
            <a:pPr lvl="1">
              <a:lnSpc>
                <a:spcPct val="150000"/>
              </a:lnSpc>
            </a:pPr>
            <a:r>
              <a:rPr lang="en-US" altLang="zh-CN" sz="2000" b="1" dirty="0" err="1">
                <a:solidFill>
                  <a:srgbClr val="000000"/>
                </a:solidFill>
                <a:latin typeface="Times New Roman" panose="02020603050405020304" pitchFamily="18" charset="0"/>
                <a:cs typeface="Times New Roman" panose="02020603050405020304" pitchFamily="18" charset="0"/>
              </a:rPr>
              <a:t>strcpy</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dirty="0" err="1">
                <a:solidFill>
                  <a:srgbClr val="000000"/>
                </a:solidFill>
                <a:latin typeface="Times New Roman" panose="02020603050405020304" pitchFamily="18" charset="0"/>
                <a:cs typeface="Times New Roman" panose="02020603050405020304" pitchFamily="18" charset="0"/>
              </a:rPr>
              <a:t>stu.name,”Mary</a:t>
            </a:r>
            <a:r>
              <a:rPr lang="en-US" altLang="zh-CN" sz="2000" b="1" dirty="0">
                <a:solidFill>
                  <a:srgbClr val="000000"/>
                </a:solidFill>
                <a:latin typeface="Times New Roman" panose="02020603050405020304" pitchFamily="18" charset="0"/>
                <a:cs typeface="Times New Roman" panose="02020603050405020304" pitchFamily="18" charset="0"/>
              </a:rPr>
              <a:t>”)</a:t>
            </a:r>
            <a:endParaRPr lang="en-US" altLang="zh-CN" sz="2000"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b="1" dirty="0">
                <a:latin typeface="Times New Roman" panose="02020603050405020304" pitchFamily="18" charset="0"/>
                <a:cs typeface="Times New Roman" panose="02020603050405020304" pitchFamily="18" charset="0"/>
              </a:rPr>
              <a:t>怎样通过</a:t>
            </a:r>
            <a:r>
              <a:rPr lang="en-US" altLang="zh-CN" b="1" dirty="0" err="1">
                <a:solidFill>
                  <a:srgbClr val="C00000"/>
                </a:solidFill>
                <a:latin typeface="Times New Roman" panose="02020603050405020304" pitchFamily="18" charset="0"/>
                <a:cs typeface="Times New Roman" panose="02020603050405020304" pitchFamily="18" charset="0"/>
              </a:rPr>
              <a:t>pstu</a:t>
            </a:r>
            <a:r>
              <a:rPr lang="zh-CN" altLang="en-US" b="1" dirty="0">
                <a:latin typeface="Times New Roman" panose="02020603050405020304" pitchFamily="18" charset="0"/>
                <a:cs typeface="Times New Roman" panose="02020603050405020304" pitchFamily="18" charset="0"/>
              </a:rPr>
              <a:t>访问</a:t>
            </a:r>
            <a:r>
              <a:rPr lang="en-US" altLang="zh-CN" b="1" dirty="0" err="1">
                <a:solidFill>
                  <a:srgbClr val="000000"/>
                </a:solidFill>
                <a:latin typeface="Times New Roman" panose="02020603050405020304" pitchFamily="18" charset="0"/>
                <a:cs typeface="Times New Roman" panose="02020603050405020304" pitchFamily="18" charset="0"/>
              </a:rPr>
              <a:t>stu</a:t>
            </a:r>
            <a:r>
              <a:rPr lang="zh-CN" altLang="en-US" b="1" dirty="0">
                <a:latin typeface="Times New Roman" panose="02020603050405020304" pitchFamily="18" charset="0"/>
                <a:cs typeface="Times New Roman" panose="02020603050405020304" pitchFamily="18" charset="0"/>
              </a:rPr>
              <a:t>的成员？</a:t>
            </a:r>
            <a:endParaRPr lang="zh-CN" altLang="en-US" b="1" dirty="0">
              <a:latin typeface="Times New Roman" panose="02020603050405020304" pitchFamily="18" charset="0"/>
              <a:cs typeface="Times New Roman" panose="02020603050405020304" pitchFamily="18" charset="0"/>
            </a:endParaRPr>
          </a:p>
          <a:p>
            <a:pPr lvl="1">
              <a:lnSpc>
                <a:spcPct val="150000"/>
              </a:lnSpc>
            </a:pP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dirty="0" err="1">
                <a:solidFill>
                  <a:srgbClr val="000000"/>
                </a:solidFill>
                <a:latin typeface="Times New Roman" panose="02020603050405020304" pitchFamily="18" charset="0"/>
                <a:cs typeface="Times New Roman" panose="02020603050405020304" pitchFamily="18" charset="0"/>
              </a:rPr>
              <a:t>pstu</a:t>
            </a:r>
            <a:r>
              <a:rPr lang="en-US" altLang="zh-CN" sz="2000" b="1" dirty="0">
                <a:solidFill>
                  <a:srgbClr val="000000"/>
                </a:solidFill>
                <a:latin typeface="Times New Roman" panose="02020603050405020304" pitchFamily="18" charset="0"/>
                <a:cs typeface="Times New Roman" panose="02020603050405020304" pitchFamily="18" charset="0"/>
              </a:rPr>
              <a:t>).num = 1;</a:t>
            </a:r>
            <a:endParaRPr lang="en-US" altLang="zh-CN" sz="2000" b="1"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b="1" dirty="0" err="1">
                <a:solidFill>
                  <a:srgbClr val="C00000"/>
                </a:solidFill>
                <a:latin typeface="Times New Roman" panose="02020603050405020304" pitchFamily="18" charset="0"/>
                <a:cs typeface="Times New Roman" panose="02020603050405020304" pitchFamily="18" charset="0"/>
              </a:rPr>
              <a:t>pstu</a:t>
            </a:r>
            <a:r>
              <a:rPr lang="en-US" altLang="zh-CN" sz="2000" b="1" dirty="0">
                <a:solidFill>
                  <a:srgbClr val="C00000"/>
                </a:solidFill>
                <a:latin typeface="Times New Roman" panose="02020603050405020304" pitchFamily="18" charset="0"/>
                <a:cs typeface="Times New Roman" panose="02020603050405020304" pitchFamily="18" charset="0"/>
              </a:rPr>
              <a:t>-&gt;age</a:t>
            </a:r>
            <a:r>
              <a:rPr lang="en-US" altLang="zh-CN" sz="2000" b="1" dirty="0">
                <a:solidFill>
                  <a:srgbClr val="000000"/>
                </a:solidFill>
                <a:latin typeface="Times New Roman" panose="02020603050405020304" pitchFamily="18" charset="0"/>
                <a:cs typeface="Times New Roman" panose="02020603050405020304" pitchFamily="18" charset="0"/>
              </a:rPr>
              <a:t> = 18;   </a:t>
            </a:r>
            <a:r>
              <a:rPr lang="en-US" altLang="zh-CN" sz="2000" b="1" dirty="0" err="1">
                <a:solidFill>
                  <a:srgbClr val="000000"/>
                </a:solidFill>
                <a:latin typeface="Times New Roman" panose="02020603050405020304" pitchFamily="18" charset="0"/>
                <a:cs typeface="Times New Roman" panose="02020603050405020304" pitchFamily="18" charset="0"/>
              </a:rPr>
              <a:t>strcmp</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dirty="0" err="1">
                <a:solidFill>
                  <a:srgbClr val="000000"/>
                </a:solidFill>
                <a:latin typeface="Times New Roman" panose="02020603050405020304" pitchFamily="18" charset="0"/>
                <a:cs typeface="Times New Roman" panose="02020603050405020304" pitchFamily="18" charset="0"/>
              </a:rPr>
              <a:t>pstu</a:t>
            </a:r>
            <a:r>
              <a:rPr lang="en-US" altLang="zh-CN" sz="2000" b="1" dirty="0">
                <a:solidFill>
                  <a:srgbClr val="000000"/>
                </a:solidFill>
                <a:latin typeface="Times New Roman" panose="02020603050405020304" pitchFamily="18" charset="0"/>
                <a:cs typeface="Times New Roman" panose="02020603050405020304" pitchFamily="18" charset="0"/>
              </a:rPr>
              <a:t>-&gt;</a:t>
            </a:r>
            <a:r>
              <a:rPr lang="en-US" altLang="zh-CN" sz="2000" b="1" dirty="0" err="1">
                <a:solidFill>
                  <a:srgbClr val="000000"/>
                </a:solidFill>
                <a:latin typeface="Times New Roman" panose="02020603050405020304" pitchFamily="18" charset="0"/>
                <a:cs typeface="Times New Roman" panose="02020603050405020304" pitchFamily="18" charset="0"/>
              </a:rPr>
              <a:t>name,”Richard</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8800"/>
                </a:solidFill>
                <a:latin typeface="Times New Roman" panose="02020603050405020304" pitchFamily="18" charset="0"/>
                <a:cs typeface="Times New Roman" panose="02020603050405020304" pitchFamily="18" charset="0"/>
              </a:rPr>
              <a:t>/*</a:t>
            </a:r>
            <a:r>
              <a:rPr lang="zh-CN" altLang="en-US" sz="2000" b="1" dirty="0">
                <a:solidFill>
                  <a:srgbClr val="008800"/>
                </a:solidFill>
                <a:latin typeface="Times New Roman" panose="02020603050405020304" pitchFamily="18" charset="0"/>
                <a:cs typeface="Times New Roman" panose="02020603050405020304" pitchFamily="18" charset="0"/>
              </a:rPr>
              <a:t>指向运算符*</a:t>
            </a:r>
            <a:r>
              <a:rPr lang="en-US" altLang="zh-CN" sz="2000" b="1" dirty="0">
                <a:solidFill>
                  <a:srgbClr val="008800"/>
                </a:solidFill>
                <a:latin typeface="Times New Roman" panose="02020603050405020304" pitchFamily="18" charset="0"/>
                <a:cs typeface="Times New Roman" panose="02020603050405020304" pitchFamily="18" charset="0"/>
              </a:rPr>
              <a:t>/</a:t>
            </a:r>
            <a:endParaRPr lang="en-US" altLang="zh-CN" sz="2000" b="1" dirty="0">
              <a:solidFill>
                <a:srgbClr val="008800"/>
              </a:solidFill>
              <a:latin typeface="Times New Roman" panose="02020603050405020304" pitchFamily="18" charset="0"/>
              <a:cs typeface="Times New Roman" panose="02020603050405020304" pitchFamily="18" charset="0"/>
            </a:endParaRPr>
          </a:p>
          <a:p>
            <a:pPr lvl="1">
              <a:lnSpc>
                <a:spcPct val="150000"/>
              </a:lnSpc>
            </a:pPr>
            <a:r>
              <a:rPr lang="zh-CN" altLang="en-US" sz="2000" b="1" dirty="0">
                <a:solidFill>
                  <a:srgbClr val="008800"/>
                </a:solidFill>
                <a:latin typeface="Times New Roman" panose="02020603050405020304" pitchFamily="18" charset="0"/>
                <a:cs typeface="Times New Roman" panose="02020603050405020304" pitchFamily="18" charset="0"/>
              </a:rPr>
              <a:t>第二种更常用</a:t>
            </a:r>
            <a:endParaRPr lang="zh-CN" altLang="en-US" sz="2000" b="1" dirty="0">
              <a:solidFill>
                <a:srgbClr val="008800"/>
              </a:solidFill>
              <a:latin typeface="Times New Roman" panose="02020603050405020304" pitchFamily="18" charset="0"/>
              <a:cs typeface="Times New Roman" panose="02020603050405020304" pitchFamily="18" charset="0"/>
            </a:endParaRPr>
          </a:p>
        </p:txBody>
      </p:sp>
      <p:sp>
        <p:nvSpPr>
          <p:cNvPr id="9" name="Text Box 7"/>
          <p:cNvSpPr txBox="1">
            <a:spLocks noChangeArrowheads="1"/>
          </p:cNvSpPr>
          <p:nvPr/>
        </p:nvSpPr>
        <p:spPr bwMode="auto">
          <a:xfrm>
            <a:off x="7564865" y="3180577"/>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dirty="0" err="1">
                <a:latin typeface="Courier New" panose="02070309020205020404" pitchFamily="49" charset="0"/>
              </a:rPr>
              <a:t>pstu</a:t>
            </a:r>
            <a:endParaRPr lang="en-US" altLang="zh-CN" sz="2400" b="1" dirty="0">
              <a:latin typeface="Courier New" panose="02070309020205020404" pitchFamily="49" charset="0"/>
            </a:endParaRPr>
          </a:p>
        </p:txBody>
      </p:sp>
      <p:sp>
        <p:nvSpPr>
          <p:cNvPr id="10" name="Text Box 8"/>
          <p:cNvSpPr txBox="1">
            <a:spLocks noChangeArrowheads="1"/>
          </p:cNvSpPr>
          <p:nvPr/>
        </p:nvSpPr>
        <p:spPr bwMode="auto">
          <a:xfrm>
            <a:off x="9528815" y="3268069"/>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a:latin typeface="Courier New" panose="02070309020205020404" pitchFamily="49" charset="0"/>
              </a:rPr>
              <a:t>stu</a:t>
            </a:r>
            <a:endParaRPr lang="en-US" altLang="zh-CN" sz="2400" b="1">
              <a:latin typeface="Courier New" panose="02070309020205020404" pitchFamily="49" charset="0"/>
            </a:endParaRPr>
          </a:p>
        </p:txBody>
      </p:sp>
      <p:sp>
        <p:nvSpPr>
          <p:cNvPr id="11" name="Line 9"/>
          <p:cNvSpPr>
            <a:spLocks noChangeShapeType="1"/>
          </p:cNvSpPr>
          <p:nvPr/>
        </p:nvSpPr>
        <p:spPr bwMode="auto">
          <a:xfrm>
            <a:off x="8896990" y="3915769"/>
            <a:ext cx="647700" cy="0"/>
          </a:xfrm>
          <a:prstGeom prst="line">
            <a:avLst/>
          </a:prstGeom>
          <a:noFill/>
          <a:ln w="57150">
            <a:solidFill>
              <a:srgbClr val="00008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nvGrpSpPr>
          <p:cNvPr id="12" name="Group 13"/>
          <p:cNvGrpSpPr/>
          <p:nvPr/>
        </p:nvGrpSpPr>
        <p:grpSpPr bwMode="auto">
          <a:xfrm>
            <a:off x="9544690" y="3723681"/>
            <a:ext cx="1296988" cy="1860550"/>
            <a:chOff x="4830" y="996"/>
            <a:chExt cx="817" cy="1172"/>
          </a:xfrm>
        </p:grpSpPr>
        <p:sp>
          <p:nvSpPr>
            <p:cNvPr id="13" name="Text Box 5"/>
            <p:cNvSpPr txBox="1">
              <a:spLocks noChangeArrowheads="1"/>
            </p:cNvSpPr>
            <p:nvPr/>
          </p:nvSpPr>
          <p:spPr bwMode="auto">
            <a:xfrm>
              <a:off x="4831" y="996"/>
              <a:ext cx="816" cy="296"/>
            </a:xfrm>
            <a:prstGeom prst="rect">
              <a:avLst/>
            </a:prstGeom>
            <a:solidFill>
              <a:srgbClr val="FF9900"/>
            </a:solidFill>
            <a:ln w="12700">
              <a:solidFill>
                <a:schemeClr val="tx1"/>
              </a:solidFill>
              <a:miter lim="800000"/>
              <a:headEnd type="none" w="sm" len="sm"/>
              <a:tailEnd type="none" w="sm" len="sm"/>
            </a:ln>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dirty="0">
                  <a:solidFill>
                    <a:schemeClr val="bg1"/>
                  </a:solidFill>
                  <a:latin typeface="Courier New" panose="02070309020205020404" pitchFamily="49" charset="0"/>
                </a:rPr>
                <a:t>num</a:t>
              </a:r>
              <a:endParaRPr lang="en-US" altLang="zh-CN" sz="2400" b="1" dirty="0">
                <a:solidFill>
                  <a:schemeClr val="bg1"/>
                </a:solidFill>
                <a:latin typeface="Courier New" panose="02070309020205020404" pitchFamily="49" charset="0"/>
              </a:endParaRPr>
            </a:p>
          </p:txBody>
        </p:sp>
        <p:sp>
          <p:nvSpPr>
            <p:cNvPr id="14" name="Text Box 6"/>
            <p:cNvSpPr txBox="1">
              <a:spLocks noChangeArrowheads="1"/>
            </p:cNvSpPr>
            <p:nvPr/>
          </p:nvSpPr>
          <p:spPr bwMode="auto">
            <a:xfrm>
              <a:off x="4831" y="1298"/>
              <a:ext cx="816" cy="296"/>
            </a:xfrm>
            <a:prstGeom prst="rect">
              <a:avLst/>
            </a:prstGeom>
            <a:solidFill>
              <a:srgbClr val="FF9900"/>
            </a:solidFill>
            <a:ln w="12700">
              <a:solidFill>
                <a:schemeClr val="tx1"/>
              </a:solidFill>
              <a:miter lim="800000"/>
              <a:headEnd type="none" w="sm" len="sm"/>
              <a:tailEnd type="none" w="sm" len="sm"/>
            </a:ln>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dirty="0">
                  <a:solidFill>
                    <a:schemeClr val="bg1"/>
                  </a:solidFill>
                  <a:latin typeface="Courier New" panose="02070309020205020404" pitchFamily="49" charset="0"/>
                </a:rPr>
                <a:t>name</a:t>
              </a:r>
              <a:endParaRPr lang="en-US" altLang="zh-CN" sz="2400" b="1" dirty="0">
                <a:solidFill>
                  <a:schemeClr val="bg1"/>
                </a:solidFill>
                <a:latin typeface="Courier New" panose="02070309020205020404" pitchFamily="49" charset="0"/>
              </a:endParaRPr>
            </a:p>
          </p:txBody>
        </p:sp>
        <p:sp>
          <p:nvSpPr>
            <p:cNvPr id="15" name="Text Box 11"/>
            <p:cNvSpPr txBox="1">
              <a:spLocks noChangeArrowheads="1"/>
            </p:cNvSpPr>
            <p:nvPr/>
          </p:nvSpPr>
          <p:spPr bwMode="auto">
            <a:xfrm>
              <a:off x="4830" y="1570"/>
              <a:ext cx="816" cy="296"/>
            </a:xfrm>
            <a:prstGeom prst="rect">
              <a:avLst/>
            </a:prstGeom>
            <a:solidFill>
              <a:srgbClr val="FF9900"/>
            </a:solidFill>
            <a:ln w="12700">
              <a:solidFill>
                <a:schemeClr val="tx1"/>
              </a:solidFill>
              <a:miter lim="800000"/>
              <a:headEnd type="none" w="sm" len="sm"/>
              <a:tailEnd type="none" w="sm" len="sm"/>
            </a:ln>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dirty="0">
                  <a:solidFill>
                    <a:schemeClr val="bg1"/>
                  </a:solidFill>
                  <a:latin typeface="Courier New" panose="02070309020205020404" pitchFamily="49" charset="0"/>
                </a:rPr>
                <a:t>Gender</a:t>
              </a:r>
              <a:endParaRPr lang="en-US" altLang="zh-CN" sz="2400" b="1" dirty="0">
                <a:solidFill>
                  <a:schemeClr val="bg1"/>
                </a:solidFill>
                <a:latin typeface="Courier New" panose="02070309020205020404" pitchFamily="49" charset="0"/>
              </a:endParaRPr>
            </a:p>
          </p:txBody>
        </p:sp>
        <p:sp>
          <p:nvSpPr>
            <p:cNvPr id="16" name="Text Box 12"/>
            <p:cNvSpPr txBox="1">
              <a:spLocks noChangeArrowheads="1"/>
            </p:cNvSpPr>
            <p:nvPr/>
          </p:nvSpPr>
          <p:spPr bwMode="auto">
            <a:xfrm>
              <a:off x="4830" y="1872"/>
              <a:ext cx="816" cy="296"/>
            </a:xfrm>
            <a:prstGeom prst="rect">
              <a:avLst/>
            </a:prstGeom>
            <a:solidFill>
              <a:srgbClr val="FF9900"/>
            </a:solidFill>
            <a:ln w="12700">
              <a:solidFill>
                <a:schemeClr val="tx1"/>
              </a:solidFill>
              <a:miter lim="800000"/>
              <a:headEnd type="none" w="sm" len="sm"/>
              <a:tailEnd type="none" w="sm" len="sm"/>
            </a:ln>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a:solidFill>
                    <a:schemeClr val="bg1"/>
                  </a:solidFill>
                  <a:latin typeface="Courier New" panose="02070309020205020404" pitchFamily="49" charset="0"/>
                </a:rPr>
                <a:t>age</a:t>
              </a:r>
              <a:endParaRPr lang="en-US" altLang="zh-CN" sz="2400" b="1">
                <a:solidFill>
                  <a:schemeClr val="bg1"/>
                </a:solidFill>
                <a:latin typeface="Courier New" panose="02070309020205020404" pitchFamily="49" charset="0"/>
              </a:endParaRPr>
            </a:p>
          </p:txBody>
        </p:sp>
      </p:grpSp>
      <p:grpSp>
        <p:nvGrpSpPr>
          <p:cNvPr id="5" name="组合 4"/>
          <p:cNvGrpSpPr/>
          <p:nvPr/>
        </p:nvGrpSpPr>
        <p:grpSpPr>
          <a:xfrm>
            <a:off x="8060676" y="165500"/>
            <a:ext cx="3423285" cy="2251670"/>
            <a:chOff x="6259979" y="3871912"/>
            <a:chExt cx="3423285" cy="2251670"/>
          </a:xfrm>
        </p:grpSpPr>
        <p:sp>
          <p:nvSpPr>
            <p:cNvPr id="17" name="矩形: 圆角 16"/>
            <p:cNvSpPr/>
            <p:nvPr/>
          </p:nvSpPr>
          <p:spPr>
            <a:xfrm>
              <a:off x="6259979" y="3871912"/>
              <a:ext cx="2936279" cy="2251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411744" y="3981767"/>
              <a:ext cx="3271520" cy="2030095"/>
            </a:xfrm>
            <a:prstGeom prst="rect">
              <a:avLst/>
            </a:prstGeom>
          </p:spPr>
          <p:txBody>
            <a:bodyPr wrap="square">
              <a:spAutoFit/>
            </a:bodyPr>
            <a:lstStyle/>
            <a:p>
              <a:r>
                <a:rPr lang="en-US" altLang="zh-CN" dirty="0"/>
                <a:t>struct  student</a:t>
              </a:r>
              <a:endParaRPr lang="en-US" altLang="zh-CN" dirty="0"/>
            </a:p>
            <a:p>
              <a:r>
                <a:rPr lang="en-US" altLang="zh-CN" dirty="0"/>
                <a:t> {    </a:t>
              </a:r>
              <a:endParaRPr lang="en-US" altLang="zh-CN" dirty="0"/>
            </a:p>
            <a:p>
              <a:r>
                <a:rPr lang="en-US" altLang="zh-CN" dirty="0"/>
                <a:t>       int  num;</a:t>
              </a:r>
              <a:endParaRPr lang="en-US" altLang="zh-CN" dirty="0"/>
            </a:p>
            <a:p>
              <a:r>
                <a:rPr lang="en-US" altLang="zh-CN" dirty="0"/>
                <a:t>       char name[20];</a:t>
              </a:r>
              <a:endParaRPr lang="en-US" altLang="zh-CN" dirty="0"/>
            </a:p>
            <a:p>
              <a:r>
                <a:rPr lang="en-US" altLang="zh-CN" dirty="0"/>
                <a:t>       char Gender;</a:t>
              </a:r>
              <a:r>
                <a:rPr lang="en-US" altLang="zh-CN" dirty="0">
                  <a:sym typeface="+mn-ea"/>
                </a:rPr>
                <a:t>      </a:t>
              </a:r>
              <a:endParaRPr lang="en-US" altLang="zh-CN" dirty="0"/>
            </a:p>
            <a:p>
              <a:r>
                <a:rPr lang="en-US" altLang="zh-CN" dirty="0"/>
                <a:t>       int age;</a:t>
              </a:r>
              <a:endParaRPr lang="en-US" altLang="zh-CN" dirty="0"/>
            </a:p>
            <a:p>
              <a:r>
                <a:rPr lang="en-US" altLang="zh-CN" dirty="0"/>
                <a:t> };</a:t>
              </a:r>
              <a:endParaRPr lang="en-US" altLang="zh-CN" dirty="0"/>
            </a:p>
          </p:txBody>
        </p:sp>
      </p:grpSp>
      <p:sp>
        <p:nvSpPr>
          <p:cNvPr id="20" name="Text Box 5"/>
          <p:cNvSpPr txBox="1">
            <a:spLocks noChangeArrowheads="1"/>
          </p:cNvSpPr>
          <p:nvPr/>
        </p:nvSpPr>
        <p:spPr bwMode="auto">
          <a:xfrm>
            <a:off x="7584127" y="3695665"/>
            <a:ext cx="1295400" cy="469900"/>
          </a:xfrm>
          <a:prstGeom prst="rect">
            <a:avLst/>
          </a:prstGeom>
          <a:solidFill>
            <a:srgbClr val="FF9900"/>
          </a:solidFill>
          <a:ln w="12700">
            <a:solidFill>
              <a:schemeClr val="tx1"/>
            </a:solidFill>
            <a:miter lim="800000"/>
            <a:headEnd type="none" w="sm" len="sm"/>
            <a:tailEnd type="none" w="sm" len="sm"/>
          </a:ln>
        </p:spPr>
        <p:txBody>
          <a:bodyPr>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b="1" dirty="0">
                <a:solidFill>
                  <a:schemeClr val="bg1"/>
                </a:solidFill>
                <a:latin typeface="Courier New" panose="02070309020205020404" pitchFamily="49" charset="0"/>
              </a:rPr>
              <a:t>&amp;</a:t>
            </a:r>
            <a:r>
              <a:rPr lang="en-US" altLang="zh-CN" sz="2400" b="1" dirty="0" err="1">
                <a:solidFill>
                  <a:schemeClr val="bg1"/>
                </a:solidFill>
                <a:latin typeface="Courier New" panose="02070309020205020404" pitchFamily="49" charset="0"/>
              </a:rPr>
              <a:t>stu</a:t>
            </a:r>
            <a:endParaRPr lang="en-US" altLang="zh-CN" sz="2400" b="1" dirty="0">
              <a:solidFill>
                <a:schemeClr val="bg1"/>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lide(fromLeft)">
                                      <p:cBhvr>
                                        <p:cTn id="34" dur="500"/>
                                        <p:tgtEl>
                                          <p:spTgt spid="9"/>
                                        </p:tgtEl>
                                      </p:cBhvr>
                                    </p:animEffect>
                                  </p:childTnLst>
                                </p:cTn>
                              </p:par>
                            </p:childTnLst>
                          </p:cTn>
                        </p:par>
                        <p:par>
                          <p:cTn id="35" fill="hold">
                            <p:stCondLst>
                              <p:cond delay="1000"/>
                            </p:stCondLst>
                            <p:childTnLst>
                              <p:par>
                                <p:cTn id="36" presetID="1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lide(from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wipe(left)">
                                      <p:cBhvr>
                                        <p:cTn id="43" dur="500"/>
                                        <p:tgtEl>
                                          <p:spTgt spid="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animEffect transition="in" filter="wipe(left)">
                                      <p:cBhvr>
                                        <p:cTn id="48" dur="500"/>
                                        <p:tgtEl>
                                          <p:spTgt spid="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wipe(left)">
                                      <p:cBhvr>
                                        <p:cTn id="53" dur="500"/>
                                        <p:tgtEl>
                                          <p:spTgt spid="8">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
                                            <p:txEl>
                                              <p:pRg st="6" end="6"/>
                                            </p:txEl>
                                          </p:spTgt>
                                        </p:tgtEl>
                                        <p:attrNameLst>
                                          <p:attrName>style.visibility</p:attrName>
                                        </p:attrNameLst>
                                      </p:cBhvr>
                                      <p:to>
                                        <p:strVal val="visible"/>
                                      </p:to>
                                    </p:set>
                                    <p:animEffect transition="in" filter="wipe(left)">
                                      <p:cBhvr>
                                        <p:cTn id="58" dur="500"/>
                                        <p:tgtEl>
                                          <p:spTgt spid="8">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
                                            <p:txEl>
                                              <p:pRg st="7" end="7"/>
                                            </p:txEl>
                                          </p:spTgt>
                                        </p:tgtEl>
                                        <p:attrNameLst>
                                          <p:attrName>style.visibility</p:attrName>
                                        </p:attrNameLst>
                                      </p:cBhvr>
                                      <p:to>
                                        <p:strVal val="visible"/>
                                      </p:to>
                                    </p:set>
                                    <p:animEffect transition="in" filter="wipe(left)">
                                      <p:cBhvr>
                                        <p:cTn id="63" dur="500"/>
                                        <p:tgtEl>
                                          <p:spTgt spid="8">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wipe(left)">
                                      <p:cBhvr>
                                        <p:cTn id="68" dur="500"/>
                                        <p:tgtEl>
                                          <p:spTgt spid="8">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
                                            <p:txEl>
                                              <p:pRg st="9" end="9"/>
                                            </p:txEl>
                                          </p:spTgt>
                                        </p:tgtEl>
                                        <p:attrNameLst>
                                          <p:attrName>style.visibility</p:attrName>
                                        </p:attrNameLst>
                                      </p:cBhvr>
                                      <p:to>
                                        <p:strVal val="visible"/>
                                      </p:to>
                                    </p:set>
                                    <p:animEffect transition="in" filter="wipe(left)">
                                      <p:cBhvr>
                                        <p:cTn id="73"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p:bldP spid="10" grpId="0" uiExpand="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rrowheads="1"/>
          </p:cNvSpPr>
          <p:nvPr>
            <p:ph type="title" idx="4294967295"/>
          </p:nvPr>
        </p:nvSpPr>
        <p:spPr>
          <a:xfrm>
            <a:off x="1847850" y="0"/>
            <a:ext cx="8540750" cy="655638"/>
          </a:xfrm>
        </p:spPr>
        <p:txBody>
          <a:bodyPr/>
          <a:lstStyle/>
          <a:p>
            <a:pPr eaLnBrk="1" hangingPunct="1"/>
            <a:r>
              <a:rPr lang="zh-CN" altLang="en-US" sz="4000" b="1">
                <a:solidFill>
                  <a:schemeClr val="bg1"/>
                </a:solidFill>
              </a:rPr>
              <a:t>练习题</a:t>
            </a:r>
            <a:endParaRPr lang="zh-CN" altLang="en-US" sz="4000" b="1">
              <a:solidFill>
                <a:schemeClr val="bg1"/>
              </a:solidFill>
            </a:endParaRPr>
          </a:p>
        </p:txBody>
      </p:sp>
      <p:sp>
        <p:nvSpPr>
          <p:cNvPr id="35844" name="Rectangle 3"/>
          <p:cNvSpPr>
            <a:spLocks noGrp="1" noRot="1" noChangeArrowheads="1"/>
          </p:cNvSpPr>
          <p:nvPr>
            <p:ph type="body" idx="4294967295"/>
          </p:nvPr>
        </p:nvSpPr>
        <p:spPr>
          <a:xfrm>
            <a:off x="1847851" y="765175"/>
            <a:ext cx="8569325" cy="4464050"/>
          </a:xfrm>
        </p:spPr>
        <p:txBody>
          <a:bodyPr>
            <a:normAutofit lnSpcReduction="10000"/>
          </a:bodyPr>
          <a:lstStyle/>
          <a:p>
            <a:pPr eaLnBrk="1" hangingPunct="1">
              <a:buFont typeface="Wingdings" panose="05000000000000000000" pitchFamily="2" charset="2"/>
              <a:buNone/>
            </a:pPr>
            <a:r>
              <a:rPr kumimoji="1" lang="en-US" altLang="zh-CN" sz="2800" dirty="0">
                <a:latin typeface="Times New Roman" panose="02020603050405020304" pitchFamily="18" charset="0"/>
              </a:rPr>
              <a:t>struct  student</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     </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int  num;</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char name[20];</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char Gender;</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struct date birthday;</a:t>
            </a:r>
            <a:endParaRPr kumimoji="1" lang="en-US" altLang="zh-CN" sz="2800" dirty="0">
              <a:latin typeface="Times New Roman" panose="02020603050405020304" pitchFamily="18" charset="0"/>
            </a:endParaRPr>
          </a:p>
          <a:p>
            <a:pPr eaLnBrk="1" hangingPunct="1">
              <a:buFont typeface="Wingdings" panose="05000000000000000000" pitchFamily="2" charset="2"/>
              <a:buNone/>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lnSpc>
                <a:spcPct val="150000"/>
              </a:lnSpc>
              <a:spcBef>
                <a:spcPts val="0"/>
              </a:spcBef>
              <a:buFont typeface="Wingdings" panose="05000000000000000000" pitchFamily="2" charset="2"/>
              <a:buNone/>
            </a:pPr>
            <a:r>
              <a:rPr kumimoji="1" lang="zh-CN" altLang="en-US" sz="2400" b="1" dirty="0">
                <a:latin typeface="Times New Roman" panose="02020603050405020304" pitchFamily="18" charset="0"/>
              </a:rPr>
              <a:t>请定义一个结构体变量、一个结构体指针变量，利用这个结构体指针变量，存储</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位学生的信息，并输出这位学生的信息。</a:t>
            </a:r>
            <a:endParaRPr kumimoji="1" lang="zh-CN" altLang="en-US" sz="2400" b="1" dirty="0">
              <a:latin typeface="Times New Roman" panose="02020603050405020304" pitchFamily="18" charset="0"/>
            </a:endParaRPr>
          </a:p>
          <a:p>
            <a:pPr eaLnBrk="1" hangingPunct="1"/>
            <a:endParaRPr lang="en-US" altLang="zh-C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4294967295"/>
          </p:nvPr>
        </p:nvSpPr>
        <p:spPr>
          <a:xfrm>
            <a:off x="1847851" y="836613"/>
            <a:ext cx="8569325" cy="4824412"/>
          </a:xfrm>
        </p:spPr>
        <p:txBody>
          <a:bodyPr>
            <a:normAutofit fontScale="92500" lnSpcReduction="20000"/>
          </a:bodyPr>
          <a:lstStyle/>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typedef struct date</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        int year;</a:t>
            </a:r>
            <a:endParaRPr lang="en-US" altLang="zh-CN" sz="2400" dirty="0">
              <a:latin typeface="Times New Roman" panose="02020603050405020304" pitchFamily="18" charset="0"/>
              <a:cs typeface="Times New Roman" panose="02020603050405020304" pitchFamily="18" charset="0"/>
            </a:endParaRPr>
          </a:p>
          <a:p>
            <a:pPr marL="0" lvl="1" indent="0">
              <a:spcBef>
                <a:spcPts val="1200"/>
              </a:spcBef>
              <a:buNone/>
            </a:pPr>
            <a:r>
              <a:rPr lang="en-US" altLang="zh-CN" sz="2400" dirty="0">
                <a:latin typeface="Times New Roman" panose="02020603050405020304" pitchFamily="18" charset="0"/>
                <a:cs typeface="Times New Roman" panose="02020603050405020304" pitchFamily="18" charset="0"/>
              </a:rPr>
              <a:t>        int month;</a:t>
            </a:r>
            <a:endParaRPr lang="en-US" altLang="zh-CN" sz="2400" dirty="0">
              <a:latin typeface="Times New Roman" panose="02020603050405020304" pitchFamily="18" charset="0"/>
              <a:cs typeface="Times New Roman" panose="02020603050405020304" pitchFamily="18" charset="0"/>
            </a:endParaRPr>
          </a:p>
          <a:p>
            <a:pPr marL="0" lvl="1" indent="0">
              <a:spcBef>
                <a:spcPts val="1200"/>
              </a:spcBef>
              <a:buNone/>
            </a:pPr>
            <a:r>
              <a:rPr lang="en-US" altLang="zh-CN" sz="2400" dirty="0">
                <a:latin typeface="Times New Roman" panose="02020603050405020304" pitchFamily="18" charset="0"/>
                <a:cs typeface="Times New Roman" panose="02020603050405020304" pitchFamily="18" charset="0"/>
              </a:rPr>
              <a:t>        int day;</a:t>
            </a:r>
            <a:endParaRPr lang="en-US" altLang="zh-CN" sz="2400" dirty="0">
              <a:latin typeface="Times New Roman" panose="02020603050405020304" pitchFamily="18" charset="0"/>
              <a:cs typeface="Times New Roman" panose="02020603050405020304" pitchFamily="18" charset="0"/>
            </a:endParaRPr>
          </a:p>
          <a:p>
            <a:pPr marL="274320" lvl="1" indent="0" eaLnBrk="1" hangingPunct="1">
              <a:lnSpc>
                <a:spcPct val="90000"/>
              </a:lnSpc>
              <a:buNone/>
            </a:pPr>
            <a:r>
              <a:rPr lang="en-US" altLang="zh-CN" sz="2000" dirty="0">
                <a:latin typeface="Times New Roman" panose="02020603050405020304" pitchFamily="18" charset="0"/>
                <a:cs typeface="Times New Roman" panose="02020603050405020304" pitchFamily="18" charset="0"/>
              </a:rPr>
              <a:t>}DATE;</a:t>
            </a:r>
            <a:endParaRPr lang="en-US" altLang="zh-CN" sz="20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typedef struct  student</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     int  num;</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      char name[20];</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C00000"/>
                </a:solidFill>
                <a:latin typeface="Times New Roman" panose="02020603050405020304" pitchFamily="18" charset="0"/>
                <a:cs typeface="Times New Roman" panose="02020603050405020304" pitchFamily="18" charset="0"/>
              </a:rPr>
              <a:t>char Gender;</a:t>
            </a:r>
            <a:endParaRPr lang="en-US" altLang="zh-CN" sz="2400" dirty="0">
              <a:solidFill>
                <a:srgbClr val="C00000"/>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      DATE birthday;</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400" dirty="0">
                <a:latin typeface="Times New Roman" panose="02020603050405020304" pitchFamily="18" charset="0"/>
                <a:cs typeface="Times New Roman" panose="02020603050405020304" pitchFamily="18" charset="0"/>
              </a:rPr>
              <a:t>}STUDENT;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nvSpPr>
        <p:spPr bwMode="auto">
          <a:xfrm>
            <a:off x="8077201" y="60198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511288C-EF96-4189-ADD0-1DD5C546694A}" type="slidenum">
              <a:rPr lang="en-US" altLang="zh-CN" sz="1400"/>
            </a:fld>
            <a:endParaRPr lang="en-US" altLang="zh-CN" sz="1400"/>
          </a:p>
        </p:txBody>
      </p:sp>
      <p:sp>
        <p:nvSpPr>
          <p:cNvPr id="37891" name="Rectangle 2"/>
          <p:cNvSpPr>
            <a:spLocks noGrp="1" noRot="1" noChangeArrowheads="1"/>
          </p:cNvSpPr>
          <p:nvPr>
            <p:ph type="body" idx="4294967295"/>
          </p:nvPr>
        </p:nvSpPr>
        <p:spPr>
          <a:xfrm>
            <a:off x="1797051" y="361950"/>
            <a:ext cx="8569325" cy="6021387"/>
          </a:xfrm>
        </p:spPr>
        <p:txBody>
          <a:bodyPr>
            <a:normAutofit fontScale="92500" lnSpcReduction="20000"/>
          </a:bodyPr>
          <a:lstStyle/>
          <a:p>
            <a:pPr marL="0" indent="0" eaLnBrk="1" hangingPunct="1">
              <a:lnSpc>
                <a:spcPct val="80000"/>
              </a:lnSpc>
              <a:buNone/>
            </a:pPr>
            <a:r>
              <a:rPr lang="en-US" altLang="zh-CN" b="1" dirty="0"/>
              <a:t>int main(void)</a:t>
            </a:r>
            <a:endParaRPr lang="en-US" altLang="zh-CN" b="1" dirty="0"/>
          </a:p>
          <a:p>
            <a:pPr marL="0" indent="0" eaLnBrk="1" hangingPunct="1">
              <a:lnSpc>
                <a:spcPct val="80000"/>
              </a:lnSpc>
              <a:buNone/>
            </a:pPr>
            <a:r>
              <a:rPr lang="en-US" altLang="zh-CN" b="1" dirty="0"/>
              <a:t>{</a:t>
            </a:r>
            <a:endParaRPr lang="en-US" altLang="zh-CN" b="1" dirty="0"/>
          </a:p>
          <a:p>
            <a:pPr marL="0" indent="0" eaLnBrk="1" hangingPunct="1">
              <a:lnSpc>
                <a:spcPct val="80000"/>
              </a:lnSpc>
              <a:buNone/>
            </a:pPr>
            <a:r>
              <a:rPr lang="en-US" altLang="zh-CN" dirty="0"/>
              <a:t>	</a:t>
            </a:r>
            <a:r>
              <a:rPr lang="en-US" altLang="zh-CN" b="1" dirty="0"/>
              <a:t>STUDENT </a:t>
            </a:r>
            <a:r>
              <a:rPr lang="en-US" altLang="zh-CN" b="1" dirty="0" err="1"/>
              <a:t>stu</a:t>
            </a:r>
            <a:r>
              <a:rPr lang="en-US" altLang="zh-CN" b="1" dirty="0"/>
              <a:t>,*</a:t>
            </a:r>
            <a:r>
              <a:rPr lang="en-US" altLang="zh-CN" b="1" dirty="0" err="1"/>
              <a:t>pstu</a:t>
            </a:r>
            <a:r>
              <a:rPr lang="en-US" altLang="zh-CN" b="1" dirty="0"/>
              <a:t>;</a:t>
            </a:r>
            <a:endParaRPr lang="en-US" altLang="zh-CN" b="1" dirty="0"/>
          </a:p>
          <a:p>
            <a:pPr marL="0" indent="0" eaLnBrk="1" hangingPunct="1">
              <a:lnSpc>
                <a:spcPct val="80000"/>
              </a:lnSpc>
              <a:buNone/>
            </a:pPr>
            <a:r>
              <a:rPr lang="en-US" altLang="zh-CN" b="1" dirty="0"/>
              <a:t>	</a:t>
            </a:r>
            <a:r>
              <a:rPr lang="en-US" altLang="zh-CN" b="1" dirty="0" err="1"/>
              <a:t>pstu</a:t>
            </a:r>
            <a:r>
              <a:rPr lang="en-US" altLang="zh-CN" b="1" dirty="0"/>
              <a:t>=&amp;</a:t>
            </a:r>
            <a:r>
              <a:rPr lang="en-US" altLang="zh-CN" b="1" dirty="0" err="1"/>
              <a:t>stu</a:t>
            </a:r>
            <a:r>
              <a:rPr lang="en-US" altLang="zh-CN" b="1" dirty="0"/>
              <a:t>;</a:t>
            </a:r>
            <a:endParaRPr lang="en-US" altLang="zh-CN" b="1" dirty="0"/>
          </a:p>
          <a:p>
            <a:pPr marL="0" indent="0" eaLnBrk="1" hangingPunct="1">
              <a:lnSpc>
                <a:spcPct val="80000"/>
              </a:lnSpc>
              <a:buNone/>
            </a:pPr>
            <a:r>
              <a:rPr lang="en-US" altLang="zh-CN" b="1" dirty="0"/>
              <a:t>	</a:t>
            </a:r>
            <a:r>
              <a:rPr lang="en-US" altLang="zh-CN" b="1" dirty="0" err="1"/>
              <a:t>printf</a:t>
            </a:r>
            <a:r>
              <a:rPr lang="en-US" altLang="zh-CN" b="1" dirty="0"/>
              <a:t>("input num:"); </a:t>
            </a:r>
            <a:r>
              <a:rPr lang="en-US" altLang="zh-CN" b="1" dirty="0" err="1"/>
              <a:t>scanf</a:t>
            </a:r>
            <a:r>
              <a:rPr lang="en-US" altLang="zh-CN" b="1" dirty="0"/>
              <a:t>("%d",&amp;</a:t>
            </a:r>
            <a:r>
              <a:rPr lang="en-US" altLang="zh-CN" b="1" dirty="0" err="1"/>
              <a:t>pstu</a:t>
            </a:r>
            <a:r>
              <a:rPr lang="en-US" altLang="zh-CN" b="1" dirty="0"/>
              <a:t>-&gt;num);</a:t>
            </a:r>
            <a:endParaRPr lang="en-US" altLang="zh-CN" b="1" dirty="0"/>
          </a:p>
          <a:p>
            <a:pPr marL="0" indent="0" eaLnBrk="1" hangingPunct="1">
              <a:lnSpc>
                <a:spcPct val="80000"/>
              </a:lnSpc>
              <a:buNone/>
            </a:pPr>
            <a:endParaRPr lang="en-US" altLang="zh-CN" b="1" dirty="0"/>
          </a:p>
          <a:p>
            <a:pPr marL="0" indent="0" eaLnBrk="1" hangingPunct="1">
              <a:lnSpc>
                <a:spcPct val="80000"/>
              </a:lnSpc>
              <a:buNone/>
            </a:pPr>
            <a:r>
              <a:rPr lang="en-US" altLang="zh-CN" b="1" dirty="0"/>
              <a:t>	</a:t>
            </a:r>
            <a:r>
              <a:rPr lang="en-US" altLang="zh-CN" b="1" dirty="0" err="1"/>
              <a:t>printf</a:t>
            </a:r>
            <a:r>
              <a:rPr lang="en-US" altLang="zh-CN" b="1" dirty="0"/>
              <a:t>("\</a:t>
            </a:r>
            <a:r>
              <a:rPr lang="en-US" altLang="zh-CN" b="1" dirty="0" err="1"/>
              <a:t>ninput</a:t>
            </a:r>
            <a:r>
              <a:rPr lang="en-US" altLang="zh-CN" b="1" dirty="0"/>
              <a:t> name:"); </a:t>
            </a:r>
            <a:r>
              <a:rPr lang="en-US" altLang="zh-CN" b="1" dirty="0" err="1"/>
              <a:t>scanf</a:t>
            </a:r>
            <a:r>
              <a:rPr lang="en-US" altLang="zh-CN" b="1" dirty="0"/>
              <a:t>("%s",</a:t>
            </a:r>
            <a:r>
              <a:rPr lang="en-US" altLang="zh-CN" b="1" dirty="0" err="1"/>
              <a:t>pstu</a:t>
            </a:r>
            <a:r>
              <a:rPr lang="en-US" altLang="zh-CN" b="1" dirty="0"/>
              <a:t>-&gt;name);</a:t>
            </a:r>
            <a:endParaRPr lang="en-US" altLang="zh-CN" b="1" dirty="0"/>
          </a:p>
          <a:p>
            <a:pPr marL="0" indent="0" eaLnBrk="1" hangingPunct="1">
              <a:lnSpc>
                <a:spcPct val="80000"/>
              </a:lnSpc>
              <a:buNone/>
            </a:pPr>
            <a:r>
              <a:rPr lang="en-US" altLang="zh-CN" b="1" dirty="0"/>
              <a:t>	</a:t>
            </a:r>
            <a:r>
              <a:rPr lang="en-US" altLang="zh-CN" b="1" dirty="0" err="1">
                <a:solidFill>
                  <a:srgbClr val="C00000"/>
                </a:solidFill>
              </a:rPr>
              <a:t>getchar</a:t>
            </a:r>
            <a:r>
              <a:rPr lang="en-US" altLang="zh-CN" b="1" dirty="0">
                <a:solidFill>
                  <a:srgbClr val="C00000"/>
                </a:solidFill>
              </a:rPr>
              <a:t>();</a:t>
            </a:r>
            <a:endParaRPr lang="en-US" altLang="zh-CN" b="1" dirty="0">
              <a:solidFill>
                <a:srgbClr val="C00000"/>
              </a:solidFill>
            </a:endParaRPr>
          </a:p>
          <a:p>
            <a:pPr marL="0" indent="0" eaLnBrk="1" hangingPunct="1">
              <a:lnSpc>
                <a:spcPct val="80000"/>
              </a:lnSpc>
              <a:buNone/>
            </a:pPr>
            <a:r>
              <a:rPr lang="en-US" altLang="zh-CN" b="1" dirty="0"/>
              <a:t>       </a:t>
            </a:r>
            <a:r>
              <a:rPr lang="en-US" altLang="zh-CN" b="1" dirty="0" err="1"/>
              <a:t>printf</a:t>
            </a:r>
            <a:r>
              <a:rPr lang="en-US" altLang="zh-CN" b="1" dirty="0"/>
              <a:t>("\</a:t>
            </a:r>
            <a:r>
              <a:rPr lang="en-US" altLang="zh-CN" b="1" dirty="0" err="1"/>
              <a:t>ninput</a:t>
            </a:r>
            <a:r>
              <a:rPr lang="en-US" altLang="zh-CN" b="1" dirty="0"/>
              <a:t> Gender:"); </a:t>
            </a:r>
            <a:r>
              <a:rPr lang="en-US" altLang="zh-CN" b="1" dirty="0" err="1"/>
              <a:t>scanf</a:t>
            </a:r>
            <a:r>
              <a:rPr lang="en-US" altLang="zh-CN" b="1" dirty="0"/>
              <a:t>("%c",&amp;</a:t>
            </a:r>
            <a:r>
              <a:rPr lang="en-US" altLang="zh-CN" b="1" dirty="0" err="1"/>
              <a:t>pstu</a:t>
            </a:r>
            <a:r>
              <a:rPr lang="en-US" altLang="zh-CN" b="1" dirty="0"/>
              <a:t>-&gt;Gender);</a:t>
            </a:r>
            <a:endParaRPr lang="en-US" altLang="zh-CN" b="1" dirty="0"/>
          </a:p>
          <a:p>
            <a:pPr marL="0" indent="0" eaLnBrk="1" hangingPunct="1">
              <a:lnSpc>
                <a:spcPct val="80000"/>
              </a:lnSpc>
              <a:buNone/>
            </a:pPr>
            <a:r>
              <a:rPr lang="en-US" altLang="zh-CN" b="1" dirty="0"/>
              <a:t>		</a:t>
            </a:r>
            <a:endParaRPr lang="en-US" altLang="zh-CN" b="1" dirty="0"/>
          </a:p>
          <a:p>
            <a:pPr marL="0" indent="0" eaLnBrk="1" hangingPunct="1">
              <a:lnSpc>
                <a:spcPct val="80000"/>
              </a:lnSpc>
              <a:buNone/>
            </a:pPr>
            <a:r>
              <a:rPr lang="en-US" altLang="zh-CN" b="1" dirty="0"/>
              <a:t>	</a:t>
            </a:r>
            <a:r>
              <a:rPr lang="en-US" altLang="zh-CN" b="1" dirty="0" err="1"/>
              <a:t>printf</a:t>
            </a:r>
            <a:r>
              <a:rPr lang="en-US" altLang="zh-CN" b="1" dirty="0"/>
              <a:t>("\</a:t>
            </a:r>
            <a:r>
              <a:rPr lang="en-US" altLang="zh-CN" b="1" dirty="0" err="1"/>
              <a:t>ninput</a:t>
            </a:r>
            <a:r>
              <a:rPr lang="en-US" altLang="zh-CN" b="1" dirty="0"/>
              <a:t> year:"); </a:t>
            </a:r>
            <a:r>
              <a:rPr lang="en-US" altLang="zh-CN" b="1" dirty="0" err="1"/>
              <a:t>scanf</a:t>
            </a:r>
            <a:r>
              <a:rPr lang="en-US" altLang="zh-CN" b="1" dirty="0"/>
              <a:t>("%d",&amp;</a:t>
            </a:r>
            <a:r>
              <a:rPr lang="en-US" altLang="zh-CN" b="1" dirty="0" err="1"/>
              <a:t>pstu</a:t>
            </a:r>
            <a:r>
              <a:rPr lang="en-US" altLang="zh-CN" b="1" dirty="0"/>
              <a:t>-&gt;</a:t>
            </a:r>
            <a:r>
              <a:rPr lang="en-US" altLang="zh-CN" b="1" dirty="0" err="1"/>
              <a:t>birthday.year</a:t>
            </a:r>
            <a:r>
              <a:rPr lang="en-US" altLang="zh-CN" b="1" dirty="0"/>
              <a:t>);</a:t>
            </a:r>
            <a:endParaRPr lang="en-US" altLang="zh-CN" b="1" dirty="0"/>
          </a:p>
          <a:p>
            <a:pPr marL="0" indent="0" eaLnBrk="1" hangingPunct="1">
              <a:lnSpc>
                <a:spcPct val="80000"/>
              </a:lnSpc>
              <a:buNone/>
            </a:pPr>
            <a:endParaRPr lang="en-US" altLang="zh-CN" b="1" dirty="0"/>
          </a:p>
          <a:p>
            <a:pPr marL="0" indent="0" eaLnBrk="1" hangingPunct="1">
              <a:lnSpc>
                <a:spcPct val="80000"/>
              </a:lnSpc>
              <a:buNone/>
            </a:pPr>
            <a:r>
              <a:rPr lang="en-US" altLang="zh-CN" b="1" dirty="0"/>
              <a:t>	</a:t>
            </a:r>
            <a:r>
              <a:rPr lang="en-US" altLang="zh-CN" b="1" dirty="0" err="1"/>
              <a:t>printf</a:t>
            </a:r>
            <a:r>
              <a:rPr lang="en-US" altLang="zh-CN" b="1" dirty="0"/>
              <a:t>("\</a:t>
            </a:r>
            <a:r>
              <a:rPr lang="en-US" altLang="zh-CN" b="1" dirty="0" err="1"/>
              <a:t>ninput</a:t>
            </a:r>
            <a:r>
              <a:rPr lang="en-US" altLang="zh-CN" b="1" dirty="0"/>
              <a:t> month:"); </a:t>
            </a:r>
            <a:r>
              <a:rPr lang="en-US" altLang="zh-CN" b="1" dirty="0" err="1"/>
              <a:t>scanf</a:t>
            </a:r>
            <a:r>
              <a:rPr lang="en-US" altLang="zh-CN" b="1" dirty="0"/>
              <a:t>("%d",&amp;</a:t>
            </a:r>
            <a:r>
              <a:rPr lang="en-US" altLang="zh-CN" b="1" dirty="0" err="1"/>
              <a:t>pstu</a:t>
            </a:r>
            <a:r>
              <a:rPr lang="en-US" altLang="zh-CN" b="1" dirty="0"/>
              <a:t>-&gt;</a:t>
            </a:r>
            <a:r>
              <a:rPr lang="en-US" altLang="zh-CN" b="1" dirty="0" err="1"/>
              <a:t>birthday.month</a:t>
            </a:r>
            <a:r>
              <a:rPr lang="en-US" altLang="zh-CN" b="1" dirty="0"/>
              <a:t>);</a:t>
            </a:r>
            <a:endParaRPr lang="en-US" altLang="zh-CN" b="1" dirty="0"/>
          </a:p>
          <a:p>
            <a:pPr marL="0" indent="0" eaLnBrk="1" hangingPunct="1">
              <a:lnSpc>
                <a:spcPct val="80000"/>
              </a:lnSpc>
              <a:buNone/>
            </a:pPr>
            <a:endParaRPr lang="en-US" altLang="zh-CN" b="1" dirty="0"/>
          </a:p>
          <a:p>
            <a:pPr marL="0" indent="0" eaLnBrk="1" hangingPunct="1">
              <a:lnSpc>
                <a:spcPct val="80000"/>
              </a:lnSpc>
              <a:buNone/>
            </a:pPr>
            <a:r>
              <a:rPr lang="en-US" altLang="zh-CN" b="1" dirty="0"/>
              <a:t>	</a:t>
            </a:r>
            <a:r>
              <a:rPr lang="en-US" altLang="zh-CN" b="1" dirty="0" err="1"/>
              <a:t>printf</a:t>
            </a:r>
            <a:r>
              <a:rPr lang="en-US" altLang="zh-CN" b="1" dirty="0"/>
              <a:t>("\</a:t>
            </a:r>
            <a:r>
              <a:rPr lang="en-US" altLang="zh-CN" b="1" dirty="0" err="1"/>
              <a:t>ninput</a:t>
            </a:r>
            <a:r>
              <a:rPr lang="en-US" altLang="zh-CN" b="1" dirty="0"/>
              <a:t> day:"); </a:t>
            </a:r>
            <a:r>
              <a:rPr lang="en-US" altLang="zh-CN" b="1" dirty="0" err="1"/>
              <a:t>scanf</a:t>
            </a:r>
            <a:r>
              <a:rPr lang="en-US" altLang="zh-CN" b="1" dirty="0"/>
              <a:t>("%d",&amp;</a:t>
            </a:r>
            <a:r>
              <a:rPr lang="en-US" altLang="zh-CN" b="1" dirty="0" err="1"/>
              <a:t>pstu</a:t>
            </a:r>
            <a:r>
              <a:rPr lang="en-US" altLang="zh-CN" b="1" dirty="0"/>
              <a:t>-&gt;</a:t>
            </a:r>
            <a:r>
              <a:rPr lang="en-US" altLang="zh-CN" b="1" dirty="0" err="1"/>
              <a:t>birthday.day</a:t>
            </a:r>
            <a:r>
              <a:rPr lang="en-US" altLang="zh-CN" b="1" dirty="0"/>
              <a:t>);</a:t>
            </a:r>
            <a:r>
              <a:rPr lang="en-US" altLang="zh-CN" dirty="0"/>
              <a:t>		</a:t>
            </a:r>
            <a:endParaRPr lang="en-US" altLang="zh-CN" dirty="0"/>
          </a:p>
          <a:p>
            <a:pPr marL="0" indent="0" eaLnBrk="1" hangingPunct="1">
              <a:lnSpc>
                <a:spcPct val="80000"/>
              </a:lnSpc>
              <a:buNone/>
            </a:pPr>
            <a:endParaRPr lang="en-US" altLang="zh-CN" dirty="0"/>
          </a:p>
          <a:p>
            <a:pPr marL="0" indent="0" eaLnBrk="1" hangingPunct="1">
              <a:lnSpc>
                <a:spcPct val="80000"/>
              </a:lnSpc>
              <a:buNone/>
            </a:pPr>
            <a:r>
              <a:rPr lang="en-US" altLang="zh-CN" dirty="0"/>
              <a:t>	</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nvSpPr>
        <p:spPr bwMode="auto">
          <a:xfrm>
            <a:off x="8077201" y="60198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A6CE270-DC83-49D5-AA5A-8D1ACE9E7172}" type="slidenum">
              <a:rPr lang="en-US" altLang="zh-CN" sz="1400"/>
            </a:fld>
            <a:endParaRPr lang="en-US" altLang="zh-CN" sz="1400"/>
          </a:p>
        </p:txBody>
      </p:sp>
      <p:sp>
        <p:nvSpPr>
          <p:cNvPr id="38915" name="Rectangle 2"/>
          <p:cNvSpPr>
            <a:spLocks noGrp="1" noRot="1" noChangeArrowheads="1"/>
          </p:cNvSpPr>
          <p:nvPr>
            <p:ph type="body" idx="4294967295"/>
          </p:nvPr>
        </p:nvSpPr>
        <p:spPr>
          <a:xfrm>
            <a:off x="1847850" y="836614"/>
            <a:ext cx="8496300" cy="5400675"/>
          </a:xfrm>
        </p:spPr>
        <p:txBody>
          <a:bodyPr>
            <a:noAutofit/>
          </a:bodyPr>
          <a:lstStyle/>
          <a:p>
            <a:pPr marL="0" indent="0" eaLnBrk="1" hangingPunct="1">
              <a:lnSpc>
                <a:spcPct val="150000"/>
              </a:lnSpc>
              <a:spcBef>
                <a:spcPts val="0"/>
              </a:spcBef>
              <a:buNone/>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sz="1600"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("No:%d\n",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-&gt;num);</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("Name:%s\n",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-&gt;name);</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("Gender:%c\n",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-&gt;Gender);</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("Year:%d\n",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a:t>
            </a:r>
            <a:r>
              <a:rPr lang="en-US" altLang="zh-CN" b="1" dirty="0" err="1">
                <a:latin typeface="Times New Roman" panose="02020603050405020304" pitchFamily="18" charset="0"/>
                <a:cs typeface="Times New Roman" panose="02020603050405020304" pitchFamily="18" charset="0"/>
              </a:rPr>
              <a:t>birthday.year</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("Month:%d\n",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a:t>
            </a:r>
            <a:r>
              <a:rPr lang="en-US" altLang="zh-CN" b="1" dirty="0" err="1">
                <a:latin typeface="Times New Roman" panose="02020603050405020304" pitchFamily="18" charset="0"/>
                <a:cs typeface="Times New Roman" panose="02020603050405020304" pitchFamily="18" charset="0"/>
              </a:rPr>
              <a:t>birthday.month</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printf</a:t>
            </a:r>
            <a:r>
              <a:rPr lang="en-US" altLang="zh-CN" b="1" dirty="0">
                <a:latin typeface="Times New Roman" panose="02020603050405020304" pitchFamily="18" charset="0"/>
                <a:cs typeface="Times New Roman" panose="02020603050405020304" pitchFamily="18" charset="0"/>
              </a:rPr>
              <a:t>("Day:%d\n",</a:t>
            </a:r>
            <a:r>
              <a:rPr lang="en-US" altLang="zh-CN" b="1" dirty="0" err="1">
                <a:latin typeface="Times New Roman" panose="02020603050405020304" pitchFamily="18" charset="0"/>
                <a:cs typeface="Times New Roman" panose="02020603050405020304" pitchFamily="18" charset="0"/>
              </a:rPr>
              <a:t>pstu</a:t>
            </a:r>
            <a:r>
              <a:rPr lang="en-US" altLang="zh-CN" b="1" dirty="0">
                <a:latin typeface="Times New Roman" panose="02020603050405020304" pitchFamily="18" charset="0"/>
                <a:cs typeface="Times New Roman" panose="02020603050405020304" pitchFamily="18" charset="0"/>
              </a:rPr>
              <a:t>-&gt;</a:t>
            </a:r>
            <a:r>
              <a:rPr lang="en-US" altLang="zh-CN" b="1" dirty="0" err="1">
                <a:latin typeface="Times New Roman" panose="02020603050405020304" pitchFamily="18" charset="0"/>
                <a:cs typeface="Times New Roman" panose="02020603050405020304" pitchFamily="18" charset="0"/>
              </a:rPr>
              <a:t>birthday.day</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               return 0;	</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木材纹理</Template>
  <TotalTime>0</TotalTime>
  <Words>6199</Words>
  <Application>WPS 演示</Application>
  <PresentationFormat>宽屏</PresentationFormat>
  <Paragraphs>459</Paragraphs>
  <Slides>27</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方正行黑</vt:lpstr>
      <vt:lpstr>黑体</vt:lpstr>
      <vt:lpstr>Times New Roman</vt:lpstr>
      <vt:lpstr>Courier New</vt:lpstr>
      <vt:lpstr>Rockwell Condensed</vt:lpstr>
      <vt:lpstr>Rockwell</vt:lpstr>
      <vt:lpstr>方正姚体</vt:lpstr>
      <vt:lpstr>微软雅黑</vt:lpstr>
      <vt:lpstr>Arial Unicode MS</vt:lpstr>
      <vt:lpstr>等线</vt:lpstr>
      <vt:lpstr>木材纹理</vt:lpstr>
      <vt:lpstr> C语言程序设计2A （第五次课）</vt:lpstr>
      <vt:lpstr>PowerPoint 演示文稿</vt:lpstr>
      <vt:lpstr>PowerPoint 演示文稿</vt:lpstr>
      <vt:lpstr>结构体与指针</vt:lpstr>
      <vt:lpstr>PowerPoint 演示文稿</vt:lpstr>
      <vt:lpstr>练习题</vt:lpstr>
      <vt:lpstr>PowerPoint 演示文稿</vt:lpstr>
      <vt:lpstr>PowerPoint 演示文稿</vt:lpstr>
      <vt:lpstr>PowerPoint 演示文稿</vt:lpstr>
      <vt:lpstr>结构体数组的指针</vt:lpstr>
      <vt:lpstr>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结构体与函数</vt:lpstr>
      <vt:lpstr>PowerPoint 演示文稿</vt:lpstr>
      <vt:lpstr>PowerPoint 演示文稿</vt:lpstr>
      <vt:lpstr>PowerPoint 演示文稿</vt:lpstr>
      <vt:lpstr>PowerPoint 演示文稿</vt:lpstr>
      <vt:lpstr>实战！</vt:lpstr>
      <vt:lpstr>分析要点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C语言程序设计2A （第四次课）</dc:title>
  <dc:creator>Tracy</dc:creator>
  <cp:lastModifiedBy>喵了个咪</cp:lastModifiedBy>
  <cp:revision>108</cp:revision>
  <dcterms:created xsi:type="dcterms:W3CDTF">2020-03-19T21:08:00Z</dcterms:created>
  <dcterms:modified xsi:type="dcterms:W3CDTF">2021-03-30T14:15:51Z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