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5" r:id="rId3"/>
    <p:sldId id="446" r:id="rId5"/>
    <p:sldId id="447" r:id="rId6"/>
    <p:sldId id="448" r:id="rId7"/>
    <p:sldId id="44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54CE-2508-4C1B-8C51-F56451315C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91E4D-0686-4D1D-96A3-A0570A5B1F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FE87BB-5B37-4AC4-8947-5EC73F9F53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FE87BB-5B37-4AC4-8947-5EC73F9F53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FE87BB-5B37-4AC4-8947-5EC73F9F53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FE87BB-5B37-4AC4-8947-5EC73F9F53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FE87BB-5B37-4AC4-8947-5EC73F9F53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C344-DD9B-4613-A4E0-519F06BE8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1BF4-78D2-4C94-8154-390A62E340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513017" y="582339"/>
            <a:ext cx="10058400" cy="11564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结构体与指针、函数</a:t>
            </a:r>
            <a:endParaRPr kumimoji="0" lang="zh-CN" altLang="en-US" sz="3600" b="1" i="0" u="none" strike="noStrike" kern="120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025096" y="1076120"/>
            <a:ext cx="10058400" cy="1048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与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方正行黑" panose="03000509000000000000" pitchFamily="65" charset="-122"/>
                <a:cs typeface="Times New Roman" panose="02020603050405020304" pitchFamily="18" charset="0"/>
              </a:rPr>
              <a:t>int </a:t>
            </a:r>
            <a:r>
              <a:rPr kumimoji="0" lang="zh-CN" altLang="en-US" sz="2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一维数组与指针以及如何用函数处理一维数组对照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291707" y="4416235"/>
            <a:ext cx="2936279" cy="773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int a[N];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6994742" y="4424984"/>
            <a:ext cx="2936279" cy="6783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PAND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epdata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[N];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291706" y="5381924"/>
            <a:ext cx="2936279" cy="773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int *p=a;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7009047" y="5357359"/>
            <a:ext cx="2936279" cy="773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PAND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pdata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epdata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25094" y="1908376"/>
            <a:ext cx="3469502" cy="2251670"/>
            <a:chOff x="2170253" y="159441"/>
            <a:chExt cx="3469502" cy="2251670"/>
          </a:xfrm>
        </p:grpSpPr>
        <p:sp>
          <p:nvSpPr>
            <p:cNvPr id="16" name="内容占位符 2"/>
            <p:cNvSpPr txBox="1"/>
            <p:nvPr/>
          </p:nvSpPr>
          <p:spPr bwMode="auto">
            <a:xfrm>
              <a:off x="2170253" y="216623"/>
              <a:ext cx="3469502" cy="2145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ctr" defTabSz="4572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A9A9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int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2436865" y="159441"/>
              <a:ext cx="2936279" cy="2251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009047" y="1852845"/>
            <a:ext cx="3714967" cy="2251670"/>
            <a:chOff x="6964016" y="1972479"/>
            <a:chExt cx="3714967" cy="2251670"/>
          </a:xfrm>
        </p:grpSpPr>
        <p:sp>
          <p:nvSpPr>
            <p:cNvPr id="19" name="内容占位符 2"/>
            <p:cNvSpPr txBox="1"/>
            <p:nvPr/>
          </p:nvSpPr>
          <p:spPr bwMode="auto">
            <a:xfrm>
              <a:off x="7209481" y="2025662"/>
              <a:ext cx="3469502" cy="2145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A9A9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typedef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struct pandemic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方正姚体" panose="02010601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A9A9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{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方正姚体" panose="02010601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A9A9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	char country[81];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方正姚体" panose="02010601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A9A9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	char region[81];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方正姚体" panose="02010601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A9A9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	int active;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方正姚体" panose="02010601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A9A9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	int death;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方正姚体" panose="02010601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A9A9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	int recover;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方正姚体" panose="02010601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A9A9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	int total;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方正姚体" panose="02010601030101010101" pitchFamily="2" charset="-122"/>
                <a:cs typeface="+mn-cs"/>
              </a:endParaRPr>
            </a:p>
            <a:p>
              <a:pPr marL="0" marR="0" lvl="0" indent="0" algn="l" defTabSz="4572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A9A9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}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PAND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方正姚体" panose="02010601030101010101" pitchFamily="2" charset="-122"/>
                  <a:cs typeface="+mn-cs"/>
                </a:rPr>
                <a:t>;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方正姚体" panose="02010601030101010101" pitchFamily="2" charset="-122"/>
                <a:cs typeface="+mn-cs"/>
              </a:endParaRPr>
            </a:p>
            <a:p>
              <a:pPr marL="342900" marR="0" lvl="0" indent="-342900" algn="l" defTabSz="4572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96A9A9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6964016" y="1972479"/>
              <a:ext cx="2936279" cy="2251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2039399" y="332981"/>
            <a:ext cx="2936279" cy="1108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        p[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*(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a+i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     *(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p+i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626441" y="308919"/>
            <a:ext cx="3455773" cy="1108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epdata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 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pdata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*(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epdata+i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       *(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pdata+i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150816" y="602371"/>
            <a:ext cx="1888583" cy="1048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某个数组元素</a:t>
            </a:r>
            <a:endParaRPr kumimoji="0" lang="zh-CN" altLang="en-US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5626440" y="1621809"/>
            <a:ext cx="3455773" cy="1108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Epdata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].country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(pdata+i)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-&gt;country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41431" y="2953265"/>
            <a:ext cx="1124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/>
        </p:nvSpPr>
        <p:spPr>
          <a:xfrm>
            <a:off x="9230495" y="1634166"/>
            <a:ext cx="2607276" cy="1048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数组元素</a:t>
            </a:r>
            <a:r>
              <a:rPr kumimoji="0" lang="en-US" altLang="zh-CN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.</a:t>
            </a:r>
            <a:r>
              <a:rPr kumimoji="0" lang="zh-CN" alt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成员</a:t>
            </a:r>
            <a:endParaRPr kumimoji="0" lang="zh-CN" altLang="en-US" sz="18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数组元素的指针</a:t>
            </a:r>
            <a:r>
              <a:rPr kumimoji="0" lang="en-US" altLang="zh-CN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-&gt;</a:t>
            </a:r>
            <a:r>
              <a:rPr kumimoji="0" lang="zh-CN" alt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成员</a:t>
            </a:r>
            <a:endParaRPr kumimoji="0" lang="zh-CN" altLang="en-US" sz="18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150816" y="3175725"/>
            <a:ext cx="1542057" cy="104879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   函数的设计（找最大值） </a:t>
            </a:r>
            <a:endParaRPr kumimoji="0" lang="en-US" altLang="zh-CN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150816" y="5088041"/>
            <a:ext cx="1542057" cy="1048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函数调用</a:t>
            </a:r>
            <a:endParaRPr kumimoji="0" lang="en-US" altLang="zh-CN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（找最大值）</a:t>
            </a:r>
            <a:endParaRPr kumimoji="0" lang="zh-CN" altLang="en-US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1692873" y="3072980"/>
            <a:ext cx="4522037" cy="16635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int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(int *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p,int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num)//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返回最大值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void </a:t>
            </a:r>
            <a:r>
              <a:rPr lang="en-US" altLang="zh-CN" sz="14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findmax</a:t>
            </a: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(int *</a:t>
            </a:r>
            <a:r>
              <a:rPr lang="en-US" altLang="zh-CN" sz="14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p,int</a:t>
            </a: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 </a:t>
            </a:r>
            <a:r>
              <a:rPr lang="en-US" altLang="zh-CN" sz="14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num,int</a:t>
            </a: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 *</a:t>
            </a:r>
            <a:r>
              <a:rPr lang="en-US" altLang="zh-CN" sz="14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pmax</a:t>
            </a: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int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(int *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p,int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num)//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返回最大值下标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41431" y="4828549"/>
            <a:ext cx="1124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1593850" y="4967605"/>
            <a:ext cx="4707890" cy="15468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a,N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//max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为整型变量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findmax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(</a:t>
            </a:r>
            <a:r>
              <a:rPr lang="en-US" altLang="zh-CN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a,N,&amp;max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);//max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为整型变量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maxi=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a,N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//maxi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为整型变量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6301740" y="3072765"/>
            <a:ext cx="5226685" cy="1663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PAND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(PAND *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p,int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num) </a:t>
            </a: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//</a:t>
            </a:r>
            <a:r>
              <a:rPr lang="zh-CN" alt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返回最大值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void </a:t>
            </a:r>
            <a:r>
              <a:rPr lang="en-US" altLang="zh-CN" sz="14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findmax</a:t>
            </a: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(PAND *</a:t>
            </a:r>
            <a:r>
              <a:rPr lang="en-US" altLang="zh-CN" sz="14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p,int</a:t>
            </a: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 </a:t>
            </a:r>
            <a:r>
              <a:rPr lang="en-US" altLang="zh-CN" sz="14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num,PAND</a:t>
            </a: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 *</a:t>
            </a:r>
            <a:r>
              <a:rPr lang="en-US" altLang="zh-CN" sz="14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pmax</a:t>
            </a: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int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(PAND *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p,int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num) </a:t>
            </a:r>
            <a:r>
              <a:rPr lang="en-US" altLang="zh-CN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//</a:t>
            </a:r>
            <a:r>
              <a:rPr lang="zh-CN" alt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返回最大值下标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6394450" y="4967605"/>
            <a:ext cx="5089525" cy="1501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epdata,N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//max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为结构体变量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findmax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(</a:t>
            </a:r>
            <a:r>
              <a:rPr lang="en-US" altLang="zh-CN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a,N,&amp;max</a:t>
            </a: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);//max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sym typeface="+mn-ea"/>
              </a:rPr>
              <a:t>为结构体变量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maxi=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epdata,N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//maxi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为整型变量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5" grpId="0" build="allAtOnce"/>
      <p:bldP spid="16" grpId="0" bldLvl="0" animBg="1"/>
      <p:bldP spid="19" grpId="0" uiExpand="1" build="allAtOnce"/>
      <p:bldP spid="21" grpId="0"/>
      <p:bldP spid="22" grpId="0" bldLvl="0" animBg="1"/>
      <p:bldP spid="24" grpId="0" bldLvl="0" animBg="1"/>
      <p:bldP spid="25" grpId="0" bldLvl="0" animBg="1"/>
      <p:bldP spid="2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/>
        </p:nvSpPr>
        <p:spPr>
          <a:xfrm>
            <a:off x="620375" y="602371"/>
            <a:ext cx="1888583" cy="1048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函数设计</a:t>
            </a:r>
            <a:r>
              <a:rPr kumimoji="0" lang="en-US" altLang="zh-CN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1</a:t>
            </a:r>
            <a:endParaRPr kumimoji="0" lang="zh-CN" altLang="en-US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205947" y="5206836"/>
            <a:ext cx="1542057" cy="1048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   函数调用</a:t>
            </a:r>
            <a:r>
              <a:rPr kumimoji="0" lang="en-US" altLang="zh-CN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1</a:t>
            </a: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（验证） </a:t>
            </a:r>
            <a:endParaRPr kumimoji="0" lang="en-US" altLang="zh-CN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74043" y="4396063"/>
            <a:ext cx="1124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1951889" y="4567610"/>
            <a:ext cx="4707925" cy="212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定义整型数组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int max;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输入数组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a,N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6659814" y="162504"/>
            <a:ext cx="5356340" cy="4062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PAND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(PAND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num)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PAND max=p[0];     //*p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for(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=0;i&lt;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num;i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++)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	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if(p[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].death&gt;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max.death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成员的比较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	max=p[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结构体变量的赋值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return max;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6863700" y="4567610"/>
            <a:ext cx="5089401" cy="212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定义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结构体数组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epdata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PAND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max;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输入数组元素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各成员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epdata,N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的各成员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2063578" y="203096"/>
            <a:ext cx="4151871" cy="4021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(int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num)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int max=p[0];     //*p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for(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=0;i&lt;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num;i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++)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if(p[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]&gt;max)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	max=p[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return max;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/>
        </p:nvSpPr>
        <p:spPr>
          <a:xfrm>
            <a:off x="620375" y="602371"/>
            <a:ext cx="1888583" cy="1048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函数设计</a:t>
            </a: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2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205947" y="5206836"/>
            <a:ext cx="1542057" cy="1048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   函数调用</a:t>
            </a:r>
            <a:r>
              <a:rPr kumimoji="0" lang="en-US" altLang="zh-CN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2</a:t>
            </a: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（验证） </a:t>
            </a:r>
            <a:endParaRPr kumimoji="0" lang="en-US" altLang="zh-CN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74043" y="4396063"/>
            <a:ext cx="1124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1951889" y="4567610"/>
            <a:ext cx="4707925" cy="212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……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定义整型数组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int max;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lvl="0" defTabSz="45720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……//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输入数组元素</a:t>
            </a:r>
            <a:endParaRPr lang="en-US" altLang="zh-CN" sz="1600" dirty="0">
              <a:solidFill>
                <a:prstClr val="black"/>
              </a:solidFill>
              <a:latin typeface="Rockwell" panose="02060603020205020403"/>
              <a:ea typeface="方正姚体" panose="02010601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a,N,&amp;max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6659814" y="162504"/>
            <a:ext cx="5078627" cy="4062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>
              <a:defRPr/>
            </a:pPr>
            <a:r>
              <a:rPr lang="en-US" altLang="zh-CN" sz="1600" dirty="0">
                <a:solidFill>
                  <a:srgbClr val="C00000"/>
                </a:solidFill>
              </a:rPr>
              <a:t>void </a:t>
            </a:r>
            <a:r>
              <a:rPr lang="en-US" altLang="zh-CN" sz="1600" dirty="0" err="1">
                <a:solidFill>
                  <a:schemeClr val="tx1"/>
                </a:solidFill>
              </a:rPr>
              <a:t>findmax</a:t>
            </a:r>
            <a:r>
              <a:rPr lang="en-US" altLang="zh-CN" sz="1600" dirty="0">
                <a:solidFill>
                  <a:schemeClr val="tx1"/>
                </a:solidFill>
              </a:rPr>
              <a:t>(PAND *</a:t>
            </a:r>
            <a:r>
              <a:rPr lang="en-US" altLang="zh-CN" sz="1600" dirty="0" err="1">
                <a:solidFill>
                  <a:schemeClr val="tx1"/>
                </a:solidFill>
              </a:rPr>
              <a:t>p,int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num,</a:t>
            </a:r>
            <a:r>
              <a:rPr lang="en-US" altLang="zh-CN" sz="1600" dirty="0" err="1">
                <a:solidFill>
                  <a:srgbClr val="C00000"/>
                </a:solidFill>
              </a:rPr>
              <a:t>PAND</a:t>
            </a:r>
            <a:r>
              <a:rPr lang="en-US" altLang="zh-CN" sz="1600" dirty="0">
                <a:solidFill>
                  <a:srgbClr val="C00000"/>
                </a:solidFill>
              </a:rPr>
              <a:t> *</a:t>
            </a:r>
            <a:r>
              <a:rPr lang="en-US" altLang="zh-CN" sz="1600" dirty="0" err="1">
                <a:solidFill>
                  <a:srgbClr val="C00000"/>
                </a:solidFill>
              </a:rPr>
              <a:t>pmax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int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*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pmax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</a:t>
            </a:r>
            <a:r>
              <a:rPr lang="en-US" altLang="zh-CN" sz="1600" dirty="0">
                <a:solidFill>
                  <a:srgbClr val="C00000"/>
                </a:solidFill>
                <a:latin typeface="Rockwell" panose="02060603020205020403"/>
                <a:ea typeface="方正姚体" panose="02010601030101010101" pitchFamily="2" charset="-122"/>
              </a:rPr>
              <a:t>p[0]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    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for(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=0;i&lt;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num;i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++)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if(p[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].death&gt;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pmax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-&gt;death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	*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pmax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=p[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6863700" y="4567610"/>
            <a:ext cx="5089401" cy="212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……//</a:t>
            </a:r>
            <a:r>
              <a:rPr lang="zh-CN" altLang="en-US" sz="1600" dirty="0">
                <a:solidFill>
                  <a:prstClr val="black"/>
                </a:solidFill>
              </a:rPr>
              <a:t>定义</a:t>
            </a:r>
            <a:r>
              <a:rPr lang="zh-CN" altLang="en-US" sz="1600" dirty="0">
                <a:solidFill>
                  <a:srgbClr val="C00000"/>
                </a:solidFill>
              </a:rPr>
              <a:t>结构体数组</a:t>
            </a:r>
            <a:r>
              <a:rPr lang="en-US" altLang="zh-CN" sz="1600" dirty="0" err="1">
                <a:solidFill>
                  <a:srgbClr val="C00000"/>
                </a:solidFill>
              </a:rPr>
              <a:t>epdata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PAND 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输入各数组元素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各成员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a,N,&amp;max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输出</a:t>
            </a:r>
            <a:r>
              <a:rPr lang="en-US" altLang="zh-CN" sz="1600" dirty="0">
                <a:solidFill>
                  <a:srgbClr val="C00000"/>
                </a:solidFill>
                <a:latin typeface="Rockwell" panose="02060603020205020403"/>
                <a:ea typeface="方正姚体" panose="02010601030101010101" pitchFamily="2" charset="-122"/>
              </a:rPr>
              <a:t>max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的各成员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2063578" y="203096"/>
            <a:ext cx="4596236" cy="4021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C00000"/>
                </a:solidFill>
                <a:latin typeface="Rockwell" panose="02060603020205020403"/>
                <a:ea typeface="方正姚体" panose="02010601030101010101" pitchFamily="2" charset="-122"/>
              </a:rPr>
              <a:t>void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(int *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p,int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num,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*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pmax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int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*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pmax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=p[0];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prstClr val="black"/>
                </a:solidFill>
                <a:latin typeface="Rockwell" panose="02060603020205020403"/>
                <a:ea typeface="方正姚体" panose="02010601030101010101" pitchFamily="2" charset="-122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for(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=0;i&lt;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num;i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++)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if(p[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]&gt;*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pmax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  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	*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pmax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=p[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/>
        </p:nvSpPr>
        <p:spPr>
          <a:xfrm>
            <a:off x="620375" y="602371"/>
            <a:ext cx="1888583" cy="1048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函数设计</a:t>
            </a:r>
            <a:r>
              <a:rPr kumimoji="0" lang="en-US" altLang="zh-CN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3</a:t>
            </a:r>
            <a:endParaRPr kumimoji="0" lang="zh-CN" altLang="en-US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sp>
        <p:nvSpPr>
          <p:cNvPr id="20" name="标题 1"/>
          <p:cNvSpPr txBox="1"/>
          <p:nvPr/>
        </p:nvSpPr>
        <p:spPr>
          <a:xfrm>
            <a:off x="205947" y="5206836"/>
            <a:ext cx="1542057" cy="10487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   函数调用</a:t>
            </a:r>
            <a:r>
              <a:rPr kumimoji="0" lang="en-US" altLang="zh-CN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3</a:t>
            </a:r>
            <a:r>
              <a:rPr kumimoji="0" lang="zh-CN" altLang="en-US" sz="20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行黑" panose="03000509000000000000" pitchFamily="65" charset="-122"/>
                <a:ea typeface="方正行黑" panose="03000509000000000000" pitchFamily="65" charset="-122"/>
                <a:cs typeface="方正行黑" panose="03000509000000000000" pitchFamily="65" charset="-122"/>
              </a:rPr>
              <a:t>（验证） </a:t>
            </a:r>
            <a:endParaRPr kumimoji="0" lang="en-US" altLang="zh-CN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方正行黑" panose="03000509000000000000" pitchFamily="65" charset="-122"/>
              <a:ea typeface="方正行黑" panose="03000509000000000000" pitchFamily="65" charset="-122"/>
              <a:cs typeface="方正行黑" panose="03000509000000000000" pitchFamily="65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74043" y="4396063"/>
            <a:ext cx="1124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1951889" y="4567610"/>
            <a:ext cx="4707925" cy="212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定义整型数组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int maxi;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输入数组元素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maxi=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a,N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输出下标为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的元素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6659814" y="162504"/>
            <a:ext cx="5078627" cy="40620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solidFill>
                  <a:srgbClr val="C00000"/>
                </a:solidFill>
                <a:latin typeface="Rockwell" panose="02060603020205020403"/>
                <a:ea typeface="方正姚体" panose="02010601030101010101" pitchFamily="2" charset="-122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(PAND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num)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=0; 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for(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=0;i&lt;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num;i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++)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if(p[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].death&gt;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].death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return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6863700" y="4567610"/>
            <a:ext cx="5089401" cy="2127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457200">
              <a:lnSpc>
                <a:spcPct val="150000"/>
              </a:lnSpc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lang="zh-CN" altLang="en-US" sz="1600" dirty="0">
                <a:solidFill>
                  <a:prstClr val="black"/>
                </a:solidFill>
              </a:rPr>
              <a:t>定义</a:t>
            </a:r>
            <a:r>
              <a:rPr lang="zh-CN" altLang="en-US" sz="1600" dirty="0">
                <a:solidFill>
                  <a:srgbClr val="C00000"/>
                </a:solidFill>
              </a:rPr>
              <a:t>结构体数组</a:t>
            </a:r>
            <a:r>
              <a:rPr lang="en-US" altLang="zh-CN" sz="1600" dirty="0" err="1">
                <a:solidFill>
                  <a:srgbClr val="C00000"/>
                </a:solidFill>
              </a:rPr>
              <a:t>epdata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Rockwell" panose="02060603020205020403"/>
                <a:ea typeface="方正姚体" panose="02010601030101010101" pitchFamily="2" charset="-122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maxi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输入各数组元素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各成员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a,N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……//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输出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下标为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maxi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的元素的各成员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951990" y="203200"/>
            <a:ext cx="4263390" cy="40214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findmax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(int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p,int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num)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int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=0;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记录下标或偏移量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for(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=0;i&lt;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num;i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++)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if(p[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]&gt;p[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])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   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	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    return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imax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方正姚体" panose="02010601030101010101" pitchFamily="2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方正姚体" panose="02010601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2211</Words>
  <Application>WPS 演示</Application>
  <PresentationFormat>宽屏</PresentationFormat>
  <Paragraphs>200</Paragraphs>
  <Slides>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方正行黑</vt:lpstr>
      <vt:lpstr>黑体</vt:lpstr>
      <vt:lpstr>Times New Roman</vt:lpstr>
      <vt:lpstr>Rockwell</vt:lpstr>
      <vt:lpstr>方正姚体</vt:lpstr>
      <vt:lpstr>Courier New</vt:lpstr>
      <vt:lpstr>等线</vt:lpstr>
      <vt:lpstr>Arial Unicode MS</vt:lpstr>
      <vt:lpstr>Rockwell Condensed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Tracy</dc:creator>
  <cp:lastModifiedBy>喵了个咪</cp:lastModifiedBy>
  <cp:revision>18</cp:revision>
  <dcterms:created xsi:type="dcterms:W3CDTF">2020-03-27T05:52:00Z</dcterms:created>
  <dcterms:modified xsi:type="dcterms:W3CDTF">2021-03-31T14:59:38Z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