
<file path=[Content_Types].xml><?xml version="1.0" encoding="utf-8"?>
<Types xmlns="http://schemas.openxmlformats.org/package/2006/content-types">
  <Default Extension="jpeg" ContentType="image/jpeg"/>
  <Default Extension="wav" ContentType="audio/x-wav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415" r:id="rId4"/>
    <p:sldId id="258" r:id="rId6"/>
    <p:sldId id="736" r:id="rId7"/>
    <p:sldId id="737" r:id="rId8"/>
    <p:sldId id="738" r:id="rId9"/>
    <p:sldId id="740" r:id="rId10"/>
    <p:sldId id="739" r:id="rId11"/>
    <p:sldId id="741" r:id="rId12"/>
    <p:sldId id="742" r:id="rId13"/>
    <p:sldId id="743" r:id="rId14"/>
    <p:sldId id="744" r:id="rId15"/>
    <p:sldId id="261" r:id="rId16"/>
    <p:sldId id="263" r:id="rId17"/>
    <p:sldId id="745" r:id="rId18"/>
    <p:sldId id="320" r:id="rId19"/>
    <p:sldId id="746" r:id="rId20"/>
    <p:sldId id="256" r:id="rId21"/>
    <p:sldId id="266" r:id="rId22"/>
    <p:sldId id="272" r:id="rId23"/>
    <p:sldId id="273" r:id="rId24"/>
    <p:sldId id="262" r:id="rId25"/>
    <p:sldId id="317" r:id="rId26"/>
    <p:sldId id="318" r:id="rId27"/>
    <p:sldId id="319" r:id="rId28"/>
    <p:sldId id="761" r:id="rId29"/>
    <p:sldId id="762" r:id="rId30"/>
    <p:sldId id="309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73620" autoAdjust="0"/>
  </p:normalViewPr>
  <p:slideViewPr>
    <p:cSldViewPr snapToGrid="0">
      <p:cViewPr varScale="1">
        <p:scale>
          <a:sx n="67" d="100"/>
          <a:sy n="67" d="100"/>
        </p:scale>
        <p:origin x="5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32FE55-B70E-456A-841E-70054739B2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01FA5-022D-4E78-A18C-1BCC3AE730D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86%85%E5%AD%98%E7%AE%A1%E7%90%86%E5%99%A8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F0ADD2A-69DF-476B-831C-94F6B7374B6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801FA5-022D-4E78-A18C-1BCC3AE730D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01FA5-022D-4E78-A18C-1BCC3AE730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01FA5-022D-4E78-A18C-1BCC3AE730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我们之前所有的内存使用都是先定义各种类型的变量或数组，以用来存放我们要处理的数据。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如一个学生的信息、定义变量，一个班学生的信息，定义确定大小的数组；定义时要足够大，以存放数据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定义的静态数组的要足够大才能满足计算需要</a:t>
            </a:r>
            <a:endParaRPr lang="zh-CN" altLang="en-US" dirty="0"/>
          </a:p>
          <a:p>
            <a:r>
              <a:rPr lang="zh-CN" altLang="en-US" dirty="0"/>
              <a:t>（</a:t>
            </a:r>
            <a:r>
              <a:rPr kumimoji="1" lang="zh-CN" altLang="en-US" sz="1200" b="1" dirty="0"/>
              <a:t>当事先不知道所需要处理的数据有多大时</a:t>
            </a:r>
            <a:r>
              <a:rPr kumimoji="1" lang="en-US" altLang="zh-CN" sz="1200" b="1" dirty="0"/>
              <a:t>, </a:t>
            </a:r>
            <a:r>
              <a:rPr kumimoji="1" lang="zh-CN" altLang="en-US" sz="1200" b="1" dirty="0"/>
              <a:t>使用静态数组</a:t>
            </a:r>
            <a:r>
              <a:rPr kumimoji="1" lang="en-US" altLang="zh-CN" sz="1200" b="1" dirty="0"/>
              <a:t>,  </a:t>
            </a:r>
            <a:r>
              <a:rPr kumimoji="1" lang="zh-CN" altLang="en-US" sz="1200" b="1" dirty="0"/>
              <a:t>若数组开辟得太大</a:t>
            </a:r>
            <a:r>
              <a:rPr kumimoji="1" lang="en-US" altLang="zh-CN" sz="1200" b="1" dirty="0"/>
              <a:t>,  </a:t>
            </a:r>
            <a:r>
              <a:rPr kumimoji="1" lang="zh-CN" altLang="en-US" sz="1200" b="1" dirty="0"/>
              <a:t>则浪费内存资源（甚至可能不成功）</a:t>
            </a:r>
            <a:r>
              <a:rPr kumimoji="1" lang="en-US" altLang="zh-CN" sz="1200" b="1" dirty="0"/>
              <a:t>;  </a:t>
            </a:r>
            <a:r>
              <a:rPr kumimoji="1" lang="zh-CN" altLang="en-US" sz="1200" b="1" dirty="0"/>
              <a:t>若开辟得太小</a:t>
            </a:r>
            <a:r>
              <a:rPr kumimoji="1" lang="en-US" altLang="zh-CN" sz="1200" b="1" dirty="0"/>
              <a:t>,  </a:t>
            </a:r>
            <a:r>
              <a:rPr kumimoji="1" lang="zh-CN" altLang="en-US" sz="1200" b="1" dirty="0"/>
              <a:t>又不能满足计算需要。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堆内存和栈内存的区别可以用如下的比喻来看出：使用堆内存就象是自己动手做喜欢吃的菜肴，比较麻烦，但是比较符合自己的口味，而且自由度大。使用栈内存就象我们去饭馆里吃饭，只管点菜（发出申请）、付钱和吃（使用），吃饱了就走，不必理会切菜、洗菜等准备工作和洗碗、刷锅等扫尾工作，他的好处是快捷，但是自由度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动态内存分配就是在堆中分配。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从堆中分配的内存需要程序员手动释放，如果不释放，而系统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Arial" panose="020B0604020202020204" pitchFamily="34" charset="0"/>
                <a:hlinkClick r:id="rId3"/>
              </a:rPr>
              <a:t>内存管理器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又不自动回收这些堆内存的话（实现这一项功能的系统很少），那就一直被占用。如果一直申请堆内存，而不释放，内存会越来越少，很明显的结果是系统变慢或者申请不到新的堆内存。而过度的申请堆内存（可以试试在函数中申请一个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1G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的内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dun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！），会导致堆被压爆，结果是灾难性的。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01FA5-022D-4E78-A18C-1BCC3AE730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calloc</a:t>
            </a:r>
            <a:r>
              <a:rPr lang="zh-CN" altLang="en-US">
                <a:sym typeface="+mn-ea"/>
              </a:rPr>
              <a:t>能自动将内存初始化为</a:t>
            </a:r>
            <a:r>
              <a:rPr lang="en-US" altLang="zh-CN">
                <a:sym typeface="+mn-ea"/>
              </a:rPr>
              <a:t>0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Pn</a:t>
            </a:r>
            <a:r>
              <a:rPr lang="zh-CN" altLang="en-US" dirty="0"/>
              <a:t>的值可能变化，可能未变化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01FA5-022D-4E78-A18C-1BCC3AE730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该程序中，第一次分配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100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字节的内存，并将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p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指向它；第二次分配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50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字节的内存，依然使用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p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指向它。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这就导致了一个问题，第一次分配的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100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字节的内存没有指针指向它了，而且我们也不知道这块内存的地址，所以就再也无法找回了，也没法释放了，这块内存就成了垃圾内存，虽然毫无用处，但依然占用资源，唯一的办法就是等程序运行结束后由操作系统回收。</a:t>
            </a:r>
            <a:endParaRPr lang="en-US" altLang="zh-CN" b="0" i="0" dirty="0">
              <a:solidFill>
                <a:srgbClr val="444444"/>
              </a:solidFill>
              <a:effectLst/>
              <a:latin typeface="Helvetica Neue"/>
            </a:endParaRPr>
          </a:p>
          <a:p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如果在开发大型程序时不写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free()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函数，后果是很严重的。</a:t>
            </a:r>
            <a:endParaRPr lang="en-US" altLang="zh-CN" b="0" i="0" dirty="0">
              <a:solidFill>
                <a:srgbClr val="444444"/>
              </a:solidFill>
              <a:effectLst/>
              <a:latin typeface="Helvetica Neu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/>
              <a:t>内存泄漏的形象比喻是“操作系统可提供给所有程序使用的内存空间正在被某个程序榨干”，最终结果是程序运行时间越长，占用内存空间越来越多，最终用尽全部内存空间，整个系统崩溃。</a:t>
            </a:r>
            <a:endParaRPr lang="zh-CN" altLang="en-US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01FA5-022D-4E78-A18C-1BCC3AE730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结构体数组存放数据有何缺点？</a:t>
            </a:r>
            <a:endParaRPr lang="zh-CN" altLang="en-US" b="1" dirty="0"/>
          </a:p>
          <a:p>
            <a:pPr eaLnBrk="1" hangingPunct="1"/>
            <a:r>
              <a:rPr lang="zh-CN" altLang="en-US" b="1" dirty="0"/>
              <a:t>长度事先固定；数组的长度难以伸缩；插入或删除一个数时，需要移动大量元素</a:t>
            </a:r>
            <a:endParaRPr lang="zh-CN" altLang="en-US" b="1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01FA5-022D-4E78-A18C-1BCC3AE730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01FA5-022D-4E78-A18C-1BCC3AE730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801FA5-022D-4E78-A18C-1BCC3AE730D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链表并不占用连续存储空间，因此， 绝不能使用下标或指针</a:t>
            </a:r>
            <a:r>
              <a:rPr lang="en-US" altLang="zh-CN" dirty="0"/>
              <a:t>++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01FA5-022D-4E78-A18C-1BCC3AE730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5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5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5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5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AF450B6B-973A-426B-99C1-F84E00C685D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FC50ED-CE43-4DE9-9374-D855CDD1E8D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6ECA84-0897-4642-9CB0-8466710ADF9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86F077B-A50F-4D64-8574-E2D6A98A555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1A48-F18A-45B3-BC05-1E27DA3F88A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1A9813-9F10-435C-A8B2-0209093B110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smtClean="0"/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B8B1FDA1-164E-42C0-8490-BFCB2C99B60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59E80A-5E7E-4E85-8B4E-D7FDCA3AC69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F619C-CEA2-4CD4-86B8-7C7C630AE10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30D2D-A113-42E4-A4C1-FB91248A8FF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67154-0556-4F70-9C40-E13BDC1C64A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537BF0-8CE9-4CC5-ACF8-E3960F9D209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7AAE72-9696-468B-8672-D57F2CE8834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microsoft.com/office/2007/relationships/hdphoto" Target="../media/image4.wdp"/><Relationship Id="rId12" Type="http://schemas.openxmlformats.org/officeDocument/2006/relationships/image" Target="../media/image5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4" Type="http://schemas.openxmlformats.org/officeDocument/2006/relationships/image" Target="../media/image3.png"/><Relationship Id="rId13" Type="http://schemas.microsoft.com/office/2007/relationships/hdphoto" Target="../media/image4.wdp"/><Relationship Id="rId12" Type="http://schemas.openxmlformats.org/officeDocument/2006/relationships/image" Target="../media/image5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pPr>
              <a:defRPr/>
            </a:pPr>
            <a:fld id="{536ECA84-0897-4642-9CB0-8466710ADF99}" type="slidenum">
              <a:rPr lang="en-US" altLang="zh-CN" smtClean="0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DC5B261-8843-42D1-AAFC-05E20E2D9B9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2520" y="1745835"/>
            <a:ext cx="9966960" cy="2795985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6600" dirty="0"/>
              <a:t> </a:t>
            </a:r>
            <a:r>
              <a:rPr lang="en-US" altLang="zh-CN" sz="6600" dirty="0">
                <a:latin typeface="方正行黑" panose="03000509000000000000" pitchFamily="65" charset="-122"/>
                <a:ea typeface="方正行黑" panose="03000509000000000000" pitchFamily="65" charset="-122"/>
                <a:cs typeface="方正行黑" panose="03000509000000000000" pitchFamily="65" charset="-122"/>
              </a:rPr>
              <a:t>C</a:t>
            </a:r>
            <a:r>
              <a:rPr lang="zh-CN" altLang="en-US" sz="6600" dirty="0">
                <a:latin typeface="方正行黑" panose="03000509000000000000" pitchFamily="65" charset="-122"/>
                <a:ea typeface="方正行黑" panose="03000509000000000000" pitchFamily="65" charset="-122"/>
                <a:cs typeface="方正行黑" panose="03000509000000000000" pitchFamily="65" charset="-122"/>
              </a:rPr>
              <a:t>语言程序设计</a:t>
            </a:r>
            <a:r>
              <a:rPr lang="en-US" altLang="zh-CN" sz="6600" dirty="0">
                <a:latin typeface="方正行黑" panose="03000509000000000000" pitchFamily="65" charset="-122"/>
                <a:ea typeface="方正行黑" panose="03000509000000000000" pitchFamily="65" charset="-122"/>
                <a:cs typeface="方正行黑" panose="03000509000000000000" pitchFamily="65" charset="-122"/>
              </a:rPr>
              <a:t>2A</a:t>
            </a:r>
            <a:br>
              <a:rPr lang="en-US" altLang="zh-CN" sz="6600" dirty="0">
                <a:latin typeface="方正行黑" panose="03000509000000000000" pitchFamily="65" charset="-122"/>
                <a:ea typeface="方正行黑" panose="03000509000000000000" pitchFamily="65" charset="-122"/>
                <a:cs typeface="方正行黑" panose="03000509000000000000" pitchFamily="65" charset="-122"/>
              </a:rPr>
            </a:br>
            <a:r>
              <a:rPr lang="zh-CN" altLang="en-US" sz="6600" dirty="0">
                <a:latin typeface="方正行黑" panose="03000509000000000000" pitchFamily="65" charset="-122"/>
                <a:ea typeface="方正行黑" panose="03000509000000000000" pitchFamily="65" charset="-122"/>
                <a:cs typeface="方正行黑" panose="03000509000000000000" pitchFamily="65" charset="-122"/>
              </a:rPr>
              <a:t>（第六次课）</a:t>
            </a:r>
            <a:endParaRPr lang="zh-CN" altLang="en-US" sz="6600" dirty="0">
              <a:latin typeface="方正行黑" panose="03000509000000000000" pitchFamily="65" charset="-122"/>
              <a:ea typeface="方正行黑" panose="03000509000000000000" pitchFamily="65" charset="-122"/>
              <a:cs typeface="方正行黑" panose="03000509000000000000" pitchFamily="65" charset="-122"/>
            </a:endParaRPr>
          </a:p>
        </p:txBody>
      </p:sp>
      <p:sp>
        <p:nvSpPr>
          <p:cNvPr id="4" name="副标题 3"/>
          <p:cNvSpPr/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单链表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799" y="2093975"/>
            <a:ext cx="10402957" cy="4359833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</a:pPr>
            <a:r>
              <a:rPr lang="zh-CN" altLang="en-US" sz="2800" dirty="0"/>
              <a:t>动态申请内存与结构体类型数据的综合运用</a:t>
            </a:r>
            <a:endParaRPr lang="en-US" altLang="zh-CN" sz="2800" dirty="0"/>
          </a:p>
          <a:p>
            <a:pPr fontAlgn="base">
              <a:lnSpc>
                <a:spcPct val="150000"/>
              </a:lnSpc>
              <a:spcAft>
                <a:spcPct val="0"/>
              </a:spcAft>
            </a:pPr>
            <a:r>
              <a:rPr lang="zh-CN" altLang="en-US" sz="2800" dirty="0">
                <a:solidFill>
                  <a:srgbClr val="C00000"/>
                </a:solidFill>
              </a:rPr>
              <a:t>链表</a:t>
            </a:r>
            <a:r>
              <a:rPr lang="zh-CN" altLang="en-US" sz="2800" dirty="0"/>
              <a:t>是一种最常见且很重要的数据结构，它动态地进行存储分配，在程序运行的过程中，表结构的规模可以根据实际需要动态改变。</a:t>
            </a:r>
            <a:endParaRPr lang="zh-CN" altLang="en-US" sz="2800" dirty="0"/>
          </a:p>
          <a:p>
            <a:pPr fontAlgn="base">
              <a:spcAft>
                <a:spcPct val="0"/>
              </a:spcAft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单链表</a:t>
            </a:r>
            <a:r>
              <a:rPr lang="en-US" altLang="zh-CN" sz="5400" dirty="0"/>
              <a:t>-</a:t>
            </a:r>
            <a:r>
              <a:rPr lang="zh-CN" altLang="en-US" sz="4400" dirty="0">
                <a:solidFill>
                  <a:srgbClr val="C00000"/>
                </a:solidFill>
              </a:rPr>
              <a:t>特别的结构体类型数据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069848" y="2515108"/>
            <a:ext cx="4803902" cy="303479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+mn-ea"/>
              </a:rPr>
              <a:t>struct student</a:t>
            </a:r>
            <a:endParaRPr lang="en-US" altLang="zh-CN" sz="2800" dirty="0">
              <a:solidFill>
                <a:srgbClr val="C00000"/>
              </a:solidFill>
              <a:latin typeface="+mn-ea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+mn-ea"/>
              </a:rPr>
              <a:t>{</a:t>
            </a:r>
            <a:br>
              <a:rPr lang="en-US" altLang="zh-CN" sz="2800" dirty="0">
                <a:solidFill>
                  <a:srgbClr val="000000"/>
                </a:solidFill>
                <a:latin typeface="+mn-ea"/>
              </a:rPr>
            </a:br>
            <a:r>
              <a:rPr lang="en-US" altLang="zh-CN" sz="2800" dirty="0">
                <a:solidFill>
                  <a:srgbClr val="000000"/>
                </a:solidFill>
                <a:latin typeface="+mn-ea"/>
              </a:rPr>
              <a:t>	  </a:t>
            </a:r>
            <a:r>
              <a:rPr lang="en-US" altLang="zh-CN" sz="2800" dirty="0">
                <a:latin typeface="+mn-ea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latin typeface="+mn-ea"/>
              </a:rPr>
              <a:t>    	  num;</a:t>
            </a:r>
            <a:br>
              <a:rPr lang="en-US" altLang="zh-CN" sz="2800" dirty="0">
                <a:solidFill>
                  <a:srgbClr val="000000"/>
                </a:solidFill>
                <a:latin typeface="+mn-ea"/>
              </a:rPr>
            </a:br>
            <a:r>
              <a:rPr lang="en-US" altLang="zh-CN" sz="2800" dirty="0">
                <a:solidFill>
                  <a:srgbClr val="000000"/>
                </a:solidFill>
                <a:latin typeface="+mn-ea"/>
              </a:rPr>
              <a:t>	  char       name[16];</a:t>
            </a:r>
            <a:endParaRPr lang="en-US" altLang="zh-CN" sz="2800" dirty="0">
              <a:solidFill>
                <a:srgbClr val="000000"/>
              </a:solidFill>
              <a:latin typeface="+mn-ea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zh-CN" sz="2800" dirty="0">
                <a:solidFill>
                  <a:srgbClr val="C00000"/>
                </a:solidFill>
                <a:latin typeface="+mn-ea"/>
              </a:rPr>
              <a:t>struct student * </a:t>
            </a:r>
            <a:r>
              <a:rPr lang="en-US" altLang="zh-CN" sz="2800" dirty="0">
                <a:latin typeface="+mn-ea"/>
              </a:rPr>
              <a:t>next;</a:t>
            </a:r>
            <a:endParaRPr lang="en-US" altLang="zh-CN" sz="2800" dirty="0">
              <a:latin typeface="+mn-ea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+mn-ea"/>
              </a:rPr>
              <a:t>};</a:t>
            </a:r>
            <a:endParaRPr lang="en-US" altLang="zh-CN" sz="2800" dirty="0">
              <a:solidFill>
                <a:srgbClr val="000000"/>
              </a:solidFill>
              <a:latin typeface="+mn-ea"/>
            </a:endParaRPr>
          </a:p>
          <a:p>
            <a:pPr lvl="1">
              <a:buNone/>
            </a:pPr>
            <a:r>
              <a:rPr lang="en-US" altLang="zh-CN" sz="2800" dirty="0">
                <a:solidFill>
                  <a:srgbClr val="C00000"/>
                </a:solidFill>
                <a:latin typeface="+mn-ea"/>
              </a:rPr>
              <a:t>typedef 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struct student </a:t>
            </a:r>
            <a:r>
              <a:rPr lang="en-US" altLang="zh-CN" sz="2800" dirty="0">
                <a:solidFill>
                  <a:srgbClr val="C00000"/>
                </a:solidFill>
                <a:latin typeface="+mn-ea"/>
              </a:rPr>
              <a:t>Node;</a:t>
            </a:r>
            <a:endParaRPr lang="en-US" altLang="zh-CN" sz="2800" dirty="0">
              <a:solidFill>
                <a:srgbClr val="C00000"/>
              </a:solidFill>
              <a:latin typeface="+mn-ea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z="2800" b="1" dirty="0">
              <a:solidFill>
                <a:srgbClr val="000000"/>
              </a:solidFill>
              <a:latin typeface="+mn-ea"/>
            </a:endParaRPr>
          </a:p>
          <a:p>
            <a:pPr eaLnBrk="1" hangingPunct="1"/>
            <a:endParaRPr lang="en-US" altLang="zh-CN" dirty="0">
              <a:latin typeface="+mn-ea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206998" y="2515108"/>
            <a:ext cx="4803902" cy="3034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>
                <a:solidFill>
                  <a:srgbClr val="C00000"/>
                </a:solidFill>
                <a:latin typeface="+mn-ea"/>
              </a:rPr>
              <a:t>typedef</a:t>
            </a:r>
            <a:r>
              <a:rPr lang="en-US" altLang="zh-CN" sz="2800" dirty="0">
                <a:latin typeface="+mn-ea"/>
              </a:rPr>
              <a:t> struct </a:t>
            </a:r>
            <a:r>
              <a:rPr lang="en-US" altLang="zh-CN" sz="2800" dirty="0" err="1">
                <a:latin typeface="+mn-ea"/>
              </a:rPr>
              <a:t>ListNode</a:t>
            </a:r>
            <a:endParaRPr lang="en-US" altLang="zh-CN" sz="2800" dirty="0">
              <a:latin typeface="+mn-ea"/>
            </a:endParaRPr>
          </a:p>
          <a:p>
            <a:pPr marL="0" indent="0">
              <a:buNone/>
            </a:pPr>
            <a:r>
              <a:rPr lang="en-US" altLang="zh-CN" sz="2800" dirty="0">
                <a:latin typeface="+mn-ea"/>
              </a:rPr>
              <a:t>{</a:t>
            </a:r>
            <a:endParaRPr lang="en-US" altLang="zh-CN" sz="2800" dirty="0">
              <a:latin typeface="+mn-ea"/>
            </a:endParaRPr>
          </a:p>
          <a:p>
            <a:pPr marL="0" indent="0">
              <a:buNone/>
            </a:pPr>
            <a:r>
              <a:rPr lang="en-US" altLang="zh-CN" sz="2800" dirty="0">
                <a:latin typeface="+mn-ea"/>
              </a:rPr>
              <a:t>	int data;</a:t>
            </a:r>
            <a:endParaRPr lang="en-US" altLang="zh-CN" sz="2800" dirty="0">
              <a:latin typeface="+mn-ea"/>
            </a:endParaRPr>
          </a:p>
          <a:p>
            <a:pPr marL="0" indent="0">
              <a:buNone/>
            </a:pPr>
            <a:r>
              <a:rPr lang="en-US" altLang="zh-CN" sz="2800" dirty="0">
                <a:latin typeface="+mn-ea"/>
              </a:rPr>
              <a:t>	</a:t>
            </a:r>
            <a:r>
              <a:rPr lang="en-US" altLang="zh-CN" sz="2800" dirty="0">
                <a:solidFill>
                  <a:srgbClr val="C00000"/>
                </a:solidFill>
                <a:latin typeface="+mn-ea"/>
              </a:rPr>
              <a:t>struct </a:t>
            </a:r>
            <a:r>
              <a:rPr lang="en-US" altLang="zh-CN" sz="2800" dirty="0" err="1">
                <a:solidFill>
                  <a:srgbClr val="C00000"/>
                </a:solidFill>
                <a:latin typeface="+mn-ea"/>
              </a:rPr>
              <a:t>ListNode</a:t>
            </a:r>
            <a:r>
              <a:rPr lang="en-US" altLang="zh-CN" sz="2800" dirty="0">
                <a:solidFill>
                  <a:srgbClr val="C00000"/>
                </a:solidFill>
                <a:latin typeface="+mn-ea"/>
              </a:rPr>
              <a:t> *</a:t>
            </a:r>
            <a:r>
              <a:rPr lang="en-US" altLang="zh-CN" sz="2800" dirty="0">
                <a:latin typeface="+mn-ea"/>
              </a:rPr>
              <a:t>next;</a:t>
            </a:r>
            <a:endParaRPr lang="en-US" altLang="zh-CN" sz="2800" dirty="0">
              <a:latin typeface="+mn-ea"/>
            </a:endParaRPr>
          </a:p>
          <a:p>
            <a:pPr marL="0" indent="0">
              <a:buNone/>
            </a:pPr>
            <a:r>
              <a:rPr lang="en-US" altLang="zh-CN" sz="2800" dirty="0">
                <a:latin typeface="+mn-ea"/>
              </a:rPr>
              <a:t>}</a:t>
            </a:r>
            <a:r>
              <a:rPr lang="en-US" altLang="zh-CN" sz="2800" dirty="0">
                <a:solidFill>
                  <a:srgbClr val="C00000"/>
                </a:solidFill>
                <a:latin typeface="+mn-ea"/>
              </a:rPr>
              <a:t>LIST</a:t>
            </a:r>
            <a:r>
              <a:rPr lang="en-US" altLang="zh-CN" sz="2800" dirty="0">
                <a:latin typeface="+mn-ea"/>
              </a:rPr>
              <a:t>;</a:t>
            </a:r>
            <a:endParaRPr lang="en-US" altLang="zh-CN" sz="2800" dirty="0">
              <a:latin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47598" y="211521"/>
            <a:ext cx="10058400" cy="1609344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400" dirty="0"/>
              <a:t>阅读下列程序，考虑内存分配</a:t>
            </a:r>
            <a:endParaRPr lang="zh-CN" altLang="en-US" sz="4400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2495550" y="1844676"/>
            <a:ext cx="4679950" cy="4824413"/>
          </a:xfrm>
        </p:spPr>
        <p:txBody>
          <a:bodyPr>
            <a:normAutofit fontScale="62500" lnSpcReduction="20000"/>
          </a:bodyPr>
          <a:lstStyle/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2900" b="1" dirty="0">
                <a:latin typeface="+mn-ea"/>
              </a:rPr>
              <a:t>typedef struct </a:t>
            </a:r>
            <a:r>
              <a:rPr lang="en-US" altLang="zh-CN" sz="2900" b="1" dirty="0" err="1">
                <a:latin typeface="+mn-ea"/>
              </a:rPr>
              <a:t>ListNode</a:t>
            </a:r>
            <a:r>
              <a:rPr lang="en-US" altLang="zh-CN" sz="2900" b="1" dirty="0">
                <a:latin typeface="+mn-ea"/>
              </a:rPr>
              <a:t>{</a:t>
            </a:r>
            <a:endParaRPr lang="en-US" altLang="zh-CN" sz="2900" b="1" dirty="0">
              <a:latin typeface="+mn-ea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2900" b="1" dirty="0">
                <a:latin typeface="+mn-ea"/>
              </a:rPr>
              <a:t>	</a:t>
            </a:r>
            <a:r>
              <a:rPr lang="en-US" altLang="zh-CN" sz="2900" b="1" dirty="0" err="1">
                <a:latin typeface="+mn-ea"/>
              </a:rPr>
              <a:t>int</a:t>
            </a:r>
            <a:r>
              <a:rPr lang="en-US" altLang="zh-CN" sz="2900" b="1" dirty="0">
                <a:latin typeface="+mn-ea"/>
              </a:rPr>
              <a:t> data;</a:t>
            </a:r>
            <a:endParaRPr lang="en-US" altLang="zh-CN" sz="2900" b="1" dirty="0">
              <a:latin typeface="+mn-ea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2900" b="1" dirty="0">
                <a:latin typeface="+mn-ea"/>
              </a:rPr>
              <a:t>	</a:t>
            </a:r>
            <a:r>
              <a:rPr lang="en-US" altLang="zh-CN" sz="2900" b="1" dirty="0" err="1">
                <a:latin typeface="+mn-ea"/>
              </a:rPr>
              <a:t>struct</a:t>
            </a:r>
            <a:r>
              <a:rPr lang="en-US" altLang="zh-CN" sz="2900" b="1" dirty="0">
                <a:latin typeface="+mn-ea"/>
              </a:rPr>
              <a:t> </a:t>
            </a:r>
            <a:r>
              <a:rPr lang="en-US" altLang="zh-CN" sz="2900" b="1" dirty="0" err="1">
                <a:latin typeface="+mn-ea"/>
              </a:rPr>
              <a:t>ListNode</a:t>
            </a:r>
            <a:r>
              <a:rPr lang="en-US" altLang="zh-CN" sz="2900" b="1" dirty="0">
                <a:latin typeface="+mn-ea"/>
              </a:rPr>
              <a:t> *next;</a:t>
            </a:r>
            <a:endParaRPr lang="en-US" altLang="zh-CN" sz="2900" b="1" dirty="0">
              <a:latin typeface="+mn-ea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2900" b="1" dirty="0">
                <a:latin typeface="+mn-ea"/>
              </a:rPr>
              <a:t>}LIST;</a:t>
            </a:r>
            <a:endParaRPr lang="en-US" altLang="zh-CN" sz="2900" b="1" dirty="0">
              <a:latin typeface="+mn-ea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2900" b="1" dirty="0">
                <a:latin typeface="+mn-ea"/>
              </a:rPr>
              <a:t>int main(void)</a:t>
            </a:r>
            <a:endParaRPr lang="en-US" altLang="zh-CN" sz="2900" b="1" dirty="0">
              <a:latin typeface="+mn-ea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2900" b="1" dirty="0">
                <a:latin typeface="+mn-ea"/>
              </a:rPr>
              <a:t>{</a:t>
            </a:r>
            <a:endParaRPr lang="en-US" altLang="zh-CN" sz="2900" b="1" dirty="0">
              <a:latin typeface="+mn-ea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2900" b="1" dirty="0">
                <a:latin typeface="+mn-ea"/>
              </a:rPr>
              <a:t>	LIST </a:t>
            </a:r>
            <a:r>
              <a:rPr lang="en-US" altLang="zh-CN" sz="2900" b="1" dirty="0" err="1">
                <a:latin typeface="+mn-ea"/>
              </a:rPr>
              <a:t>a,b,c</a:t>
            </a:r>
            <a:r>
              <a:rPr lang="en-US" altLang="zh-CN" sz="2900" b="1" dirty="0">
                <a:latin typeface="+mn-ea"/>
              </a:rPr>
              <a:t>;</a:t>
            </a:r>
            <a:endParaRPr lang="en-US" altLang="zh-CN" sz="2900" b="1" dirty="0">
              <a:latin typeface="+mn-ea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sz="2900" b="1" dirty="0">
              <a:latin typeface="+mn-ea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2900" b="1" dirty="0">
                <a:latin typeface="+mn-ea"/>
              </a:rPr>
              <a:t>	</a:t>
            </a:r>
            <a:r>
              <a:rPr lang="en-US" altLang="zh-CN" sz="2900" b="1" dirty="0" err="1">
                <a:latin typeface="+mn-ea"/>
              </a:rPr>
              <a:t>a.data</a:t>
            </a:r>
            <a:r>
              <a:rPr lang="en-US" altLang="zh-CN" sz="2900" b="1" dirty="0">
                <a:latin typeface="+mn-ea"/>
              </a:rPr>
              <a:t> = 1;</a:t>
            </a:r>
            <a:endParaRPr lang="en-US" altLang="zh-CN" sz="2900" b="1" dirty="0">
              <a:latin typeface="+mn-ea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2900" b="1" dirty="0">
                <a:latin typeface="+mn-ea"/>
              </a:rPr>
              <a:t>	</a:t>
            </a:r>
            <a:r>
              <a:rPr lang="en-US" altLang="zh-CN" sz="2900" b="1" dirty="0" err="1">
                <a:latin typeface="+mn-ea"/>
              </a:rPr>
              <a:t>b.data</a:t>
            </a:r>
            <a:r>
              <a:rPr lang="en-US" altLang="zh-CN" sz="2900" b="1" dirty="0">
                <a:latin typeface="+mn-ea"/>
              </a:rPr>
              <a:t> = 2;</a:t>
            </a:r>
            <a:endParaRPr lang="en-US" altLang="zh-CN" sz="2900" b="1" dirty="0">
              <a:latin typeface="+mn-ea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2900" b="1" dirty="0">
                <a:latin typeface="+mn-ea"/>
              </a:rPr>
              <a:t>	</a:t>
            </a:r>
            <a:r>
              <a:rPr lang="en-US" altLang="zh-CN" sz="2900" b="1" dirty="0" err="1">
                <a:latin typeface="+mn-ea"/>
              </a:rPr>
              <a:t>c.data</a:t>
            </a:r>
            <a:r>
              <a:rPr lang="en-US" altLang="zh-CN" sz="2900" b="1" dirty="0">
                <a:latin typeface="+mn-ea"/>
              </a:rPr>
              <a:t> = 3;</a:t>
            </a:r>
            <a:endParaRPr lang="en-US" altLang="zh-CN" sz="2900" b="1" dirty="0">
              <a:latin typeface="+mn-ea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2900" b="1" dirty="0">
                <a:latin typeface="+mn-ea"/>
              </a:rPr>
              <a:t>	</a:t>
            </a:r>
            <a:r>
              <a:rPr lang="en-US" altLang="zh-CN" sz="2900" b="1" dirty="0" err="1">
                <a:solidFill>
                  <a:srgbClr val="C00000"/>
                </a:solidFill>
                <a:latin typeface="+mn-ea"/>
              </a:rPr>
              <a:t>a.next</a:t>
            </a:r>
            <a:r>
              <a:rPr lang="en-US" altLang="zh-CN" sz="2900" b="1" dirty="0">
                <a:solidFill>
                  <a:srgbClr val="C00000"/>
                </a:solidFill>
                <a:latin typeface="+mn-ea"/>
              </a:rPr>
              <a:t> = </a:t>
            </a:r>
            <a:r>
              <a:rPr lang="en-US" altLang="zh-CN" sz="2900" b="1" dirty="0" err="1">
                <a:solidFill>
                  <a:srgbClr val="C00000"/>
                </a:solidFill>
                <a:latin typeface="+mn-ea"/>
              </a:rPr>
              <a:t>b.next</a:t>
            </a:r>
            <a:r>
              <a:rPr lang="en-US" altLang="zh-CN" sz="2900" b="1" dirty="0">
                <a:solidFill>
                  <a:srgbClr val="C00000"/>
                </a:solidFill>
                <a:latin typeface="+mn-ea"/>
              </a:rPr>
              <a:t> = </a:t>
            </a:r>
            <a:r>
              <a:rPr lang="en-US" altLang="zh-CN" sz="2900" b="1" dirty="0" err="1">
                <a:solidFill>
                  <a:srgbClr val="C00000"/>
                </a:solidFill>
                <a:latin typeface="+mn-ea"/>
              </a:rPr>
              <a:t>c.next</a:t>
            </a:r>
            <a:r>
              <a:rPr lang="en-US" altLang="zh-CN" sz="2900" b="1" dirty="0">
                <a:solidFill>
                  <a:srgbClr val="C00000"/>
                </a:solidFill>
                <a:latin typeface="+mn-ea"/>
              </a:rPr>
              <a:t> = NULL;</a:t>
            </a:r>
            <a:endParaRPr lang="en-US" altLang="zh-CN" sz="2900" b="1" dirty="0">
              <a:solidFill>
                <a:srgbClr val="C00000"/>
              </a:solidFill>
              <a:latin typeface="+mn-ea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sz="2900" b="1" dirty="0">
              <a:solidFill>
                <a:srgbClr val="C00000"/>
              </a:solidFill>
              <a:latin typeface="+mn-ea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2900" b="1" dirty="0">
                <a:latin typeface="+mn-ea"/>
              </a:rPr>
              <a:t>	return 0;</a:t>
            </a:r>
            <a:endParaRPr lang="en-US" altLang="zh-CN" sz="2900" b="1" dirty="0">
              <a:latin typeface="+mn-ea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2900" b="1" dirty="0">
                <a:latin typeface="+mn-ea"/>
              </a:rPr>
              <a:t>}</a:t>
            </a:r>
            <a:endParaRPr lang="en-US" altLang="zh-CN" sz="2900" b="1" dirty="0">
              <a:latin typeface="+mn-ea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sz="2900" b="1" dirty="0">
              <a:latin typeface="+mn-ea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zh-CN" altLang="en-US" sz="1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1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值为</a:t>
            </a:r>
            <a:r>
              <a:rPr lang="en-US" altLang="zh-CN" sz="1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地址是不允许用户代码中直接读写访问。</a:t>
            </a:r>
            <a:endParaRPr lang="en-US" altLang="zh-CN" sz="1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7896226" y="2562226"/>
          <a:ext cx="1223963" cy="741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963"/>
              </a:tblGrid>
              <a:tr h="370682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27" marR="91427" marT="45700" marB="45700"/>
                </a:tc>
              </a:tr>
              <a:tr h="370682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/>
                    </a:p>
                  </a:txBody>
                  <a:tcPr marL="91427" marR="91427" marT="45700" marB="45700"/>
                </a:tc>
              </a:tr>
            </a:tbl>
          </a:graphicData>
        </a:graphic>
      </p:graphicFrame>
      <p:sp>
        <p:nvSpPr>
          <p:cNvPr id="3" name="圆角矩形 2"/>
          <p:cNvSpPr/>
          <p:nvPr/>
        </p:nvSpPr>
        <p:spPr>
          <a:xfrm>
            <a:off x="7967664" y="2133601"/>
            <a:ext cx="649287" cy="2889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000000"/>
                </a:solidFill>
                <a:latin typeface="Tahoma" panose="020B0604030504040204"/>
                <a:ea typeface="宋体" panose="02010600030101010101" pitchFamily="2" charset="-122"/>
              </a:rPr>
              <a:t>a</a:t>
            </a:r>
            <a:endParaRPr lang="zh-CN" altLang="en-US" dirty="0">
              <a:solidFill>
                <a:srgbClr val="000000"/>
              </a:solidFill>
              <a:latin typeface="Tahoma" panose="020B0604030504040204"/>
              <a:ea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896226" y="3929063"/>
          <a:ext cx="1223963" cy="742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963"/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427" marR="91427" marT="45798" marB="45798"/>
                </a:tc>
              </a:tr>
              <a:tr h="371475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/>
                    </a:p>
                  </a:txBody>
                  <a:tcPr marL="91427" marR="91427" marT="45798" marB="45798"/>
                </a:tc>
              </a:tr>
            </a:tbl>
          </a:graphicData>
        </a:graphic>
      </p:graphicFrame>
      <p:sp>
        <p:nvSpPr>
          <p:cNvPr id="7" name="圆角矩形 6"/>
          <p:cNvSpPr/>
          <p:nvPr/>
        </p:nvSpPr>
        <p:spPr>
          <a:xfrm>
            <a:off x="7904163" y="3502025"/>
            <a:ext cx="647700" cy="28733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000000"/>
                </a:solidFill>
                <a:latin typeface="Tahoma" panose="020B0604030504040204"/>
                <a:ea typeface="宋体" panose="02010600030101010101" pitchFamily="2" charset="-122"/>
              </a:rPr>
              <a:t>b</a:t>
            </a:r>
            <a:endParaRPr lang="zh-CN" altLang="en-US" dirty="0">
              <a:solidFill>
                <a:srgbClr val="000000"/>
              </a:solidFill>
              <a:latin typeface="Tahoma" panose="020B0604030504040204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896226" y="5272088"/>
          <a:ext cx="1223963" cy="741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963"/>
              </a:tblGrid>
              <a:tr h="370681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427" marR="91427"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/>
                    </a:p>
                  </a:txBody>
                  <a:tcPr marL="91427" marR="91427" marT="45700" marB="45700"/>
                </a:tc>
              </a:tr>
            </a:tbl>
          </a:graphicData>
        </a:graphic>
      </p:graphicFrame>
      <p:sp>
        <p:nvSpPr>
          <p:cNvPr id="9" name="圆角矩形 8"/>
          <p:cNvSpPr/>
          <p:nvPr/>
        </p:nvSpPr>
        <p:spPr>
          <a:xfrm>
            <a:off x="7896225" y="4843464"/>
            <a:ext cx="647700" cy="2889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000000"/>
                </a:solidFill>
                <a:latin typeface="Tahoma" panose="020B0604030504040204"/>
                <a:ea typeface="宋体" panose="02010600030101010101" pitchFamily="2" charset="-122"/>
              </a:rPr>
              <a:t>c</a:t>
            </a:r>
            <a:endParaRPr lang="zh-CN" altLang="en-US" dirty="0">
              <a:solidFill>
                <a:srgbClr val="000000"/>
              </a:solidFill>
              <a:latin typeface="Tahoma" panose="020B060403050404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87298" y="204977"/>
            <a:ext cx="10058400" cy="1609344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400" dirty="0"/>
              <a:t>阅读下列程序，考虑内存分配</a:t>
            </a:r>
            <a:endParaRPr lang="zh-CN" altLang="en-US" sz="4400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454152" y="1469837"/>
            <a:ext cx="3746498" cy="518318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+mn-ea"/>
              </a:rPr>
              <a:t>typedef struct </a:t>
            </a:r>
            <a:r>
              <a:rPr lang="en-US" altLang="zh-CN" sz="1800" dirty="0" err="1">
                <a:latin typeface="+mn-ea"/>
              </a:rPr>
              <a:t>ListNode</a:t>
            </a:r>
            <a:endParaRPr lang="en-US" altLang="zh-CN" sz="1800" dirty="0">
              <a:latin typeface="+mn-ea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+mn-ea"/>
              </a:rPr>
              <a:t>{</a:t>
            </a:r>
            <a:endParaRPr lang="en-US" altLang="zh-CN" sz="1800" dirty="0">
              <a:latin typeface="+mn-ea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+mn-ea"/>
              </a:rPr>
              <a:t>	int data;</a:t>
            </a:r>
            <a:endParaRPr lang="en-US" altLang="zh-CN" sz="1800" dirty="0">
              <a:latin typeface="+mn-ea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+mn-ea"/>
              </a:rPr>
              <a:t>	struct </a:t>
            </a:r>
            <a:r>
              <a:rPr lang="en-US" altLang="zh-CN" sz="1800" dirty="0" err="1">
                <a:latin typeface="+mn-ea"/>
              </a:rPr>
              <a:t>ListNode</a:t>
            </a:r>
            <a:r>
              <a:rPr lang="en-US" altLang="zh-CN" sz="1800" dirty="0">
                <a:latin typeface="+mn-ea"/>
              </a:rPr>
              <a:t> *next;</a:t>
            </a:r>
            <a:endParaRPr lang="en-US" altLang="zh-CN" sz="1800" dirty="0">
              <a:latin typeface="+mn-ea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+mn-ea"/>
              </a:rPr>
              <a:t>}LIST;</a:t>
            </a:r>
            <a:endParaRPr lang="en-US" altLang="zh-CN" sz="1800" dirty="0">
              <a:latin typeface="+mn-ea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+mn-ea"/>
              </a:rPr>
              <a:t>int main(void)</a:t>
            </a:r>
            <a:endParaRPr lang="en-US" altLang="zh-CN" sz="1800" dirty="0">
              <a:latin typeface="+mn-ea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+mn-ea"/>
              </a:rPr>
              <a:t>{</a:t>
            </a:r>
            <a:endParaRPr lang="en-US" altLang="zh-CN" sz="1800" dirty="0">
              <a:latin typeface="+mn-ea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+mn-ea"/>
              </a:rPr>
              <a:t>	LIST </a:t>
            </a:r>
            <a:r>
              <a:rPr lang="en-US" altLang="zh-CN" sz="1800" dirty="0" err="1">
                <a:latin typeface="+mn-ea"/>
              </a:rPr>
              <a:t>a,b,c</a:t>
            </a:r>
            <a:r>
              <a:rPr lang="en-US" altLang="zh-CN" sz="1800" dirty="0">
                <a:latin typeface="+mn-ea"/>
              </a:rPr>
              <a:t>;</a:t>
            </a:r>
            <a:endParaRPr lang="en-US" altLang="zh-CN" sz="1800" dirty="0">
              <a:latin typeface="+mn-ea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1800" dirty="0">
              <a:latin typeface="+mn-ea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+mn-ea"/>
              </a:rPr>
              <a:t>	</a:t>
            </a:r>
            <a:r>
              <a:rPr lang="en-US" altLang="zh-CN" sz="1800" dirty="0" err="1">
                <a:latin typeface="+mn-ea"/>
              </a:rPr>
              <a:t>a.data</a:t>
            </a:r>
            <a:r>
              <a:rPr lang="en-US" altLang="zh-CN" sz="1800" dirty="0">
                <a:latin typeface="+mn-ea"/>
              </a:rPr>
              <a:t> = 1;</a:t>
            </a:r>
            <a:endParaRPr lang="en-US" altLang="zh-CN" sz="1800" dirty="0">
              <a:latin typeface="+mn-ea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+mn-ea"/>
              </a:rPr>
              <a:t>	</a:t>
            </a:r>
            <a:r>
              <a:rPr lang="en-US" altLang="zh-CN" sz="1800" dirty="0" err="1">
                <a:latin typeface="+mn-ea"/>
              </a:rPr>
              <a:t>b.data</a:t>
            </a:r>
            <a:r>
              <a:rPr lang="en-US" altLang="zh-CN" sz="1800" dirty="0">
                <a:latin typeface="+mn-ea"/>
              </a:rPr>
              <a:t> = 2;</a:t>
            </a:r>
            <a:endParaRPr lang="en-US" altLang="zh-CN" sz="1800" dirty="0">
              <a:latin typeface="+mn-ea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+mn-ea"/>
              </a:rPr>
              <a:t>	</a:t>
            </a:r>
            <a:r>
              <a:rPr lang="en-US" altLang="zh-CN" sz="1800" dirty="0" err="1">
                <a:latin typeface="+mn-ea"/>
              </a:rPr>
              <a:t>c.data</a:t>
            </a:r>
            <a:r>
              <a:rPr lang="en-US" altLang="zh-CN" sz="1800" dirty="0">
                <a:latin typeface="+mn-ea"/>
              </a:rPr>
              <a:t> = 3;</a:t>
            </a:r>
            <a:endParaRPr lang="en-US" altLang="zh-CN" sz="1800" dirty="0">
              <a:latin typeface="+mn-ea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+mn-ea"/>
              </a:rPr>
              <a:t>	</a:t>
            </a:r>
            <a:r>
              <a:rPr lang="en-US" altLang="zh-CN" sz="1800" b="1" dirty="0" err="1">
                <a:solidFill>
                  <a:srgbClr val="C00000"/>
                </a:solidFill>
                <a:latin typeface="+mn-ea"/>
              </a:rPr>
              <a:t>a.next</a:t>
            </a:r>
            <a:r>
              <a:rPr lang="en-US" altLang="zh-CN" sz="1800" b="1" dirty="0">
                <a:solidFill>
                  <a:srgbClr val="C00000"/>
                </a:solidFill>
                <a:latin typeface="+mn-ea"/>
              </a:rPr>
              <a:t> = &amp;b;</a:t>
            </a:r>
            <a:endParaRPr lang="en-US" altLang="zh-CN" sz="1800" b="1" dirty="0">
              <a:solidFill>
                <a:srgbClr val="C00000"/>
              </a:solidFill>
              <a:latin typeface="+mn-ea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+mn-ea"/>
              </a:rPr>
              <a:t>                </a:t>
            </a:r>
            <a:r>
              <a:rPr lang="en-US" altLang="zh-CN" sz="1800" b="1" dirty="0" err="1">
                <a:solidFill>
                  <a:srgbClr val="C00000"/>
                </a:solidFill>
                <a:latin typeface="+mn-ea"/>
              </a:rPr>
              <a:t>b.next</a:t>
            </a:r>
            <a:r>
              <a:rPr lang="en-US" altLang="zh-CN" sz="1800" b="1" dirty="0">
                <a:solidFill>
                  <a:srgbClr val="C00000"/>
                </a:solidFill>
                <a:latin typeface="+mn-ea"/>
              </a:rPr>
              <a:t> = &amp;c;</a:t>
            </a:r>
            <a:endParaRPr lang="en-US" altLang="zh-CN" sz="1800" b="1" dirty="0">
              <a:solidFill>
                <a:srgbClr val="C00000"/>
              </a:solidFill>
              <a:latin typeface="+mn-ea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+mn-ea"/>
              </a:rPr>
              <a:t>                </a:t>
            </a:r>
            <a:r>
              <a:rPr lang="en-US" altLang="zh-CN" sz="1800" b="1" dirty="0" err="1">
                <a:solidFill>
                  <a:srgbClr val="C00000"/>
                </a:solidFill>
                <a:latin typeface="+mn-ea"/>
              </a:rPr>
              <a:t>c.next</a:t>
            </a:r>
            <a:r>
              <a:rPr lang="en-US" altLang="zh-CN" sz="1800" b="1" dirty="0">
                <a:solidFill>
                  <a:srgbClr val="C00000"/>
                </a:solidFill>
                <a:latin typeface="+mn-ea"/>
              </a:rPr>
              <a:t> = NULL;</a:t>
            </a:r>
            <a:endParaRPr lang="en-US" altLang="zh-CN" sz="1800" b="1" dirty="0">
              <a:solidFill>
                <a:srgbClr val="C00000"/>
              </a:solidFill>
              <a:latin typeface="+mn-ea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+mn-ea"/>
              </a:rPr>
              <a:t>	return 0;</a:t>
            </a:r>
            <a:endParaRPr lang="en-US" altLang="zh-CN" sz="1800" dirty="0">
              <a:latin typeface="+mn-ea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+mn-ea"/>
              </a:rPr>
              <a:t>}</a:t>
            </a:r>
            <a:endParaRPr lang="en-US" altLang="zh-CN" sz="1800" dirty="0">
              <a:latin typeface="+mn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621338" y="3449638"/>
          <a:ext cx="1223962" cy="741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962"/>
              </a:tblGrid>
              <a:tr h="370681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27" marR="91427"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2000</a:t>
                      </a:r>
                      <a:endParaRPr lang="zh-CN" altLang="en-US" sz="1800" dirty="0"/>
                    </a:p>
                  </a:txBody>
                  <a:tcPr marL="91427" marR="91427" marT="45700" marB="45700"/>
                </a:tc>
              </a:tr>
            </a:tbl>
          </a:graphicData>
        </a:graphic>
      </p:graphicFrame>
      <p:sp>
        <p:nvSpPr>
          <p:cNvPr id="5" name="圆角矩形 4"/>
          <p:cNvSpPr/>
          <p:nvPr/>
        </p:nvSpPr>
        <p:spPr>
          <a:xfrm>
            <a:off x="5692775" y="3022600"/>
            <a:ext cx="1081088" cy="28733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000000"/>
                </a:solidFill>
                <a:latin typeface="Tahoma" panose="020B0604030504040204"/>
                <a:ea typeface="宋体" panose="02010600030101010101" pitchFamily="2" charset="-122"/>
              </a:rPr>
              <a:t>a 1000</a:t>
            </a:r>
            <a:endParaRPr lang="zh-CN" altLang="en-US" dirty="0">
              <a:solidFill>
                <a:srgbClr val="000000"/>
              </a:solidFill>
              <a:latin typeface="Tahoma" panose="020B0604030504040204"/>
              <a:ea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583488" y="3449638"/>
          <a:ext cx="1223962" cy="741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962"/>
              </a:tblGrid>
              <a:tr h="370681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427" marR="91427"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3000</a:t>
                      </a:r>
                      <a:endParaRPr lang="zh-CN" altLang="en-US" sz="1800" dirty="0"/>
                    </a:p>
                  </a:txBody>
                  <a:tcPr marL="91427" marR="91427" marT="45700" marB="45700"/>
                </a:tc>
              </a:tr>
            </a:tbl>
          </a:graphicData>
        </a:graphic>
      </p:graphicFrame>
      <p:sp>
        <p:nvSpPr>
          <p:cNvPr id="7" name="圆角矩形 6"/>
          <p:cNvSpPr/>
          <p:nvPr/>
        </p:nvSpPr>
        <p:spPr>
          <a:xfrm>
            <a:off x="7654925" y="3022600"/>
            <a:ext cx="1277938" cy="28733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000000"/>
                </a:solidFill>
                <a:latin typeface="Tahoma" panose="020B0604030504040204"/>
                <a:ea typeface="宋体" panose="02010600030101010101" pitchFamily="2" charset="-122"/>
              </a:rPr>
              <a:t>b 2000</a:t>
            </a:r>
            <a:endParaRPr lang="zh-CN" altLang="en-US" dirty="0">
              <a:solidFill>
                <a:srgbClr val="000000"/>
              </a:solidFill>
              <a:latin typeface="Tahoma" panose="020B0604030504040204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9653588" y="3417888"/>
          <a:ext cx="1223962" cy="741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962"/>
              </a:tblGrid>
              <a:tr h="370681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427" marR="91427"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/>
                    </a:p>
                  </a:txBody>
                  <a:tcPr marL="91427" marR="91427" marT="45700" marB="45700"/>
                </a:tc>
              </a:tr>
            </a:tbl>
          </a:graphicData>
        </a:graphic>
      </p:graphicFrame>
      <p:sp>
        <p:nvSpPr>
          <p:cNvPr id="9" name="圆角矩形 8"/>
          <p:cNvSpPr/>
          <p:nvPr/>
        </p:nvSpPr>
        <p:spPr>
          <a:xfrm>
            <a:off x="9725026" y="2989264"/>
            <a:ext cx="1177925" cy="2889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000000"/>
                </a:solidFill>
                <a:latin typeface="Tahoma" panose="020B0604030504040204"/>
                <a:ea typeface="宋体" panose="02010600030101010101" pitchFamily="2" charset="-122"/>
              </a:rPr>
              <a:t>c 3000</a:t>
            </a:r>
            <a:endParaRPr lang="zh-CN" altLang="en-US" dirty="0">
              <a:solidFill>
                <a:srgbClr val="000000"/>
              </a:solidFill>
              <a:latin typeface="Tahoma" panose="020B0604030504040204"/>
              <a:ea typeface="宋体" panose="02010600030101010101" pitchFamily="2" charset="-122"/>
            </a:endParaRPr>
          </a:p>
        </p:txBody>
      </p:sp>
      <p:cxnSp>
        <p:nvCxnSpPr>
          <p:cNvPr id="3" name="肘形连接符 2"/>
          <p:cNvCxnSpPr/>
          <p:nvPr/>
        </p:nvCxnSpPr>
        <p:spPr>
          <a:xfrm flipV="1">
            <a:off x="6773863" y="3554413"/>
            <a:ext cx="792162" cy="4318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/>
          <p:nvPr/>
        </p:nvCxnSpPr>
        <p:spPr>
          <a:xfrm flipV="1">
            <a:off x="8789988" y="3554413"/>
            <a:ext cx="792162" cy="4318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单链表</a:t>
            </a:r>
            <a:r>
              <a:rPr lang="en-US" altLang="zh-CN" dirty="0"/>
              <a:t>-</a:t>
            </a:r>
            <a:r>
              <a:rPr lang="zh-CN" altLang="en-US" sz="5400" dirty="0"/>
              <a:t>构成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7" name="Group 4"/>
          <p:cNvGrpSpPr/>
          <p:nvPr/>
        </p:nvGrpSpPr>
        <p:grpSpPr bwMode="auto">
          <a:xfrm>
            <a:off x="2064441" y="4470538"/>
            <a:ext cx="2971800" cy="976313"/>
            <a:chOff x="652" y="3496"/>
            <a:chExt cx="1725" cy="615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1993" y="3544"/>
              <a:ext cx="384" cy="2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lIns="92075" tIns="46038" rIns="92075" bIns="46038" anchor="ctr"/>
            <a:lstStyle/>
            <a:p>
              <a:pPr algn="ctr" eaLnBrk="1" hangingPunct="1">
                <a:spcBef>
                  <a:spcPct val="20000"/>
                </a:spcBef>
                <a:defRPr/>
              </a:pPr>
              <a:r>
                <a:rPr lang="zh-CN" altLang="en-US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指针域</a:t>
              </a:r>
              <a:endParaRPr lang="zh-CN" altLang="zh-CN" sz="11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1609" y="3544"/>
              <a:ext cx="381" cy="2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lIns="92075" tIns="46038" rIns="92075" bIns="46038" anchor="ctr"/>
            <a:lstStyle/>
            <a:p>
              <a:pPr algn="ctr" eaLnBrk="1" hangingPunct="1">
                <a:spcBef>
                  <a:spcPct val="20000"/>
                </a:spcBef>
                <a:defRPr/>
              </a:pPr>
              <a:r>
                <a:rPr lang="zh-CN" altLang="en-US" sz="105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数据域</a:t>
              </a:r>
              <a:endParaRPr lang="en-US" altLang="zh-CN" sz="105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10" name="Group 7"/>
            <p:cNvGrpSpPr/>
            <p:nvPr/>
          </p:nvGrpSpPr>
          <p:grpSpPr bwMode="auto">
            <a:xfrm>
              <a:off x="652" y="3496"/>
              <a:ext cx="957" cy="615"/>
              <a:chOff x="652" y="3496"/>
              <a:chExt cx="957" cy="615"/>
            </a:xfrm>
          </p:grpSpPr>
          <p:sp>
            <p:nvSpPr>
              <p:cNvPr id="11" name="Text Box 8"/>
              <p:cNvSpPr txBox="1">
                <a:spLocks noChangeArrowheads="1"/>
              </p:cNvSpPr>
              <p:nvPr/>
            </p:nvSpPr>
            <p:spPr bwMode="auto">
              <a:xfrm>
                <a:off x="652" y="3496"/>
                <a:ext cx="553" cy="36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  <a:defRPr/>
                </a:pPr>
                <a:r>
                  <a:rPr lang="en-US" altLang="zh-CN" sz="3200" dirty="0">
                    <a:solidFill>
                      <a:srgbClr val="080808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_GB2312" pitchFamily="49" charset="-122"/>
                  </a:rPr>
                  <a:t>head</a:t>
                </a:r>
                <a:endParaRPr lang="en-US" altLang="zh-CN" sz="3200" dirty="0">
                  <a:solidFill>
                    <a:srgbClr val="080808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" name="Line 9"/>
              <p:cNvSpPr>
                <a:spLocks noChangeShapeType="1"/>
              </p:cNvSpPr>
              <p:nvPr/>
            </p:nvSpPr>
            <p:spPr bwMode="auto">
              <a:xfrm flipV="1">
                <a:off x="1124" y="3688"/>
                <a:ext cx="485" cy="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13" name="Text Box 10"/>
              <p:cNvSpPr txBox="1">
                <a:spLocks noChangeArrowheads="1"/>
              </p:cNvSpPr>
              <p:nvPr/>
            </p:nvSpPr>
            <p:spPr bwMode="auto">
              <a:xfrm>
                <a:off x="793" y="3878"/>
                <a:ext cx="576" cy="23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92075" tIns="46038" rIns="92075" bIns="46038" anchor="ctr"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zh-CN" altLang="en-US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_GB2312" pitchFamily="49" charset="-122"/>
                  </a:rPr>
                  <a:t>头指针</a:t>
                </a:r>
                <a:endParaRPr lang="zh-CN" altLang="en-US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</p:grpSp>
      <p:grpSp>
        <p:nvGrpSpPr>
          <p:cNvPr id="14" name="Group 11"/>
          <p:cNvGrpSpPr/>
          <p:nvPr/>
        </p:nvGrpSpPr>
        <p:grpSpPr bwMode="auto">
          <a:xfrm>
            <a:off x="4979092" y="4541973"/>
            <a:ext cx="2027238" cy="977899"/>
            <a:chOff x="2323" y="3552"/>
            <a:chExt cx="1277" cy="616"/>
          </a:xfrm>
        </p:grpSpPr>
        <p:grpSp>
          <p:nvGrpSpPr>
            <p:cNvPr id="15" name="Group 12"/>
            <p:cNvGrpSpPr/>
            <p:nvPr/>
          </p:nvGrpSpPr>
          <p:grpSpPr bwMode="auto">
            <a:xfrm>
              <a:off x="2323" y="3552"/>
              <a:ext cx="1229" cy="288"/>
              <a:chOff x="2323" y="3552"/>
              <a:chExt cx="1229" cy="288"/>
            </a:xfrm>
          </p:grpSpPr>
          <p:sp>
            <p:nvSpPr>
              <p:cNvPr id="17" name="Rectangle 13"/>
              <p:cNvSpPr>
                <a:spLocks noChangeArrowheads="1"/>
              </p:cNvSpPr>
              <p:nvPr/>
            </p:nvSpPr>
            <p:spPr bwMode="auto">
              <a:xfrm>
                <a:off x="3168" y="3552"/>
                <a:ext cx="384" cy="288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none" lIns="92075" tIns="46038" rIns="92075" bIns="46038" anchor="ctr"/>
              <a:lstStyle/>
              <a:p>
                <a:pPr algn="ctr" eaLnBrk="1" hangingPunct="1">
                  <a:spcBef>
                    <a:spcPct val="20000"/>
                  </a:spcBef>
                  <a:defRPr/>
                </a:pPr>
                <a:r>
                  <a:rPr lang="zh-CN" altLang="en-US" sz="1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指针域</a:t>
                </a:r>
                <a:endParaRPr lang="zh-CN" altLang="zh-C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2784" y="3552"/>
                <a:ext cx="384" cy="288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none" lIns="92075" tIns="46038" rIns="92075" bIns="46038" anchor="ctr"/>
              <a:lstStyle/>
              <a:p>
                <a:pPr algn="ctr" eaLnBrk="1" hangingPunct="1">
                  <a:spcBef>
                    <a:spcPct val="20000"/>
                  </a:spcBef>
                  <a:defRPr/>
                </a:pPr>
                <a:r>
                  <a:rPr lang="zh-CN" altLang="en-US" sz="10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数据域</a:t>
                </a:r>
                <a:endParaRPr lang="en-US" altLang="zh-CN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9" name="Line 15"/>
              <p:cNvSpPr>
                <a:spLocks noChangeShapeType="1"/>
              </p:cNvSpPr>
              <p:nvPr/>
            </p:nvSpPr>
            <p:spPr bwMode="auto">
              <a:xfrm flipV="1">
                <a:off x="2323" y="3696"/>
                <a:ext cx="461" cy="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zh-CN" altLang="en-US"/>
              </a:p>
            </p:txBody>
          </p:sp>
        </p:grp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2784" y="3935"/>
              <a:ext cx="8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b="1">
                  <a:solidFill>
                    <a:srgbClr val="0000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b="1">
                  <a:solidFill>
                    <a:srgbClr val="0000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b="1">
                  <a:solidFill>
                    <a:srgbClr val="0000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b="1">
                  <a:solidFill>
                    <a:srgbClr val="0000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rgbClr val="0000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rgbClr val="0000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rgbClr val="0000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rgbClr val="0000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rgbClr val="0000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中间</a:t>
              </a:r>
              <a:r>
                <a:rPr lang="zh-CN" altLang="en-US" sz="1800" dirty="0">
                  <a:solidFill>
                    <a:srgbClr val="C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结点</a:t>
              </a:r>
              <a:endParaRPr lang="zh-CN" altLang="en-US" sz="18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0" name="Group 17"/>
          <p:cNvGrpSpPr/>
          <p:nvPr/>
        </p:nvGrpSpPr>
        <p:grpSpPr bwMode="auto">
          <a:xfrm>
            <a:off x="6814269" y="4541980"/>
            <a:ext cx="2957485" cy="1018518"/>
            <a:chOff x="3447" y="3552"/>
            <a:chExt cx="1689" cy="610"/>
          </a:xfrm>
        </p:grpSpPr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4419" y="3940"/>
              <a:ext cx="599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b="1">
                  <a:solidFill>
                    <a:srgbClr val="0000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b="1">
                  <a:solidFill>
                    <a:srgbClr val="0000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b="1">
                  <a:solidFill>
                    <a:srgbClr val="0000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b="1">
                  <a:solidFill>
                    <a:srgbClr val="0000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rgbClr val="0000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rgbClr val="0000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rgbClr val="0000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rgbClr val="0000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rgbClr val="0000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dirty="0">
                  <a:solidFill>
                    <a:srgbClr val="C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尾结点</a:t>
              </a:r>
              <a:endParaRPr lang="zh-CN" altLang="en-US" sz="18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22" name="Group 19"/>
            <p:cNvGrpSpPr/>
            <p:nvPr/>
          </p:nvGrpSpPr>
          <p:grpSpPr bwMode="auto">
            <a:xfrm>
              <a:off x="3447" y="3552"/>
              <a:ext cx="1689" cy="288"/>
              <a:chOff x="3447" y="3552"/>
              <a:chExt cx="1689" cy="288"/>
            </a:xfrm>
          </p:grpSpPr>
          <p:sp>
            <p:nvSpPr>
              <p:cNvPr id="23" name="Rectangle 20"/>
              <p:cNvSpPr>
                <a:spLocks noChangeArrowheads="1"/>
              </p:cNvSpPr>
              <p:nvPr/>
            </p:nvSpPr>
            <p:spPr bwMode="auto">
              <a:xfrm>
                <a:off x="4752" y="3552"/>
                <a:ext cx="384" cy="288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none" lIns="92075" tIns="46038" rIns="92075" bIns="46038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defRPr/>
                </a:pPr>
                <a:r>
                  <a:rPr lang="en-US" altLang="zh-CN" sz="16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NULL</a:t>
                </a:r>
                <a:endParaRPr lang="zh-CN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4" name="Rectangle 21"/>
              <p:cNvSpPr>
                <a:spLocks noChangeArrowheads="1"/>
              </p:cNvSpPr>
              <p:nvPr/>
            </p:nvSpPr>
            <p:spPr bwMode="auto">
              <a:xfrm>
                <a:off x="4368" y="3552"/>
                <a:ext cx="383" cy="288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none" lIns="92075" tIns="46038" rIns="92075" bIns="46038" anchor="ctr"/>
              <a:lstStyle/>
              <a:p>
                <a:pPr algn="ctr" eaLnBrk="1" hangingPunct="1">
                  <a:spcBef>
                    <a:spcPct val="20000"/>
                  </a:spcBef>
                  <a:defRPr/>
                </a:pPr>
                <a:r>
                  <a:rPr lang="zh-CN" altLang="en-US" sz="11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数据域</a:t>
                </a:r>
                <a:endPara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5" name="Line 22"/>
              <p:cNvSpPr>
                <a:spLocks noChangeShapeType="1"/>
              </p:cNvSpPr>
              <p:nvPr/>
            </p:nvSpPr>
            <p:spPr bwMode="auto">
              <a:xfrm>
                <a:off x="3447" y="3696"/>
                <a:ext cx="29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26" name="Rectangle 23"/>
              <p:cNvSpPr>
                <a:spLocks noChangeArrowheads="1"/>
              </p:cNvSpPr>
              <p:nvPr/>
            </p:nvSpPr>
            <p:spPr bwMode="auto">
              <a:xfrm>
                <a:off x="3744" y="3552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b="1">
                    <a:solidFill>
                      <a:srgbClr val="0000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0000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b="1">
                    <a:solidFill>
                      <a:srgbClr val="0000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b="1">
                    <a:solidFill>
                      <a:srgbClr val="0000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b="1">
                    <a:solidFill>
                      <a:srgbClr val="0000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b="1">
                    <a:solidFill>
                      <a:srgbClr val="0000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b="1">
                    <a:solidFill>
                      <a:srgbClr val="0000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b="1">
                    <a:solidFill>
                      <a:srgbClr val="0000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b="1">
                    <a:solidFill>
                      <a:srgbClr val="0000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" name="Line 24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38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28" name="内容占位符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95225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单链表的</a:t>
            </a:r>
            <a:r>
              <a:rPr lang="zh-CN" altLang="en-US" dirty="0">
                <a:solidFill>
                  <a:srgbClr val="C00000"/>
                </a:solidFill>
              </a:rPr>
              <a:t>构成</a:t>
            </a:r>
            <a:r>
              <a:rPr lang="en-US" altLang="zh-CN" dirty="0"/>
              <a:t>(</a:t>
            </a:r>
            <a:r>
              <a:rPr lang="zh-CN" altLang="en-US" dirty="0"/>
              <a:t>以结构体类型定义为基础</a:t>
            </a:r>
            <a:r>
              <a:rPr lang="en-US" altLang="zh-CN" dirty="0"/>
              <a:t>)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b="1" dirty="0"/>
              <a:t>头指</a:t>
            </a:r>
            <a:r>
              <a:rPr lang="zh-CN" altLang="en-US" dirty="0"/>
              <a:t>针：单链表的关键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中间结点：指针域存放下一个结点位置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尾结点：指针域为</a:t>
            </a:r>
            <a:r>
              <a:rPr lang="en-US" altLang="zh-CN" dirty="0"/>
              <a:t>NULL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280166"/>
            <a:ext cx="10058400" cy="1609344"/>
          </a:xfrm>
        </p:spPr>
        <p:txBody>
          <a:bodyPr/>
          <a:lstStyle/>
          <a:p>
            <a:r>
              <a:rPr lang="zh-CN" altLang="en-US" dirty="0"/>
              <a:t>小练习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34585" y="1803958"/>
            <a:ext cx="10363200" cy="1157698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假如</a:t>
            </a:r>
            <a:r>
              <a:rPr lang="en-US" altLang="zh-CN" sz="2800" dirty="0"/>
              <a:t>p=head, </a:t>
            </a:r>
            <a:r>
              <a:rPr lang="zh-CN" altLang="en-US" sz="2800" dirty="0"/>
              <a:t>执行</a:t>
            </a:r>
            <a:r>
              <a:rPr lang="en-US" altLang="zh-CN" sz="2800" dirty="0"/>
              <a:t>p++</a:t>
            </a:r>
            <a:r>
              <a:rPr lang="zh-CN" altLang="en-US" sz="2800" dirty="0"/>
              <a:t>后，</a:t>
            </a:r>
            <a:r>
              <a:rPr lang="en-US" altLang="zh-CN" sz="2800" dirty="0"/>
              <a:t>p</a:t>
            </a:r>
            <a:r>
              <a:rPr lang="zh-CN" altLang="en-US" sz="2800" dirty="0"/>
              <a:t>指向？</a:t>
            </a:r>
            <a:endParaRPr lang="en-US" altLang="zh-CN" sz="2800" dirty="0"/>
          </a:p>
        </p:txBody>
      </p:sp>
      <p:sp>
        <p:nvSpPr>
          <p:cNvPr id="25" name="内容占位符 2"/>
          <p:cNvSpPr txBox="1"/>
          <p:nvPr/>
        </p:nvSpPr>
        <p:spPr bwMode="auto">
          <a:xfrm>
            <a:off x="2671614" y="4125804"/>
            <a:ext cx="6848772" cy="19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40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A.</a:t>
            </a:r>
            <a:r>
              <a:rPr lang="zh-CN" altLang="en-US" sz="240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一定指向数据域为</a:t>
            </a:r>
            <a:r>
              <a:rPr lang="en-US" altLang="zh-CN" sz="240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a1</a:t>
            </a:r>
            <a:r>
              <a:rPr lang="zh-CN" altLang="en-US" sz="240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的结点</a:t>
            </a:r>
            <a:endParaRPr lang="en-US" altLang="zh-CN" sz="2400" kern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B.</a:t>
            </a:r>
            <a:r>
              <a:rPr lang="zh-CN" altLang="en-US" sz="240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一定指向数据域为</a:t>
            </a:r>
            <a:r>
              <a:rPr lang="en-US" altLang="zh-CN" sz="240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a2</a:t>
            </a:r>
            <a:r>
              <a:rPr lang="zh-CN" altLang="en-US" sz="240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的结点</a:t>
            </a:r>
            <a:endParaRPr lang="en-US" altLang="zh-CN" sz="2400" kern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C.</a:t>
            </a:r>
            <a:r>
              <a:rPr lang="zh-CN" altLang="en-US" sz="240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不确定</a:t>
            </a:r>
            <a:endParaRPr lang="en-US" altLang="zh-CN" sz="2400" kern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kern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indent="-514350">
              <a:buAutoNum type="alphaUcPeriod"/>
            </a:pPr>
            <a:endParaRPr lang="en-US" altLang="zh-CN" sz="2400" kern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26" name="Group 4"/>
          <p:cNvGrpSpPr/>
          <p:nvPr/>
        </p:nvGrpSpPr>
        <p:grpSpPr bwMode="auto">
          <a:xfrm>
            <a:off x="1962841" y="2717938"/>
            <a:ext cx="2971800" cy="976313"/>
            <a:chOff x="652" y="3496"/>
            <a:chExt cx="1725" cy="615"/>
          </a:xfrm>
        </p:grpSpPr>
        <p:sp>
          <p:nvSpPr>
            <p:cNvPr id="27" name="Rectangle 5"/>
            <p:cNvSpPr>
              <a:spLocks noChangeArrowheads="1"/>
            </p:cNvSpPr>
            <p:nvPr/>
          </p:nvSpPr>
          <p:spPr bwMode="auto">
            <a:xfrm>
              <a:off x="1993" y="3544"/>
              <a:ext cx="384" cy="2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lIns="92075" tIns="46038" rIns="92075" bIns="46038" anchor="ctr"/>
            <a:lstStyle/>
            <a:p>
              <a:pPr algn="ctr" eaLnBrk="1" hangingPunct="1">
                <a:spcBef>
                  <a:spcPct val="20000"/>
                </a:spcBef>
                <a:defRPr/>
              </a:pPr>
              <a:r>
                <a:rPr lang="zh-CN" altLang="en-US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指针域</a:t>
              </a:r>
              <a:endParaRPr lang="zh-CN" altLang="zh-CN" sz="11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1609" y="3544"/>
              <a:ext cx="381" cy="2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lIns="92075" tIns="46038" rIns="92075" bIns="46038" anchor="ctr"/>
            <a:lstStyle/>
            <a:p>
              <a:pPr algn="ctr" eaLnBrk="1" hangingPunct="1">
                <a:spcBef>
                  <a:spcPct val="20000"/>
                </a:spcBef>
                <a:defRPr/>
              </a:pPr>
              <a:r>
                <a:rPr lang="en-US" altLang="zh-CN" sz="105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a1</a:t>
              </a:r>
              <a:endParaRPr lang="en-US" altLang="zh-CN" sz="105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29" name="Group 7"/>
            <p:cNvGrpSpPr/>
            <p:nvPr/>
          </p:nvGrpSpPr>
          <p:grpSpPr bwMode="auto">
            <a:xfrm>
              <a:off x="652" y="3496"/>
              <a:ext cx="957" cy="615"/>
              <a:chOff x="652" y="3496"/>
              <a:chExt cx="957" cy="615"/>
            </a:xfrm>
          </p:grpSpPr>
          <p:sp>
            <p:nvSpPr>
              <p:cNvPr id="30" name="Text Box 8"/>
              <p:cNvSpPr txBox="1">
                <a:spLocks noChangeArrowheads="1"/>
              </p:cNvSpPr>
              <p:nvPr/>
            </p:nvSpPr>
            <p:spPr bwMode="auto">
              <a:xfrm>
                <a:off x="652" y="3496"/>
                <a:ext cx="553" cy="36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  <a:defRPr/>
                </a:pPr>
                <a:r>
                  <a:rPr lang="en-US" altLang="zh-CN" sz="3200" dirty="0">
                    <a:solidFill>
                      <a:srgbClr val="080808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_GB2312" pitchFamily="49" charset="-122"/>
                  </a:rPr>
                  <a:t>head</a:t>
                </a:r>
                <a:endParaRPr lang="en-US" altLang="zh-CN" sz="3200" dirty="0">
                  <a:solidFill>
                    <a:srgbClr val="080808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1" name="Line 9"/>
              <p:cNvSpPr>
                <a:spLocks noChangeShapeType="1"/>
              </p:cNvSpPr>
              <p:nvPr/>
            </p:nvSpPr>
            <p:spPr bwMode="auto">
              <a:xfrm flipV="1">
                <a:off x="1124" y="3688"/>
                <a:ext cx="485" cy="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32" name="Text Box 10"/>
              <p:cNvSpPr txBox="1">
                <a:spLocks noChangeArrowheads="1"/>
              </p:cNvSpPr>
              <p:nvPr/>
            </p:nvSpPr>
            <p:spPr bwMode="auto">
              <a:xfrm>
                <a:off x="793" y="3878"/>
                <a:ext cx="576" cy="23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92075" tIns="46038" rIns="92075" bIns="46038" anchor="ctr"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zh-CN" altLang="en-US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_GB2312" pitchFamily="49" charset="-122"/>
                  </a:rPr>
                  <a:t>头指针</a:t>
                </a:r>
                <a:endParaRPr lang="zh-CN" altLang="en-US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</p:grpSp>
      <p:grpSp>
        <p:nvGrpSpPr>
          <p:cNvPr id="33" name="Group 11"/>
          <p:cNvGrpSpPr/>
          <p:nvPr/>
        </p:nvGrpSpPr>
        <p:grpSpPr bwMode="auto">
          <a:xfrm>
            <a:off x="4877492" y="2789373"/>
            <a:ext cx="2027238" cy="977899"/>
            <a:chOff x="2323" y="3552"/>
            <a:chExt cx="1277" cy="616"/>
          </a:xfrm>
        </p:grpSpPr>
        <p:grpSp>
          <p:nvGrpSpPr>
            <p:cNvPr id="34" name="Group 12"/>
            <p:cNvGrpSpPr/>
            <p:nvPr/>
          </p:nvGrpSpPr>
          <p:grpSpPr bwMode="auto">
            <a:xfrm>
              <a:off x="2323" y="3552"/>
              <a:ext cx="1229" cy="288"/>
              <a:chOff x="2323" y="3552"/>
              <a:chExt cx="1229" cy="288"/>
            </a:xfrm>
          </p:grpSpPr>
          <p:sp>
            <p:nvSpPr>
              <p:cNvPr id="36" name="Rectangle 13"/>
              <p:cNvSpPr>
                <a:spLocks noChangeArrowheads="1"/>
              </p:cNvSpPr>
              <p:nvPr/>
            </p:nvSpPr>
            <p:spPr bwMode="auto">
              <a:xfrm>
                <a:off x="3168" y="3552"/>
                <a:ext cx="384" cy="288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none" lIns="92075" tIns="46038" rIns="92075" bIns="46038" anchor="ctr"/>
              <a:lstStyle/>
              <a:p>
                <a:pPr algn="ctr" eaLnBrk="1" hangingPunct="1">
                  <a:spcBef>
                    <a:spcPct val="20000"/>
                  </a:spcBef>
                  <a:defRPr/>
                </a:pPr>
                <a:r>
                  <a:rPr lang="zh-CN" altLang="en-US" sz="1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指针域</a:t>
                </a:r>
                <a:endParaRPr lang="zh-CN" altLang="zh-C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7" name="Rectangle 14"/>
              <p:cNvSpPr>
                <a:spLocks noChangeArrowheads="1"/>
              </p:cNvSpPr>
              <p:nvPr/>
            </p:nvSpPr>
            <p:spPr bwMode="auto">
              <a:xfrm>
                <a:off x="2784" y="3552"/>
                <a:ext cx="384" cy="288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none" lIns="92075" tIns="46038" rIns="92075" bIns="46038" anchor="ctr"/>
              <a:lstStyle/>
              <a:p>
                <a:pPr algn="ctr" eaLnBrk="1" hangingPunct="1">
                  <a:spcBef>
                    <a:spcPct val="20000"/>
                  </a:spcBef>
                  <a:defRPr/>
                </a:pPr>
                <a:r>
                  <a:rPr lang="en-US" altLang="zh-CN" sz="10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a2</a:t>
                </a:r>
                <a:endParaRPr lang="en-US" altLang="zh-CN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8" name="Line 15"/>
              <p:cNvSpPr>
                <a:spLocks noChangeShapeType="1"/>
              </p:cNvSpPr>
              <p:nvPr/>
            </p:nvSpPr>
            <p:spPr bwMode="auto">
              <a:xfrm flipV="1">
                <a:off x="2323" y="3696"/>
                <a:ext cx="461" cy="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zh-CN" altLang="en-US"/>
              </a:p>
            </p:txBody>
          </p:sp>
        </p:grpSp>
        <p:sp>
          <p:nvSpPr>
            <p:cNvPr id="35" name="Text Box 16"/>
            <p:cNvSpPr txBox="1">
              <a:spLocks noChangeArrowheads="1"/>
            </p:cNvSpPr>
            <p:nvPr/>
          </p:nvSpPr>
          <p:spPr bwMode="auto">
            <a:xfrm>
              <a:off x="2784" y="3935"/>
              <a:ext cx="8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b="1">
                  <a:solidFill>
                    <a:srgbClr val="0000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b="1">
                  <a:solidFill>
                    <a:srgbClr val="0000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b="1">
                  <a:solidFill>
                    <a:srgbClr val="0000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b="1">
                  <a:solidFill>
                    <a:srgbClr val="0000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rgbClr val="0000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rgbClr val="0000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rgbClr val="0000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rgbClr val="0000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rgbClr val="0000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中间</a:t>
              </a:r>
              <a:r>
                <a:rPr lang="zh-CN" altLang="en-US" sz="1800" dirty="0">
                  <a:solidFill>
                    <a:srgbClr val="C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结点</a:t>
              </a:r>
              <a:endParaRPr lang="zh-CN" altLang="en-US" sz="18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9" name="Group 17"/>
          <p:cNvGrpSpPr/>
          <p:nvPr/>
        </p:nvGrpSpPr>
        <p:grpSpPr bwMode="auto">
          <a:xfrm>
            <a:off x="6712669" y="2789380"/>
            <a:ext cx="2957485" cy="1018518"/>
            <a:chOff x="3447" y="3552"/>
            <a:chExt cx="1689" cy="610"/>
          </a:xfrm>
        </p:grpSpPr>
        <p:sp>
          <p:nvSpPr>
            <p:cNvPr id="40" name="Text Box 18"/>
            <p:cNvSpPr txBox="1">
              <a:spLocks noChangeArrowheads="1"/>
            </p:cNvSpPr>
            <p:nvPr/>
          </p:nvSpPr>
          <p:spPr bwMode="auto">
            <a:xfrm>
              <a:off x="4419" y="3940"/>
              <a:ext cx="599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b="1">
                  <a:solidFill>
                    <a:srgbClr val="0000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b="1">
                  <a:solidFill>
                    <a:srgbClr val="0000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b="1">
                  <a:solidFill>
                    <a:srgbClr val="0000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b="1">
                  <a:solidFill>
                    <a:srgbClr val="0000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rgbClr val="0000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rgbClr val="0000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rgbClr val="0000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rgbClr val="0000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b="1">
                  <a:solidFill>
                    <a:srgbClr val="0000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dirty="0">
                  <a:solidFill>
                    <a:srgbClr val="C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尾结点</a:t>
              </a:r>
              <a:endParaRPr lang="zh-CN" altLang="en-US" sz="18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41" name="Group 19"/>
            <p:cNvGrpSpPr/>
            <p:nvPr/>
          </p:nvGrpSpPr>
          <p:grpSpPr bwMode="auto">
            <a:xfrm>
              <a:off x="3447" y="3552"/>
              <a:ext cx="1689" cy="288"/>
              <a:chOff x="3447" y="3552"/>
              <a:chExt cx="1689" cy="288"/>
            </a:xfrm>
          </p:grpSpPr>
          <p:sp>
            <p:nvSpPr>
              <p:cNvPr id="42" name="Rectangle 20"/>
              <p:cNvSpPr>
                <a:spLocks noChangeArrowheads="1"/>
              </p:cNvSpPr>
              <p:nvPr/>
            </p:nvSpPr>
            <p:spPr bwMode="auto">
              <a:xfrm>
                <a:off x="4752" y="3552"/>
                <a:ext cx="384" cy="288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none" lIns="92075" tIns="46038" rIns="92075" bIns="46038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defRPr/>
                </a:pPr>
                <a:r>
                  <a:rPr lang="en-US" altLang="zh-CN" sz="16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NULL</a:t>
                </a:r>
                <a:endParaRPr lang="zh-CN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3" name="Rectangle 21"/>
              <p:cNvSpPr>
                <a:spLocks noChangeArrowheads="1"/>
              </p:cNvSpPr>
              <p:nvPr/>
            </p:nvSpPr>
            <p:spPr bwMode="auto">
              <a:xfrm>
                <a:off x="4368" y="3552"/>
                <a:ext cx="383" cy="288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none" lIns="92075" tIns="46038" rIns="92075" bIns="46038" anchor="ctr"/>
              <a:lstStyle/>
              <a:p>
                <a:pPr algn="ctr" eaLnBrk="1" hangingPunct="1">
                  <a:spcBef>
                    <a:spcPct val="20000"/>
                  </a:spcBef>
                  <a:defRPr/>
                </a:pPr>
                <a:r>
                  <a:rPr lang="en-US" altLang="zh-CN" sz="11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an</a:t>
                </a:r>
                <a:endPara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4" name="Line 22"/>
              <p:cNvSpPr>
                <a:spLocks noChangeShapeType="1"/>
              </p:cNvSpPr>
              <p:nvPr/>
            </p:nvSpPr>
            <p:spPr bwMode="auto">
              <a:xfrm>
                <a:off x="3447" y="3696"/>
                <a:ext cx="29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45" name="Rectangle 23"/>
              <p:cNvSpPr>
                <a:spLocks noChangeArrowheads="1"/>
              </p:cNvSpPr>
              <p:nvPr/>
            </p:nvSpPr>
            <p:spPr bwMode="auto">
              <a:xfrm>
                <a:off x="3744" y="3552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b="1">
                    <a:solidFill>
                      <a:srgbClr val="0000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0000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b="1">
                    <a:solidFill>
                      <a:srgbClr val="0000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b="1">
                    <a:solidFill>
                      <a:srgbClr val="0000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b="1">
                    <a:solidFill>
                      <a:srgbClr val="0000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b="1">
                    <a:solidFill>
                      <a:srgbClr val="0000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b="1">
                    <a:solidFill>
                      <a:srgbClr val="0000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b="1">
                    <a:solidFill>
                      <a:srgbClr val="0000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b="1">
                    <a:solidFill>
                      <a:srgbClr val="0000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" name="Line 24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38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848" y="208407"/>
            <a:ext cx="10058400" cy="1609344"/>
          </a:xfrm>
        </p:spPr>
        <p:txBody>
          <a:bodyPr/>
          <a:lstStyle/>
          <a:p>
            <a:r>
              <a:rPr lang="zh-CN" altLang="en-US" sz="5400" dirty="0"/>
              <a:t>单链表</a:t>
            </a:r>
            <a:r>
              <a:rPr lang="en-US" altLang="zh-CN" sz="5400" dirty="0"/>
              <a:t>-</a:t>
            </a:r>
            <a:r>
              <a:rPr lang="zh-CN" altLang="en-US" sz="5400" dirty="0"/>
              <a:t>结点访问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8" name="内容占位符 2"/>
          <p:cNvSpPr>
            <a:spLocks noGrp="1"/>
          </p:cNvSpPr>
          <p:nvPr>
            <p:ph idx="1"/>
          </p:nvPr>
        </p:nvSpPr>
        <p:spPr>
          <a:xfrm>
            <a:off x="1069975" y="1902460"/>
            <a:ext cx="10058400" cy="462661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只有获得结点的地址，才能访问其数据域；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获得结点地址的方法：</a:t>
            </a:r>
            <a:endParaRPr lang="zh-CN" altLang="en-US" sz="2800" dirty="0"/>
          </a:p>
          <a:p>
            <a:pPr lvl="1">
              <a:lnSpc>
                <a:spcPct val="150000"/>
              </a:lnSpc>
            </a:pPr>
            <a:r>
              <a:rPr lang="zh-CN" altLang="en-US" sz="2800" dirty="0"/>
              <a:t>从头指针开始</a:t>
            </a:r>
            <a:r>
              <a:rPr lang="en-US" altLang="zh-CN" sz="2800" dirty="0"/>
              <a:t>(p = head)</a:t>
            </a:r>
            <a:r>
              <a:rPr lang="zh-CN" altLang="en-US" sz="2800" dirty="0"/>
              <a:t>，</a:t>
            </a:r>
            <a:endParaRPr lang="zh-CN" altLang="en-US" sz="2800" dirty="0"/>
          </a:p>
          <a:p>
            <a:pPr lvl="1">
              <a:lnSpc>
                <a:spcPct val="150000"/>
              </a:lnSpc>
            </a:pPr>
            <a:r>
              <a:rPr lang="zh-CN" altLang="en-US" sz="2800" dirty="0"/>
              <a:t>顺着链指针域摸索（</a:t>
            </a:r>
            <a:r>
              <a:rPr lang="en-US" altLang="zh-CN" sz="2800" dirty="0"/>
              <a:t>p = p -&gt; next</a:t>
            </a:r>
            <a:r>
              <a:rPr lang="zh-CN" altLang="en-US" sz="2800" dirty="0"/>
              <a:t>），</a:t>
            </a:r>
            <a:endParaRPr lang="zh-CN" altLang="en-US" sz="2800" dirty="0"/>
          </a:p>
          <a:p>
            <a:pPr lvl="1">
              <a:lnSpc>
                <a:spcPct val="150000"/>
              </a:lnSpc>
            </a:pPr>
            <a:r>
              <a:rPr lang="zh-CN" altLang="en-US" sz="2800" dirty="0"/>
              <a:t>直到满足某种条件或者链指针域为空为止（ 如</a:t>
            </a:r>
            <a:r>
              <a:rPr lang="en-US" altLang="zh-CN" sz="2800" dirty="0"/>
              <a:t>p == NULL</a:t>
            </a:r>
            <a:r>
              <a:rPr lang="zh-CN" altLang="en-US" sz="2800" dirty="0"/>
              <a:t>或</a:t>
            </a:r>
            <a:r>
              <a:rPr lang="en-US" altLang="zh-CN" sz="2800" dirty="0"/>
              <a:t>p -&gt; next = = NULL </a:t>
            </a:r>
            <a:r>
              <a:rPr lang="zh-CN" altLang="en-US" sz="2800" dirty="0"/>
              <a:t>）。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7200" dirty="0"/>
              <a:t>头插法创建链表</a:t>
            </a:r>
            <a:endParaRPr lang="zh-CN" altLang="en-US" sz="7200" dirty="0"/>
          </a:p>
        </p:txBody>
      </p:sp>
      <p:sp>
        <p:nvSpPr>
          <p:cNvPr id="3" name="副标题 2"/>
          <p:cNvSpPr>
            <a:spLocks noGrp="1"/>
          </p:cNvSpPr>
          <p:nvPr>
            <p:ph type="body" idx="1"/>
          </p:nvPr>
        </p:nvSpPr>
        <p:spPr>
          <a:xfrm>
            <a:off x="4381924" y="3610356"/>
            <a:ext cx="3595885" cy="1066800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（有确定的结点个数）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7536768" y="937863"/>
            <a:ext cx="4164495" cy="7951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/*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创建一个空链表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*/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Node *head=NULL;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9" name="矩形: 圆角 28"/>
          <p:cNvSpPr/>
          <p:nvPr/>
        </p:nvSpPr>
        <p:spPr>
          <a:xfrm>
            <a:off x="7536767" y="2421616"/>
            <a:ext cx="4164495" cy="1428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Node *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pnew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=NULL;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/*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创建一个新结点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*/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pnew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=(Node *)malloc(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sizeof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(Node));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输入数据域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……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91087" y="383526"/>
            <a:ext cx="1595809" cy="1460181"/>
            <a:chOff x="791087" y="383526"/>
            <a:chExt cx="1595809" cy="1460181"/>
          </a:xfrm>
        </p:grpSpPr>
        <p:sp>
          <p:nvSpPr>
            <p:cNvPr id="26" name="矩形 25"/>
            <p:cNvSpPr/>
            <p:nvPr/>
          </p:nvSpPr>
          <p:spPr>
            <a:xfrm>
              <a:off x="791087" y="1048577"/>
              <a:ext cx="1081317" cy="79513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头指针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变量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（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NULL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）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0" name="箭头: 下 29"/>
            <p:cNvSpPr/>
            <p:nvPr/>
          </p:nvSpPr>
          <p:spPr>
            <a:xfrm rot="3000000">
              <a:off x="1599732" y="22719"/>
              <a:ext cx="426358" cy="1147971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head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028814" y="2292279"/>
            <a:ext cx="1997767" cy="1452317"/>
            <a:chOff x="3059037" y="1883051"/>
            <a:chExt cx="1997767" cy="1452317"/>
          </a:xfrm>
        </p:grpSpPr>
        <p:grpSp>
          <p:nvGrpSpPr>
            <p:cNvPr id="3" name="组合 2"/>
            <p:cNvGrpSpPr/>
            <p:nvPr/>
          </p:nvGrpSpPr>
          <p:grpSpPr>
            <a:xfrm>
              <a:off x="3059037" y="2540238"/>
              <a:ext cx="1997767" cy="795130"/>
              <a:chOff x="2586584" y="2633869"/>
              <a:chExt cx="1997767" cy="79513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2586584" y="2633869"/>
                <a:ext cx="1205561" cy="79513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数据域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3789222" y="2633869"/>
                <a:ext cx="795129" cy="79513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指针域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sp>
          <p:nvSpPr>
            <p:cNvPr id="31" name="箭头: 下 30"/>
            <p:cNvSpPr/>
            <p:nvPr/>
          </p:nvSpPr>
          <p:spPr>
            <a:xfrm rot="3000000">
              <a:off x="4142572" y="1522244"/>
              <a:ext cx="426358" cy="1147971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pnew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270933" y="1996330"/>
            <a:ext cx="11717455" cy="0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270933" y="4178273"/>
            <a:ext cx="11717455" cy="0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74604" y="5338378"/>
            <a:ext cx="1081317" cy="79513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头指针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变量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736141" y="5338377"/>
            <a:ext cx="3303228" cy="795130"/>
            <a:chOff x="1847653" y="4164495"/>
            <a:chExt cx="3303228" cy="795130"/>
          </a:xfrm>
        </p:grpSpPr>
        <p:grpSp>
          <p:nvGrpSpPr>
            <p:cNvPr id="16" name="组合 15"/>
            <p:cNvGrpSpPr/>
            <p:nvPr/>
          </p:nvGrpSpPr>
          <p:grpSpPr>
            <a:xfrm>
              <a:off x="3153114" y="4164495"/>
              <a:ext cx="1997767" cy="795130"/>
              <a:chOff x="2057539" y="377686"/>
              <a:chExt cx="4641435" cy="2494722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057539" y="377686"/>
                <a:ext cx="2800893" cy="2494722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数据域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4851642" y="377686"/>
                <a:ext cx="1847332" cy="2494722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NULL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sp>
          <p:nvSpPr>
            <p:cNvPr id="17" name="箭头: 右 16"/>
            <p:cNvSpPr/>
            <p:nvPr/>
          </p:nvSpPr>
          <p:spPr>
            <a:xfrm>
              <a:off x="1847653" y="4323530"/>
              <a:ext cx="1432259" cy="47706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指向第一个结点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20" name="矩形: 圆角 19"/>
          <p:cNvSpPr/>
          <p:nvPr/>
        </p:nvSpPr>
        <p:spPr>
          <a:xfrm>
            <a:off x="6312166" y="4697731"/>
            <a:ext cx="5389096" cy="18867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/*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当链表为空时，让新结点成为第一个结点，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*/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if(head==NULL)	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{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pnew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-&gt;next=head;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//head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NULL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head=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pnew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}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1" name="箭头: 下 20"/>
          <p:cNvSpPr/>
          <p:nvPr/>
        </p:nvSpPr>
        <p:spPr>
          <a:xfrm rot="3000000">
            <a:off x="1394979" y="4317971"/>
            <a:ext cx="426358" cy="114797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head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2" name="箭头: 下 21"/>
          <p:cNvSpPr/>
          <p:nvPr/>
        </p:nvSpPr>
        <p:spPr>
          <a:xfrm rot="3000000">
            <a:off x="4236673" y="4305172"/>
            <a:ext cx="426358" cy="114797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pnew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9" grpId="0" animBg="1"/>
      <p:bldP spid="14" grpId="0" animBg="1"/>
      <p:bldP spid="20" grpId="0" animBg="1"/>
      <p:bldP spid="21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6250109" y="4352480"/>
            <a:ext cx="1997767" cy="795130"/>
            <a:chOff x="-5401069" y="377686"/>
            <a:chExt cx="4641434" cy="2494722"/>
          </a:xfrm>
        </p:grpSpPr>
        <p:sp>
          <p:nvSpPr>
            <p:cNvPr id="51" name="矩形 50"/>
            <p:cNvSpPr/>
            <p:nvPr/>
          </p:nvSpPr>
          <p:spPr>
            <a:xfrm>
              <a:off x="-5401069" y="377686"/>
              <a:ext cx="2800893" cy="2494722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数据域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-2606967" y="377686"/>
              <a:ext cx="1847332" cy="2494722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指针域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9556565" y="4352480"/>
            <a:ext cx="1997767" cy="795130"/>
            <a:chOff x="2586584" y="2633869"/>
            <a:chExt cx="1997767" cy="795130"/>
          </a:xfrm>
        </p:grpSpPr>
        <p:sp>
          <p:nvSpPr>
            <p:cNvPr id="58" name="矩形 57"/>
            <p:cNvSpPr/>
            <p:nvPr/>
          </p:nvSpPr>
          <p:spPr>
            <a:xfrm>
              <a:off x="2586584" y="2633869"/>
              <a:ext cx="1205561" cy="79513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数据域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3789222" y="2633869"/>
              <a:ext cx="795129" cy="79513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NULL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32135" y="1544226"/>
            <a:ext cx="1997767" cy="1824567"/>
            <a:chOff x="2941740" y="2071211"/>
            <a:chExt cx="1997767" cy="1824567"/>
          </a:xfrm>
        </p:grpSpPr>
        <p:grpSp>
          <p:nvGrpSpPr>
            <p:cNvPr id="42" name="组合 41"/>
            <p:cNvGrpSpPr/>
            <p:nvPr/>
          </p:nvGrpSpPr>
          <p:grpSpPr>
            <a:xfrm>
              <a:off x="2941740" y="3100648"/>
              <a:ext cx="1997767" cy="795130"/>
              <a:chOff x="2057539" y="377686"/>
              <a:chExt cx="4641435" cy="2494722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2057539" y="377686"/>
                <a:ext cx="2800893" cy="2494722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数据域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4851642" y="377686"/>
                <a:ext cx="1847332" cy="2494722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指针域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sp>
          <p:nvSpPr>
            <p:cNvPr id="61" name="箭头: 下 60"/>
            <p:cNvSpPr/>
            <p:nvPr/>
          </p:nvSpPr>
          <p:spPr>
            <a:xfrm rot="2580000">
              <a:off x="4008761" y="2071211"/>
              <a:ext cx="426358" cy="1147971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pnew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60" name="箭头: 右 59"/>
          <p:cNvSpPr/>
          <p:nvPr/>
        </p:nvSpPr>
        <p:spPr>
          <a:xfrm>
            <a:off x="8190984" y="4501004"/>
            <a:ext cx="1432259" cy="47706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指向下一个结点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634517" y="3328828"/>
            <a:ext cx="2601415" cy="1818782"/>
            <a:chOff x="1290361" y="2412134"/>
            <a:chExt cx="2601415" cy="1818782"/>
          </a:xfrm>
        </p:grpSpPr>
        <p:sp>
          <p:nvSpPr>
            <p:cNvPr id="41" name="矩形 40"/>
            <p:cNvSpPr/>
            <p:nvPr/>
          </p:nvSpPr>
          <p:spPr>
            <a:xfrm>
              <a:off x="1290361" y="3435786"/>
              <a:ext cx="1081317" cy="79513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头指针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变量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3" name="箭头: 右 42"/>
            <p:cNvSpPr/>
            <p:nvPr/>
          </p:nvSpPr>
          <p:spPr>
            <a:xfrm>
              <a:off x="2390214" y="3573596"/>
              <a:ext cx="1501562" cy="520587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指向第一个结点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3" name="箭头: 下 62"/>
            <p:cNvSpPr/>
            <p:nvPr/>
          </p:nvSpPr>
          <p:spPr>
            <a:xfrm rot="2580000">
              <a:off x="1956965" y="2412134"/>
              <a:ext cx="426358" cy="1147971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head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18" name="箭头: 右 17"/>
          <p:cNvSpPr/>
          <p:nvPr/>
        </p:nvSpPr>
        <p:spPr>
          <a:xfrm>
            <a:off x="4721786" y="4501004"/>
            <a:ext cx="1575536" cy="47706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指向下一个结点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9" name="矩形: 圆角 18"/>
          <p:cNvSpPr/>
          <p:nvPr/>
        </p:nvSpPr>
        <p:spPr>
          <a:xfrm>
            <a:off x="4884772" y="662709"/>
            <a:ext cx="5890709" cy="18867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/*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当链表不为空时，让新结点成为第一个结点，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*/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else	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{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pnew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-&gt;next=head;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//head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为第一个结点位置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head=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pnew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}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 rot="-1140000">
            <a:off x="8180537" y="2137518"/>
            <a:ext cx="387798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solidFill>
                  <a:srgbClr val="FFC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与链表是否为空无关</a:t>
            </a:r>
            <a:endParaRPr kumimoji="0" lang="zh-CN" altLang="en-US" sz="3200" b="1" i="0" u="none" strike="noStrike" kern="1200" cap="none" spc="0" normalizeH="0" baseline="0" noProof="0" dirty="0">
              <a:solidFill>
                <a:srgbClr val="FFC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44444E-6 L -0.28854 -0.0034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27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1.85185E-6 L 0.15443 0.2564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21" y="1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主要内容</a:t>
            </a:r>
            <a:endParaRPr lang="zh-CN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2387600" y="2428875"/>
            <a:ext cx="7772400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dirty="0"/>
              <a:t>动态内存分配</a:t>
            </a:r>
            <a:endParaRPr lang="en-US" altLang="zh-CN" sz="2800" dirty="0"/>
          </a:p>
          <a:p>
            <a:pPr eaLnBrk="1" hangingPunct="1"/>
            <a:r>
              <a:rPr lang="zh-CN" altLang="en-US" sz="2800" dirty="0"/>
              <a:t>单链表的创建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/>
        </p:nvSpPr>
        <p:spPr>
          <a:xfrm>
            <a:off x="99060" y="32385"/>
            <a:ext cx="5248275" cy="67214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/*</a:t>
            </a:r>
            <a:r>
              <a:rPr lang="zh-CN" altLang="en-US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头插法创建链表的函数定义*</a:t>
            </a:r>
            <a:r>
              <a:rPr lang="en-US" altLang="zh-CN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/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Node</a:t>
            </a:r>
            <a:r>
              <a:rPr lang="en-US" altLang="zh-CN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 *</a:t>
            </a:r>
            <a:r>
              <a:rPr lang="en-US" altLang="zh-CN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creatlink</a:t>
            </a:r>
            <a:r>
              <a:rPr lang="en-US" altLang="zh-CN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(Node *</a:t>
            </a:r>
            <a:r>
              <a:rPr lang="en-US" altLang="zh-CN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head,int</a:t>
            </a:r>
            <a:r>
              <a:rPr lang="en-US" altLang="zh-CN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 count)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{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    int </a:t>
            </a: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;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    /*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定义指针变量用于指向新增结点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*/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   Node *</a:t>
            </a: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pnew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=NULL;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   for(</a:t>
            </a: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=1;i&lt;=</a:t>
            </a: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count;i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++)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   {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/*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创建一个新结点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*/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</a:t>
            </a: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pnew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=(Node *)malloc(</a:t>
            </a: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sizeof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(Node));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if(</a:t>
            </a: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pnew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==NULL) 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{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	</a:t>
            </a: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printf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(“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申请内存失败！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”)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；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	exit(1);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}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//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输入数据域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……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 /*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让新结点成为第一个结点，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*/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</a:t>
            </a: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pnew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-&gt;next=head; 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head=</a:t>
            </a: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pnew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;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   }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   return </a:t>
            </a:r>
            <a:r>
              <a:rPr lang="en-US" altLang="zh-CN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head</a:t>
            </a:r>
            <a:r>
              <a:rPr lang="en-US" altLang="zh-CN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;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}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5744210" y="676275"/>
            <a:ext cx="5568950" cy="56375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/*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主调函数*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/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void </a:t>
            </a: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func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(void)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{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/*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创建一个空链表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*/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Node *head=NULL; 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/*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定义变量以根据用户需要确定结点个数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*/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int count=0;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</a:t>
            </a: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printf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(“input count:”);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</a:t>
            </a: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scanf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(“%</a:t>
            </a: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d”,&amp;count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);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head=</a:t>
            </a: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createlink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(</a:t>
            </a: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head,count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);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}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4800" b="1" dirty="0"/>
              <a:t>尾插法创建单链表</a:t>
            </a:r>
            <a:br>
              <a:rPr lang="en-US" altLang="zh-CN" sz="4800" b="1" dirty="0"/>
            </a:br>
            <a:r>
              <a:rPr lang="zh-CN" altLang="en-US" sz="3200" b="1" dirty="0">
                <a:solidFill>
                  <a:srgbClr val="C00000"/>
                </a:solidFill>
              </a:rPr>
              <a:t>（有确定的结点个数）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7536768" y="937863"/>
            <a:ext cx="4164495" cy="7951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/*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创建一个空链表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*/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Node *head=NULL;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9" name="矩形: 圆角 28"/>
          <p:cNvSpPr/>
          <p:nvPr/>
        </p:nvSpPr>
        <p:spPr>
          <a:xfrm>
            <a:off x="7536767" y="2421616"/>
            <a:ext cx="4164495" cy="1428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Node *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pnew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=NULL;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/*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创建一个新结点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*/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pnew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=(Node *)malloc(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sizeof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(Node));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pnew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-&gt;next=NULL;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输入数据域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……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74606" y="5156950"/>
            <a:ext cx="1081317" cy="79513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头指针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变量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736143" y="5156949"/>
            <a:ext cx="3303228" cy="795130"/>
            <a:chOff x="1847653" y="4164495"/>
            <a:chExt cx="3303228" cy="795130"/>
          </a:xfrm>
        </p:grpSpPr>
        <p:grpSp>
          <p:nvGrpSpPr>
            <p:cNvPr id="34" name="组合 33"/>
            <p:cNvGrpSpPr/>
            <p:nvPr/>
          </p:nvGrpSpPr>
          <p:grpSpPr>
            <a:xfrm>
              <a:off x="3153114" y="4164495"/>
              <a:ext cx="1997767" cy="795130"/>
              <a:chOff x="2057539" y="377686"/>
              <a:chExt cx="4641435" cy="2494722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2057539" y="377686"/>
                <a:ext cx="2800893" cy="2494722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数据域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4851642" y="377686"/>
                <a:ext cx="1847332" cy="2494722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NULL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sp>
          <p:nvSpPr>
            <p:cNvPr id="35" name="箭头: 右 34"/>
            <p:cNvSpPr/>
            <p:nvPr/>
          </p:nvSpPr>
          <p:spPr>
            <a:xfrm>
              <a:off x="1847653" y="4323530"/>
              <a:ext cx="1432259" cy="47706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指向第一个结点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38" name="矩形: 圆角 37"/>
          <p:cNvSpPr/>
          <p:nvPr/>
        </p:nvSpPr>
        <p:spPr>
          <a:xfrm>
            <a:off x="7536768" y="4516303"/>
            <a:ext cx="4164495" cy="20764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/*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如果链表为空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*/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if(head==NULL)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{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head=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pnew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}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91087" y="383526"/>
            <a:ext cx="1595809" cy="1460181"/>
            <a:chOff x="791087" y="383526"/>
            <a:chExt cx="1595809" cy="1460181"/>
          </a:xfrm>
        </p:grpSpPr>
        <p:sp>
          <p:nvSpPr>
            <p:cNvPr id="26" name="矩形 25"/>
            <p:cNvSpPr/>
            <p:nvPr/>
          </p:nvSpPr>
          <p:spPr>
            <a:xfrm>
              <a:off x="791087" y="1048577"/>
              <a:ext cx="1081317" cy="79513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头指针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变量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（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NULL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）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0" name="箭头: 下 29"/>
            <p:cNvSpPr/>
            <p:nvPr/>
          </p:nvSpPr>
          <p:spPr>
            <a:xfrm rot="3000000">
              <a:off x="1599732" y="22719"/>
              <a:ext cx="426358" cy="1147971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head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028814" y="2292279"/>
            <a:ext cx="1997767" cy="1452317"/>
            <a:chOff x="3059037" y="1883051"/>
            <a:chExt cx="1997767" cy="1452317"/>
          </a:xfrm>
        </p:grpSpPr>
        <p:grpSp>
          <p:nvGrpSpPr>
            <p:cNvPr id="3" name="组合 2"/>
            <p:cNvGrpSpPr/>
            <p:nvPr/>
          </p:nvGrpSpPr>
          <p:grpSpPr>
            <a:xfrm>
              <a:off x="3059037" y="2540238"/>
              <a:ext cx="1997767" cy="795130"/>
              <a:chOff x="2586584" y="2633869"/>
              <a:chExt cx="1997767" cy="79513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2586584" y="2633869"/>
                <a:ext cx="1205561" cy="79513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数据域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3789222" y="2633869"/>
                <a:ext cx="795129" cy="79513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NULL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sp>
          <p:nvSpPr>
            <p:cNvPr id="31" name="箭头: 下 30"/>
            <p:cNvSpPr/>
            <p:nvPr/>
          </p:nvSpPr>
          <p:spPr>
            <a:xfrm rot="3000000">
              <a:off x="4142572" y="1522244"/>
              <a:ext cx="426358" cy="1147971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pnew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44" name="箭头: 下 43"/>
          <p:cNvSpPr/>
          <p:nvPr/>
        </p:nvSpPr>
        <p:spPr>
          <a:xfrm rot="3000000">
            <a:off x="1394981" y="4136543"/>
            <a:ext cx="426358" cy="114797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head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70933" y="1996330"/>
            <a:ext cx="11717455" cy="0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270933" y="4178273"/>
            <a:ext cx="11717455" cy="0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9" grpId="0" animBg="1"/>
      <p:bldP spid="33" grpId="0" animBg="1"/>
      <p:bldP spid="38" grpId="0" animBg="1"/>
      <p:bldP spid="4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702164" y="2350601"/>
            <a:ext cx="7585468" cy="795131"/>
            <a:chOff x="279830" y="2435085"/>
            <a:chExt cx="7585468" cy="795131"/>
          </a:xfrm>
        </p:grpSpPr>
        <p:grpSp>
          <p:nvGrpSpPr>
            <p:cNvPr id="40" name="组合 39"/>
            <p:cNvGrpSpPr/>
            <p:nvPr/>
          </p:nvGrpSpPr>
          <p:grpSpPr>
            <a:xfrm>
              <a:off x="5867531" y="2435085"/>
              <a:ext cx="1997767" cy="795130"/>
              <a:chOff x="-5401069" y="377686"/>
              <a:chExt cx="4641434" cy="2494722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-5401069" y="377686"/>
                <a:ext cx="2800893" cy="2494722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数据域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-2606967" y="377686"/>
                <a:ext cx="1847332" cy="2494722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NULL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sp>
          <p:nvSpPr>
            <p:cNvPr id="41" name="矩形 40"/>
            <p:cNvSpPr/>
            <p:nvPr/>
          </p:nvSpPr>
          <p:spPr>
            <a:xfrm>
              <a:off x="279830" y="2435086"/>
              <a:ext cx="1081317" cy="79513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头指针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变量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2536889" y="2435085"/>
              <a:ext cx="1997767" cy="795130"/>
              <a:chOff x="2057539" y="377686"/>
              <a:chExt cx="4641435" cy="2494722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2057539" y="377686"/>
                <a:ext cx="2800893" cy="2494722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数据域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4851642" y="377686"/>
                <a:ext cx="1847332" cy="2494722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指针域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sp>
          <p:nvSpPr>
            <p:cNvPr id="43" name="箭头: 右 42"/>
            <p:cNvSpPr/>
            <p:nvPr/>
          </p:nvSpPr>
          <p:spPr>
            <a:xfrm>
              <a:off x="1241367" y="2594120"/>
              <a:ext cx="1432259" cy="47706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指向第一个结点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6" name="箭头: 右 45"/>
            <p:cNvSpPr/>
            <p:nvPr/>
          </p:nvSpPr>
          <p:spPr>
            <a:xfrm>
              <a:off x="4494777" y="2604049"/>
              <a:ext cx="1432259" cy="47706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指向下一个结点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53" name="矩形: 圆角 52"/>
          <p:cNvSpPr/>
          <p:nvPr/>
        </p:nvSpPr>
        <p:spPr>
          <a:xfrm>
            <a:off x="7492503" y="3429000"/>
            <a:ext cx="4164495" cy="30115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/*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如果链表不为空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*/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else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{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/*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找到最后一个结点*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/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tail=head;	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while(tail-&gt;next!=NULL)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	tail=tail-&gt;next;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/*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把新结点链接到链表中*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/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tail-&gt;next=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pnew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;	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}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478108" y="390016"/>
            <a:ext cx="1081317" cy="1903345"/>
            <a:chOff x="6728726" y="447256"/>
            <a:chExt cx="1081317" cy="1903345"/>
          </a:xfrm>
        </p:grpSpPr>
        <p:sp>
          <p:nvSpPr>
            <p:cNvPr id="55" name="矩形 54"/>
            <p:cNvSpPr/>
            <p:nvPr/>
          </p:nvSpPr>
          <p:spPr>
            <a:xfrm>
              <a:off x="6728726" y="447256"/>
              <a:ext cx="1081317" cy="79513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尾指针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变量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（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tail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）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6" name="箭头: 下 55"/>
            <p:cNvSpPr/>
            <p:nvPr/>
          </p:nvSpPr>
          <p:spPr>
            <a:xfrm>
              <a:off x="7066145" y="1202630"/>
              <a:ext cx="426358" cy="1147971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指向尾结点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9612293" y="2361111"/>
            <a:ext cx="1997767" cy="795130"/>
            <a:chOff x="2586584" y="2633869"/>
            <a:chExt cx="1997767" cy="795130"/>
          </a:xfrm>
        </p:grpSpPr>
        <p:sp>
          <p:nvSpPr>
            <p:cNvPr id="58" name="矩形 57"/>
            <p:cNvSpPr/>
            <p:nvPr/>
          </p:nvSpPr>
          <p:spPr>
            <a:xfrm>
              <a:off x="2586584" y="2633869"/>
              <a:ext cx="1205561" cy="79513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数据域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3789222" y="2633869"/>
              <a:ext cx="795129" cy="79513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NULL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61" name="箭头: 下 60"/>
          <p:cNvSpPr/>
          <p:nvPr/>
        </p:nvSpPr>
        <p:spPr>
          <a:xfrm rot="2580000">
            <a:off x="10729290" y="1221950"/>
            <a:ext cx="426358" cy="114797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pnew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495913" y="2350601"/>
            <a:ext cx="795129" cy="79513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指针域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0" name="箭头: 右 59"/>
          <p:cNvSpPr/>
          <p:nvPr/>
        </p:nvSpPr>
        <p:spPr>
          <a:xfrm>
            <a:off x="8246712" y="2509635"/>
            <a:ext cx="1432259" cy="47706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指向下一个结点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3" name="箭头: 下 62"/>
          <p:cNvSpPr/>
          <p:nvPr/>
        </p:nvSpPr>
        <p:spPr>
          <a:xfrm rot="2580000">
            <a:off x="1358927" y="1290959"/>
            <a:ext cx="426358" cy="114797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head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85185E-6 L 0.25 -1.85185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61" grpId="0" animBg="1"/>
      <p:bldP spid="61" grpId="1" animBg="1"/>
      <p:bldP spid="62" grpId="0" animBg="1"/>
      <p:bldP spid="6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634407" y="289932"/>
            <a:ext cx="5160106" cy="62463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/*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创建一个空链表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*/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Node *head=NULL; 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/*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定义指针变量用于指向新增结点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*/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Node *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pnew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=NULL;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/*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定义尾指针变量用于指向最后一个结点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*/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Node *tail=NULL;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/*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定义变量以根据用户需要确定结点个数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*/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int count=0;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int i;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printf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(“input count:”);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scanf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(“%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d”,&amp;count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);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for(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=1;i&lt;=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count;i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++)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{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/*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创建一个新结点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*/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pnew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=(Node *)malloc(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sizeof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(Node));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if(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pnew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==NULL)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{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	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printf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(“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申请内存失败！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”)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；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	exit(1);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}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pnew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-&gt;next=NULL;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	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6096000" y="289931"/>
            <a:ext cx="5311371" cy="62463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输入数据域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…… 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/*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如果链表为空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*/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if(head==NULL)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{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	head=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pnew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}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/*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如果链表不为空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*/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else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{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	/*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找到最后一个结点*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/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	tail=head;	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	while(tail-&gt;next!=NULL)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		tail=tail-&gt;next;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	/*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把新结点链接到链表中*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/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	tail-&gt;next=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pnew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	}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}	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思想气泡: 云 5"/>
          <p:cNvSpPr/>
          <p:nvPr/>
        </p:nvSpPr>
        <p:spPr>
          <a:xfrm>
            <a:off x="2541319" y="2468054"/>
            <a:ext cx="4488871" cy="1890088"/>
          </a:xfrm>
          <a:prstGeom prst="cloudCallout">
            <a:avLst>
              <a:gd name="adj1" fmla="val 70672"/>
              <a:gd name="adj2" fmla="val 47296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每次新增的结点就是最后一个结点，该部分代码可调整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9082088" y="2527935"/>
            <a:ext cx="1441450" cy="1296988"/>
            <a:chOff x="1156" y="3067"/>
            <a:chExt cx="908" cy="817"/>
          </a:xfrm>
        </p:grpSpPr>
        <p:sp>
          <p:nvSpPr>
            <p:cNvPr id="22586" name="Rectangle 3"/>
            <p:cNvSpPr>
              <a:spLocks noChangeArrowheads="1"/>
            </p:cNvSpPr>
            <p:nvPr/>
          </p:nvSpPr>
          <p:spPr bwMode="auto">
            <a:xfrm>
              <a:off x="1156" y="3067"/>
              <a:ext cx="908" cy="81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2587" name="Line 4"/>
            <p:cNvSpPr>
              <a:spLocks noChangeShapeType="1"/>
            </p:cNvSpPr>
            <p:nvPr/>
          </p:nvSpPr>
          <p:spPr bwMode="auto">
            <a:xfrm>
              <a:off x="1156" y="3294"/>
              <a:ext cx="9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88" name="Line 5"/>
            <p:cNvSpPr>
              <a:spLocks noChangeShapeType="1"/>
            </p:cNvSpPr>
            <p:nvPr/>
          </p:nvSpPr>
          <p:spPr bwMode="auto">
            <a:xfrm>
              <a:off x="1156" y="3566"/>
              <a:ext cx="8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6"/>
          <p:cNvGrpSpPr/>
          <p:nvPr/>
        </p:nvGrpSpPr>
        <p:grpSpPr bwMode="auto">
          <a:xfrm>
            <a:off x="7319963" y="2519364"/>
            <a:ext cx="1441450" cy="1296987"/>
            <a:chOff x="1156" y="3067"/>
            <a:chExt cx="908" cy="817"/>
          </a:xfrm>
        </p:grpSpPr>
        <p:sp>
          <p:nvSpPr>
            <p:cNvPr id="22583" name="Rectangle 7"/>
            <p:cNvSpPr>
              <a:spLocks noChangeArrowheads="1"/>
            </p:cNvSpPr>
            <p:nvPr/>
          </p:nvSpPr>
          <p:spPr bwMode="auto">
            <a:xfrm>
              <a:off x="1156" y="3067"/>
              <a:ext cx="908" cy="81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2584" name="Line 8"/>
            <p:cNvSpPr>
              <a:spLocks noChangeShapeType="1"/>
            </p:cNvSpPr>
            <p:nvPr/>
          </p:nvSpPr>
          <p:spPr bwMode="auto">
            <a:xfrm>
              <a:off x="1156" y="3294"/>
              <a:ext cx="9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85" name="Line 9"/>
            <p:cNvSpPr>
              <a:spLocks noChangeShapeType="1"/>
            </p:cNvSpPr>
            <p:nvPr/>
          </p:nvSpPr>
          <p:spPr bwMode="auto">
            <a:xfrm>
              <a:off x="1156" y="3566"/>
              <a:ext cx="8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10"/>
          <p:cNvGrpSpPr/>
          <p:nvPr/>
        </p:nvGrpSpPr>
        <p:grpSpPr bwMode="auto">
          <a:xfrm>
            <a:off x="5303838" y="2519364"/>
            <a:ext cx="1441450" cy="1296987"/>
            <a:chOff x="1156" y="3067"/>
            <a:chExt cx="908" cy="817"/>
          </a:xfrm>
        </p:grpSpPr>
        <p:sp>
          <p:nvSpPr>
            <p:cNvPr id="22580" name="Rectangle 11"/>
            <p:cNvSpPr>
              <a:spLocks noChangeArrowheads="1"/>
            </p:cNvSpPr>
            <p:nvPr/>
          </p:nvSpPr>
          <p:spPr bwMode="auto">
            <a:xfrm>
              <a:off x="1156" y="3067"/>
              <a:ext cx="908" cy="81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2581" name="Line 12"/>
            <p:cNvSpPr>
              <a:spLocks noChangeShapeType="1"/>
            </p:cNvSpPr>
            <p:nvPr/>
          </p:nvSpPr>
          <p:spPr bwMode="auto">
            <a:xfrm>
              <a:off x="1156" y="3294"/>
              <a:ext cx="9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82" name="Line 13"/>
            <p:cNvSpPr>
              <a:spLocks noChangeShapeType="1"/>
            </p:cNvSpPr>
            <p:nvPr/>
          </p:nvSpPr>
          <p:spPr bwMode="auto">
            <a:xfrm>
              <a:off x="1156" y="3566"/>
              <a:ext cx="8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Group 14"/>
          <p:cNvGrpSpPr/>
          <p:nvPr/>
        </p:nvGrpSpPr>
        <p:grpSpPr bwMode="auto">
          <a:xfrm>
            <a:off x="3214688" y="2447925"/>
            <a:ext cx="1441450" cy="1296988"/>
            <a:chOff x="1156" y="3067"/>
            <a:chExt cx="908" cy="817"/>
          </a:xfrm>
        </p:grpSpPr>
        <p:sp>
          <p:nvSpPr>
            <p:cNvPr id="22577" name="Rectangle 15"/>
            <p:cNvSpPr>
              <a:spLocks noChangeArrowheads="1"/>
            </p:cNvSpPr>
            <p:nvPr/>
          </p:nvSpPr>
          <p:spPr bwMode="auto">
            <a:xfrm>
              <a:off x="1156" y="3067"/>
              <a:ext cx="908" cy="81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2578" name="Line 16"/>
            <p:cNvSpPr>
              <a:spLocks noChangeShapeType="1"/>
            </p:cNvSpPr>
            <p:nvPr/>
          </p:nvSpPr>
          <p:spPr bwMode="auto">
            <a:xfrm>
              <a:off x="1156" y="3294"/>
              <a:ext cx="9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79" name="Line 17"/>
            <p:cNvSpPr>
              <a:spLocks noChangeShapeType="1"/>
            </p:cNvSpPr>
            <p:nvPr/>
          </p:nvSpPr>
          <p:spPr bwMode="auto">
            <a:xfrm>
              <a:off x="1156" y="3566"/>
              <a:ext cx="8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2534" name="Rectangle 18"/>
          <p:cNvSpPr>
            <a:spLocks noGrp="1" noChangeArrowheads="1"/>
          </p:cNvSpPr>
          <p:nvPr>
            <p:ph type="title"/>
          </p:nvPr>
        </p:nvSpPr>
        <p:spPr>
          <a:xfrm>
            <a:off x="1982788" y="115889"/>
            <a:ext cx="8540750" cy="720725"/>
          </a:xfrm>
        </p:spPr>
        <p:txBody>
          <a:bodyPr/>
          <a:lstStyle/>
          <a:p>
            <a:pPr eaLnBrk="1" hangingPunct="1"/>
            <a:r>
              <a:rPr lang="zh-CN" altLang="en-US" sz="4000" b="1">
                <a:solidFill>
                  <a:srgbClr val="000000"/>
                </a:solidFill>
              </a:rPr>
              <a:t>链表的建立（尾插法）</a:t>
            </a:r>
            <a:endParaRPr lang="zh-CN" altLang="en-US" sz="4000" b="1">
              <a:solidFill>
                <a:srgbClr val="000000"/>
              </a:solidFill>
            </a:endParaRPr>
          </a:p>
        </p:txBody>
      </p:sp>
      <p:grpSp>
        <p:nvGrpSpPr>
          <p:cNvPr id="6" name="Group 19"/>
          <p:cNvGrpSpPr/>
          <p:nvPr/>
        </p:nvGrpSpPr>
        <p:grpSpPr bwMode="auto">
          <a:xfrm>
            <a:off x="3214688" y="2520950"/>
            <a:ext cx="1439862" cy="1295400"/>
            <a:chOff x="839" y="3113"/>
            <a:chExt cx="907" cy="816"/>
          </a:xfrm>
        </p:grpSpPr>
        <p:sp>
          <p:nvSpPr>
            <p:cNvPr id="22574" name="Rectangle 20"/>
            <p:cNvSpPr>
              <a:spLocks noChangeArrowheads="1"/>
            </p:cNvSpPr>
            <p:nvPr/>
          </p:nvSpPr>
          <p:spPr bwMode="auto">
            <a:xfrm>
              <a:off x="839" y="3113"/>
              <a:ext cx="907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zh-CN" sz="20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575" name="Rectangle 21"/>
            <p:cNvSpPr>
              <a:spLocks noChangeArrowheads="1"/>
            </p:cNvSpPr>
            <p:nvPr/>
          </p:nvSpPr>
          <p:spPr bwMode="auto">
            <a:xfrm>
              <a:off x="839" y="3385"/>
              <a:ext cx="907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Richard</a:t>
              </a:r>
              <a:endPara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576" name="Rectangle 22"/>
            <p:cNvSpPr>
              <a:spLocks noChangeArrowheads="1"/>
            </p:cNvSpPr>
            <p:nvPr/>
          </p:nvSpPr>
          <p:spPr bwMode="auto">
            <a:xfrm>
              <a:off x="839" y="3657"/>
              <a:ext cx="907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zh-CN" altLang="zh-CN" sz="20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7" name="Group 23"/>
          <p:cNvGrpSpPr/>
          <p:nvPr/>
        </p:nvGrpSpPr>
        <p:grpSpPr bwMode="auto">
          <a:xfrm>
            <a:off x="5303838" y="2519363"/>
            <a:ext cx="1439862" cy="1295400"/>
            <a:chOff x="839" y="3113"/>
            <a:chExt cx="907" cy="816"/>
          </a:xfrm>
        </p:grpSpPr>
        <p:sp>
          <p:nvSpPr>
            <p:cNvPr id="22571" name="Rectangle 24"/>
            <p:cNvSpPr>
              <a:spLocks noChangeArrowheads="1"/>
            </p:cNvSpPr>
            <p:nvPr/>
          </p:nvSpPr>
          <p:spPr bwMode="auto">
            <a:xfrm>
              <a:off x="839" y="3113"/>
              <a:ext cx="907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lang="en-US" altLang="zh-CN" sz="20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572" name="Rectangle 25"/>
            <p:cNvSpPr>
              <a:spLocks noChangeArrowheads="1"/>
            </p:cNvSpPr>
            <p:nvPr/>
          </p:nvSpPr>
          <p:spPr bwMode="auto">
            <a:xfrm>
              <a:off x="839" y="3385"/>
              <a:ext cx="907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Mary</a:t>
              </a:r>
              <a:endPara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573" name="Rectangle 26"/>
            <p:cNvSpPr>
              <a:spLocks noChangeArrowheads="1"/>
            </p:cNvSpPr>
            <p:nvPr/>
          </p:nvSpPr>
          <p:spPr bwMode="auto">
            <a:xfrm>
              <a:off x="839" y="3657"/>
              <a:ext cx="907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zh-CN" altLang="zh-CN" sz="20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8" name="Group 27"/>
          <p:cNvGrpSpPr/>
          <p:nvPr/>
        </p:nvGrpSpPr>
        <p:grpSpPr bwMode="auto">
          <a:xfrm>
            <a:off x="7321551" y="2520950"/>
            <a:ext cx="1439863" cy="1295400"/>
            <a:chOff x="839" y="3113"/>
            <a:chExt cx="907" cy="816"/>
          </a:xfrm>
        </p:grpSpPr>
        <p:sp>
          <p:nvSpPr>
            <p:cNvPr id="22568" name="Rectangle 28"/>
            <p:cNvSpPr>
              <a:spLocks noChangeArrowheads="1"/>
            </p:cNvSpPr>
            <p:nvPr/>
          </p:nvSpPr>
          <p:spPr bwMode="auto">
            <a:xfrm>
              <a:off x="839" y="3113"/>
              <a:ext cx="907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  <a:endParaRPr lang="en-US" altLang="zh-CN" sz="20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569" name="Rectangle 29"/>
            <p:cNvSpPr>
              <a:spLocks noChangeArrowheads="1"/>
            </p:cNvSpPr>
            <p:nvPr/>
          </p:nvSpPr>
          <p:spPr bwMode="auto">
            <a:xfrm>
              <a:off x="839" y="3385"/>
              <a:ext cx="907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Tom</a:t>
              </a:r>
              <a:endPara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570" name="Rectangle 30"/>
            <p:cNvSpPr>
              <a:spLocks noChangeArrowheads="1"/>
            </p:cNvSpPr>
            <p:nvPr/>
          </p:nvSpPr>
          <p:spPr bwMode="auto">
            <a:xfrm>
              <a:off x="839" y="3657"/>
              <a:ext cx="907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zh-CN" altLang="zh-CN" sz="20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cxnSp>
        <p:nvCxnSpPr>
          <p:cNvPr id="34847" name="AutoShape 31"/>
          <p:cNvCxnSpPr>
            <a:cxnSpLocks noChangeShapeType="1"/>
          </p:cNvCxnSpPr>
          <p:nvPr/>
        </p:nvCxnSpPr>
        <p:spPr bwMode="auto">
          <a:xfrm flipV="1">
            <a:off x="4656139" y="2809875"/>
            <a:ext cx="649287" cy="863600"/>
          </a:xfrm>
          <a:prstGeom prst="curvedConnector3">
            <a:avLst>
              <a:gd name="adj1" fmla="val 49880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8" name="AutoShape 32"/>
          <p:cNvCxnSpPr>
            <a:cxnSpLocks noChangeShapeType="1"/>
          </p:cNvCxnSpPr>
          <p:nvPr/>
        </p:nvCxnSpPr>
        <p:spPr bwMode="auto">
          <a:xfrm flipV="1">
            <a:off x="6743701" y="2736850"/>
            <a:ext cx="576263" cy="863600"/>
          </a:xfrm>
          <a:prstGeom prst="curvedConnector3">
            <a:avLst>
              <a:gd name="adj1" fmla="val 49583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9" name="Group 33"/>
          <p:cNvGrpSpPr/>
          <p:nvPr/>
        </p:nvGrpSpPr>
        <p:grpSpPr bwMode="auto">
          <a:xfrm>
            <a:off x="1558926" y="2305051"/>
            <a:ext cx="1655763" cy="504825"/>
            <a:chOff x="113" y="2704"/>
            <a:chExt cx="1043" cy="318"/>
          </a:xfrm>
        </p:grpSpPr>
        <p:sp>
          <p:nvSpPr>
            <p:cNvPr id="22566" name="Rectangle 34"/>
            <p:cNvSpPr>
              <a:spLocks noChangeArrowheads="1"/>
            </p:cNvSpPr>
            <p:nvPr/>
          </p:nvSpPr>
          <p:spPr bwMode="auto">
            <a:xfrm>
              <a:off x="113" y="2704"/>
              <a:ext cx="63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head</a:t>
              </a:r>
              <a:endParaRPr lang="en-US" altLang="zh-CN" sz="18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567" name="Line 35"/>
            <p:cNvSpPr>
              <a:spLocks noChangeShapeType="1"/>
            </p:cNvSpPr>
            <p:nvPr/>
          </p:nvSpPr>
          <p:spPr bwMode="auto">
            <a:xfrm>
              <a:off x="748" y="2886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0" name="Group 36"/>
          <p:cNvGrpSpPr/>
          <p:nvPr/>
        </p:nvGrpSpPr>
        <p:grpSpPr bwMode="auto">
          <a:xfrm>
            <a:off x="1919288" y="2736850"/>
            <a:ext cx="1223962" cy="863600"/>
            <a:chOff x="340" y="2704"/>
            <a:chExt cx="771" cy="544"/>
          </a:xfrm>
        </p:grpSpPr>
        <p:sp>
          <p:nvSpPr>
            <p:cNvPr id="22564" name="Rectangle 37"/>
            <p:cNvSpPr>
              <a:spLocks noChangeArrowheads="1"/>
            </p:cNvSpPr>
            <p:nvPr/>
          </p:nvSpPr>
          <p:spPr bwMode="auto">
            <a:xfrm>
              <a:off x="340" y="2976"/>
              <a:ext cx="317" cy="27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p1</a:t>
              </a:r>
              <a:endParaRPr lang="en-US" altLang="zh-CN" sz="18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2565" name="AutoShape 38"/>
            <p:cNvCxnSpPr>
              <a:cxnSpLocks noChangeShapeType="1"/>
              <a:stCxn id="22564" idx="3"/>
              <a:endCxn id="22574" idx="1"/>
            </p:cNvCxnSpPr>
            <p:nvPr/>
          </p:nvCxnSpPr>
          <p:spPr bwMode="auto">
            <a:xfrm flipV="1">
              <a:off x="657" y="2704"/>
              <a:ext cx="454" cy="40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" name="Group 39"/>
          <p:cNvGrpSpPr/>
          <p:nvPr/>
        </p:nvGrpSpPr>
        <p:grpSpPr bwMode="auto">
          <a:xfrm>
            <a:off x="1919288" y="2736850"/>
            <a:ext cx="1223962" cy="1582738"/>
            <a:chOff x="340" y="2659"/>
            <a:chExt cx="771" cy="997"/>
          </a:xfrm>
        </p:grpSpPr>
        <p:sp>
          <p:nvSpPr>
            <p:cNvPr id="22562" name="Rectangle 40"/>
            <p:cNvSpPr>
              <a:spLocks noChangeArrowheads="1"/>
            </p:cNvSpPr>
            <p:nvPr/>
          </p:nvSpPr>
          <p:spPr bwMode="auto">
            <a:xfrm>
              <a:off x="340" y="3384"/>
              <a:ext cx="317" cy="27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p2</a:t>
              </a:r>
              <a:endParaRPr lang="en-US" altLang="zh-CN" sz="18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2563" name="AutoShape 41"/>
            <p:cNvCxnSpPr>
              <a:cxnSpLocks noChangeShapeType="1"/>
              <a:stCxn id="22562" idx="3"/>
              <a:endCxn id="22574" idx="1"/>
            </p:cNvCxnSpPr>
            <p:nvPr/>
          </p:nvCxnSpPr>
          <p:spPr bwMode="auto">
            <a:xfrm flipV="1">
              <a:off x="657" y="2659"/>
              <a:ext cx="454" cy="861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" name="Group 42"/>
          <p:cNvGrpSpPr/>
          <p:nvPr/>
        </p:nvGrpSpPr>
        <p:grpSpPr bwMode="auto">
          <a:xfrm>
            <a:off x="9083676" y="2520633"/>
            <a:ext cx="1439863" cy="1295400"/>
            <a:chOff x="839" y="3113"/>
            <a:chExt cx="907" cy="816"/>
          </a:xfrm>
        </p:grpSpPr>
        <p:sp>
          <p:nvSpPr>
            <p:cNvPr id="22559" name="Rectangle 43"/>
            <p:cNvSpPr>
              <a:spLocks noChangeArrowheads="1"/>
            </p:cNvSpPr>
            <p:nvPr/>
          </p:nvSpPr>
          <p:spPr bwMode="auto">
            <a:xfrm>
              <a:off x="839" y="3113"/>
              <a:ext cx="907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zh-CN" sz="20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560" name="Rectangle 44"/>
            <p:cNvSpPr>
              <a:spLocks noChangeArrowheads="1"/>
            </p:cNvSpPr>
            <p:nvPr/>
          </p:nvSpPr>
          <p:spPr bwMode="auto">
            <a:xfrm>
              <a:off x="839" y="3385"/>
              <a:ext cx="907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561" name="Rectangle 45"/>
            <p:cNvSpPr>
              <a:spLocks noChangeArrowheads="1"/>
            </p:cNvSpPr>
            <p:nvPr/>
          </p:nvSpPr>
          <p:spPr bwMode="auto">
            <a:xfrm>
              <a:off x="839" y="3657"/>
              <a:ext cx="907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zh-CN" altLang="zh-CN" sz="20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3" name="Group 50"/>
          <p:cNvGrpSpPr/>
          <p:nvPr/>
        </p:nvGrpSpPr>
        <p:grpSpPr bwMode="auto">
          <a:xfrm>
            <a:off x="4656138" y="1800225"/>
            <a:ext cx="576262" cy="935038"/>
            <a:chOff x="2064" y="2069"/>
            <a:chExt cx="363" cy="589"/>
          </a:xfrm>
        </p:grpSpPr>
        <p:sp>
          <p:nvSpPr>
            <p:cNvPr id="22557" name="Rectangle 51"/>
            <p:cNvSpPr>
              <a:spLocks noChangeArrowheads="1"/>
            </p:cNvSpPr>
            <p:nvPr/>
          </p:nvSpPr>
          <p:spPr bwMode="auto">
            <a:xfrm>
              <a:off x="2064" y="2069"/>
              <a:ext cx="317" cy="27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p1</a:t>
              </a:r>
              <a:endParaRPr lang="en-US" altLang="zh-CN" sz="18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2558" name="AutoShape 52"/>
            <p:cNvCxnSpPr>
              <a:cxnSpLocks noChangeShapeType="1"/>
              <a:stCxn id="22557" idx="3"/>
              <a:endCxn id="22571" idx="1"/>
            </p:cNvCxnSpPr>
            <p:nvPr/>
          </p:nvCxnSpPr>
          <p:spPr bwMode="auto">
            <a:xfrm>
              <a:off x="2381" y="2205"/>
              <a:ext cx="46" cy="45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" name="Group 56"/>
          <p:cNvGrpSpPr/>
          <p:nvPr/>
        </p:nvGrpSpPr>
        <p:grpSpPr bwMode="auto">
          <a:xfrm>
            <a:off x="4295776" y="2879726"/>
            <a:ext cx="1008063" cy="1628775"/>
            <a:chOff x="1837" y="3294"/>
            <a:chExt cx="635" cy="1026"/>
          </a:xfrm>
        </p:grpSpPr>
        <p:sp>
          <p:nvSpPr>
            <p:cNvPr id="22555" name="Rectangle 57"/>
            <p:cNvSpPr>
              <a:spLocks noChangeArrowheads="1"/>
            </p:cNvSpPr>
            <p:nvPr/>
          </p:nvSpPr>
          <p:spPr bwMode="auto">
            <a:xfrm>
              <a:off x="1837" y="4048"/>
              <a:ext cx="317" cy="27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p2</a:t>
              </a:r>
              <a:endParaRPr lang="en-US" altLang="zh-CN" sz="18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2556" name="AutoShape 58"/>
            <p:cNvCxnSpPr>
              <a:cxnSpLocks noChangeShapeType="1"/>
            </p:cNvCxnSpPr>
            <p:nvPr/>
          </p:nvCxnSpPr>
          <p:spPr bwMode="auto">
            <a:xfrm flipV="1">
              <a:off x="2154" y="3294"/>
              <a:ext cx="318" cy="861"/>
            </a:xfrm>
            <a:prstGeom prst="curvedConnector3">
              <a:avLst>
                <a:gd name="adj1" fmla="val 49685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5" name="Group 60"/>
          <p:cNvGrpSpPr/>
          <p:nvPr/>
        </p:nvGrpSpPr>
        <p:grpSpPr bwMode="auto">
          <a:xfrm>
            <a:off x="6672263" y="1727201"/>
            <a:ext cx="647700" cy="936625"/>
            <a:chOff x="2064" y="2069"/>
            <a:chExt cx="408" cy="590"/>
          </a:xfrm>
        </p:grpSpPr>
        <p:sp>
          <p:nvSpPr>
            <p:cNvPr id="22553" name="Rectangle 61"/>
            <p:cNvSpPr>
              <a:spLocks noChangeArrowheads="1"/>
            </p:cNvSpPr>
            <p:nvPr/>
          </p:nvSpPr>
          <p:spPr bwMode="auto">
            <a:xfrm>
              <a:off x="2064" y="2069"/>
              <a:ext cx="317" cy="27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p1</a:t>
              </a:r>
              <a:endParaRPr lang="en-US" altLang="zh-CN" sz="18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2554" name="AutoShape 62"/>
            <p:cNvCxnSpPr>
              <a:cxnSpLocks noChangeShapeType="1"/>
              <a:stCxn id="22553" idx="3"/>
            </p:cNvCxnSpPr>
            <p:nvPr/>
          </p:nvCxnSpPr>
          <p:spPr bwMode="auto">
            <a:xfrm>
              <a:off x="2381" y="2205"/>
              <a:ext cx="91" cy="454"/>
            </a:xfrm>
            <a:prstGeom prst="curvedConnector3">
              <a:avLst>
                <a:gd name="adj1" fmla="val 49449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" name="Group 63"/>
          <p:cNvGrpSpPr/>
          <p:nvPr/>
        </p:nvGrpSpPr>
        <p:grpSpPr bwMode="auto">
          <a:xfrm>
            <a:off x="6311901" y="2836864"/>
            <a:ext cx="1008063" cy="1628775"/>
            <a:chOff x="1837" y="3294"/>
            <a:chExt cx="635" cy="1026"/>
          </a:xfrm>
        </p:grpSpPr>
        <p:sp>
          <p:nvSpPr>
            <p:cNvPr id="22551" name="Rectangle 64"/>
            <p:cNvSpPr>
              <a:spLocks noChangeArrowheads="1"/>
            </p:cNvSpPr>
            <p:nvPr/>
          </p:nvSpPr>
          <p:spPr bwMode="auto">
            <a:xfrm>
              <a:off x="1837" y="4048"/>
              <a:ext cx="317" cy="27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p2</a:t>
              </a:r>
              <a:endParaRPr lang="en-US" altLang="zh-CN" sz="18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2552" name="AutoShape 65"/>
            <p:cNvCxnSpPr>
              <a:cxnSpLocks noChangeShapeType="1"/>
            </p:cNvCxnSpPr>
            <p:nvPr/>
          </p:nvCxnSpPr>
          <p:spPr bwMode="auto">
            <a:xfrm flipV="1">
              <a:off x="2154" y="3294"/>
              <a:ext cx="318" cy="861"/>
            </a:xfrm>
            <a:prstGeom prst="curvedConnector3">
              <a:avLst>
                <a:gd name="adj1" fmla="val 49685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" name="Group 66"/>
          <p:cNvGrpSpPr/>
          <p:nvPr/>
        </p:nvGrpSpPr>
        <p:grpSpPr bwMode="auto">
          <a:xfrm>
            <a:off x="8399463" y="1584326"/>
            <a:ext cx="647700" cy="1008063"/>
            <a:chOff x="2064" y="2069"/>
            <a:chExt cx="408" cy="590"/>
          </a:xfrm>
        </p:grpSpPr>
        <p:sp>
          <p:nvSpPr>
            <p:cNvPr id="22549" name="Rectangle 67"/>
            <p:cNvSpPr>
              <a:spLocks noChangeArrowheads="1"/>
            </p:cNvSpPr>
            <p:nvPr/>
          </p:nvSpPr>
          <p:spPr bwMode="auto">
            <a:xfrm>
              <a:off x="2064" y="2069"/>
              <a:ext cx="317" cy="27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p1</a:t>
              </a:r>
              <a:endParaRPr lang="en-US" altLang="zh-CN" sz="18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2550" name="AutoShape 68"/>
            <p:cNvCxnSpPr>
              <a:cxnSpLocks noChangeShapeType="1"/>
              <a:stCxn id="22549" idx="3"/>
            </p:cNvCxnSpPr>
            <p:nvPr/>
          </p:nvCxnSpPr>
          <p:spPr bwMode="auto">
            <a:xfrm>
              <a:off x="2381" y="2205"/>
              <a:ext cx="91" cy="454"/>
            </a:xfrm>
            <a:prstGeom prst="curvedConnector3">
              <a:avLst>
                <a:gd name="adj1" fmla="val 49449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5" dur="500"/>
                                        <p:tgtEl>
                                          <p:spTgt spid="34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7" dur="500"/>
                                        <p:tgtEl>
                                          <p:spTgt spid="34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530" y="33655"/>
            <a:ext cx="8778875" cy="7169785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600" b="1" dirty="0"/>
              <a:t>Node *</a:t>
            </a:r>
            <a:r>
              <a:rPr lang="en-US" altLang="zh-CN" sz="1600" b="1" dirty="0" err="1"/>
              <a:t>Creat</a:t>
            </a:r>
            <a:r>
              <a:rPr lang="en-US" altLang="zh-CN" sz="1600" b="1" dirty="0"/>
              <a:t>(void)</a:t>
            </a:r>
            <a:endParaRPr lang="en-US" altLang="zh-CN" sz="1600" b="1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600" b="1" dirty="0"/>
              <a:t>{</a:t>
            </a:r>
            <a:endParaRPr lang="en-US" altLang="zh-CN" sz="1600" b="1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600" b="1" dirty="0"/>
              <a:t>	Node *head</a:t>
            </a:r>
            <a:r>
              <a:rPr lang="en-US" altLang="zh-CN" sz="1600" b="1" dirty="0">
                <a:sym typeface="+mn-ea"/>
              </a:rPr>
              <a:t>=NULL</a:t>
            </a:r>
            <a:r>
              <a:rPr lang="en-US" altLang="zh-CN" sz="1600" b="1" dirty="0"/>
              <a:t>;</a:t>
            </a:r>
            <a:endParaRPr lang="en-US" altLang="zh-CN" sz="1600" b="1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600" b="1" dirty="0"/>
              <a:t>	Node *p1,*p2;	</a:t>
            </a:r>
            <a:endParaRPr lang="en-US" altLang="zh-CN" sz="1600" b="1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600" b="1" dirty="0"/>
              <a:t>	p1=p2=(Node *)malloc(sizeof(Node));</a:t>
            </a:r>
            <a:endParaRPr lang="en-US" altLang="zh-CN" sz="1600" b="1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600" b="1" dirty="0"/>
              <a:t>	</a:t>
            </a:r>
            <a:r>
              <a:rPr lang="en-US" altLang="zh-CN" sz="1600" b="1" dirty="0" err="1"/>
              <a:t>scanf</a:t>
            </a:r>
            <a:r>
              <a:rPr lang="en-US" altLang="zh-CN" sz="1600" b="1" dirty="0"/>
              <a:t>("%d%s",&amp;p1-&gt;num,p1-&gt;name);	</a:t>
            </a:r>
            <a:endParaRPr lang="en-US" altLang="zh-CN" sz="1600" b="1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600" b="1" dirty="0"/>
              <a:t>	</a:t>
            </a:r>
            <a:r>
              <a:rPr lang="en-US" altLang="zh-CN" sz="1600" b="1" dirty="0">
                <a:solidFill>
                  <a:srgbClr val="FF0000"/>
                </a:solidFill>
              </a:rPr>
              <a:t>while(p1-&gt;num!=0)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600" b="1" dirty="0"/>
              <a:t>	</a:t>
            </a:r>
            <a:r>
              <a:rPr lang="en-US" altLang="zh-CN" sz="1600" b="1" dirty="0">
                <a:solidFill>
                  <a:srgbClr val="FF0000"/>
                </a:solidFill>
              </a:rPr>
              <a:t>{</a:t>
            </a:r>
            <a:r>
              <a:rPr lang="en-US" altLang="zh-CN" sz="1600" b="1" dirty="0"/>
              <a:t>		</a:t>
            </a:r>
            <a:endParaRPr lang="en-US" altLang="zh-CN" sz="1600" b="1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600" b="1" dirty="0"/>
              <a:t>		</a:t>
            </a:r>
            <a:r>
              <a:rPr lang="en-US" altLang="zh-CN" sz="1600" b="1" dirty="0">
                <a:solidFill>
                  <a:srgbClr val="7030A0"/>
                </a:solidFill>
              </a:rPr>
              <a:t>if(head == NULL) </a:t>
            </a:r>
            <a:endParaRPr lang="en-US" altLang="zh-CN" sz="1600" b="1" dirty="0">
              <a:solidFill>
                <a:srgbClr val="7030A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600" b="1" dirty="0"/>
              <a:t>			head = p1;</a:t>
            </a:r>
            <a:endParaRPr lang="en-US" altLang="zh-CN" sz="1600" b="1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600" b="1" dirty="0"/>
              <a:t>		</a:t>
            </a:r>
            <a:r>
              <a:rPr lang="en-US" altLang="zh-CN" sz="1600" b="1" dirty="0">
                <a:solidFill>
                  <a:srgbClr val="7030A0"/>
                </a:solidFill>
              </a:rPr>
              <a:t>else </a:t>
            </a:r>
            <a:endParaRPr lang="en-US" altLang="zh-CN" sz="1600" b="1" dirty="0">
              <a:solidFill>
                <a:srgbClr val="7030A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600" b="1" dirty="0"/>
              <a:t>			p2-&gt;next=p1;</a:t>
            </a:r>
            <a:endParaRPr lang="en-US" altLang="zh-CN" sz="1600" b="1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600" b="1" dirty="0"/>
              <a:t>		p2 = p1;</a:t>
            </a:r>
            <a:endParaRPr lang="en-US" altLang="zh-CN" sz="1600" b="1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600" b="1" dirty="0"/>
              <a:t>		p1=</a:t>
            </a:r>
            <a:r>
              <a:rPr lang="en-US" altLang="zh-CN" sz="1600" b="1" dirty="0">
                <a:sym typeface="+mn-ea"/>
              </a:rPr>
              <a:t>(Node *)malloc(sizeof(Node));</a:t>
            </a:r>
            <a:r>
              <a:rPr lang="en-US" altLang="zh-CN" sz="1600" b="1" dirty="0"/>
              <a:t>	</a:t>
            </a:r>
            <a:endParaRPr lang="en-US" altLang="zh-CN" sz="1600" b="1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600" b="1" dirty="0"/>
              <a:t>	</a:t>
            </a:r>
            <a:r>
              <a:rPr lang="en-US" altLang="zh-CN" sz="1600" b="1" dirty="0">
                <a:solidFill>
                  <a:srgbClr val="FF0000"/>
                </a:solidFill>
              </a:rPr>
              <a:t>	</a:t>
            </a:r>
            <a:r>
              <a:rPr lang="en-US" altLang="zh-CN" sz="1600" b="1" dirty="0" err="1">
                <a:solidFill>
                  <a:srgbClr val="FF0000"/>
                </a:solidFill>
              </a:rPr>
              <a:t>scanf</a:t>
            </a:r>
            <a:r>
              <a:rPr lang="en-US" altLang="zh-CN" sz="1600" b="1" dirty="0">
                <a:solidFill>
                  <a:srgbClr val="FF0000"/>
                </a:solidFill>
              </a:rPr>
              <a:t>("%d%s",&amp;p1-&gt;num,p1-&gt;name);	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600" b="1" dirty="0">
                <a:solidFill>
                  <a:srgbClr val="FF0000"/>
                </a:solidFill>
              </a:rPr>
              <a:t>	}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600" b="1" dirty="0"/>
              <a:t>	p2-&gt;next=NULL;</a:t>
            </a:r>
            <a:endParaRPr lang="en-US" altLang="zh-CN" sz="1600" b="1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600" b="1" dirty="0"/>
              <a:t>        free(p1);</a:t>
            </a:r>
            <a:endParaRPr lang="en-US" altLang="zh-CN" sz="1600" b="1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600" b="1" dirty="0"/>
              <a:t>	return head;</a:t>
            </a:r>
            <a:endParaRPr lang="en-US" altLang="zh-CN" sz="1600" b="1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600" b="1" dirty="0"/>
              <a:t>}</a:t>
            </a:r>
            <a:endParaRPr lang="en-US" altLang="zh-CN" sz="1600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课后作业</a:t>
            </a:r>
            <a:endParaRPr lang="zh-CN" altLang="en-US" dirty="0"/>
          </a:p>
        </p:txBody>
      </p:sp>
      <p:sp>
        <p:nvSpPr>
          <p:cNvPr id="28675" name="内容占位符 2"/>
          <p:cNvSpPr>
            <a:spLocks noGrp="1" noChangeArrowheads="1"/>
          </p:cNvSpPr>
          <p:nvPr>
            <p:ph idx="1"/>
          </p:nvPr>
        </p:nvSpPr>
        <p:spPr>
          <a:xfrm>
            <a:off x="2351088" y="1989138"/>
            <a:ext cx="7772400" cy="4114800"/>
          </a:xfrm>
        </p:spPr>
        <p:txBody>
          <a:bodyPr/>
          <a:lstStyle/>
          <a:p>
            <a:r>
              <a:rPr lang="zh-CN" altLang="en-US" dirty="0"/>
              <a:t>请自己编写建立链表的代码（头插法和尾插法）。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848" y="137922"/>
            <a:ext cx="10058400" cy="1609344"/>
          </a:xfrm>
        </p:spPr>
        <p:txBody>
          <a:bodyPr/>
          <a:lstStyle/>
          <a:p>
            <a:r>
              <a:rPr lang="zh-CN" altLang="en-US" sz="5400" dirty="0"/>
              <a:t>动态内存分配</a:t>
            </a:r>
            <a:endParaRPr lang="zh-CN" altLang="en-US" dirty="0"/>
          </a:p>
        </p:txBody>
      </p:sp>
      <p:sp>
        <p:nvSpPr>
          <p:cNvPr id="7" name="Rectangle 3"/>
          <p:cNvSpPr txBox="1">
            <a:spLocks noRot="1"/>
          </p:cNvSpPr>
          <p:nvPr/>
        </p:nvSpPr>
        <p:spPr>
          <a:xfrm>
            <a:off x="861060" y="981075"/>
            <a:ext cx="9732010" cy="511365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zh-CN" sz="2800" b="1" dirty="0">
              <a:solidFill>
                <a:srgbClr val="99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ct val="30000"/>
              </a:spcBef>
              <a:buClr>
                <a:schemeClr val="folHlink"/>
              </a:buClr>
              <a:buSzPct val="60000"/>
            </a:pPr>
            <a:r>
              <a:rPr lang="en-US" altLang="zh-CN" sz="2800" b="1" dirty="0">
                <a:solidFill>
                  <a:srgbClr val="66FF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</a:t>
            </a:r>
            <a:r>
              <a:rPr lang="zh-CN" altLang="en-US" sz="2800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当事先不知道所需要处理的数据有多大时</a:t>
            </a:r>
            <a:r>
              <a:rPr lang="en-US" altLang="zh-CN" sz="2800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2800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使用静态数组</a:t>
            </a:r>
            <a:r>
              <a:rPr lang="en-US" altLang="zh-CN" sz="2800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 </a:t>
            </a:r>
            <a:r>
              <a:rPr lang="zh-CN" altLang="en-US" sz="2800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若数组开辟得太大</a:t>
            </a:r>
            <a:r>
              <a:rPr lang="en-US" altLang="zh-CN" sz="2800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 </a:t>
            </a:r>
            <a:r>
              <a:rPr lang="zh-CN" altLang="en-US" sz="2800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则浪费内存资源（甚至可能不成功）</a:t>
            </a:r>
            <a:r>
              <a:rPr lang="en-US" altLang="zh-CN" sz="2800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;  </a:t>
            </a:r>
            <a:r>
              <a:rPr lang="zh-CN" altLang="en-US" sz="2800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若开辟得太小</a:t>
            </a:r>
            <a:r>
              <a:rPr lang="en-US" altLang="zh-CN" sz="2800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 </a:t>
            </a:r>
            <a:r>
              <a:rPr lang="zh-CN" altLang="en-US" sz="2800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又不能满足计算需要。采用动态分配内存的方法，使用完毕，再释放内存，以备其它程序使用。</a:t>
            </a:r>
            <a:endParaRPr lang="zh-CN" altLang="en-US" sz="2800" b="1" dirty="0">
              <a:solidFill>
                <a:srgbClr val="0000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ct val="30000"/>
              </a:spcBef>
              <a:buClr>
                <a:schemeClr val="folHlink"/>
              </a:buClr>
              <a:buSzPct val="60000"/>
            </a:pPr>
            <a:r>
              <a:rPr lang="zh-CN" altLang="en-US" sz="2800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</a:t>
            </a:r>
            <a:r>
              <a:rPr lang="en-US" altLang="zh-CN" sz="2800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2800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语言中提供了几个标准函数，以实现内存的分配和释放。</a:t>
            </a:r>
            <a:endParaRPr lang="zh-CN" altLang="en-US" sz="2800" b="1" dirty="0">
              <a:solidFill>
                <a:srgbClr val="0000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172" name="矩形 5"/>
          <p:cNvSpPr/>
          <p:nvPr/>
        </p:nvSpPr>
        <p:spPr>
          <a:xfrm>
            <a:off x="2706688" y="5441950"/>
            <a:ext cx="4994275" cy="5857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32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</a:t>
            </a:r>
            <a:r>
              <a:rPr lang="en-US" altLang="zh-CN" sz="3200" b="1" dirty="0">
                <a:solidFill>
                  <a:srgbClr val="9A75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include</a:t>
            </a:r>
            <a:r>
              <a:rPr lang="en-US" altLang="zh-CN" sz="32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&lt;stdlib.h&gt;</a:t>
            </a:r>
            <a:r>
              <a:rPr lang="en-US" altLang="zh-CN" sz="3200" b="1" dirty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endParaRPr lang="en-US" altLang="zh-CN" sz="3200" b="1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动态内存分配</a:t>
            </a:r>
            <a:r>
              <a:rPr lang="en-US" altLang="zh-CN" sz="5400" dirty="0"/>
              <a:t>-</a:t>
            </a:r>
            <a:r>
              <a:rPr lang="zh-CN" altLang="en-US" sz="4400" dirty="0">
                <a:solidFill>
                  <a:srgbClr val="C00000"/>
                </a:solidFill>
              </a:rPr>
              <a:t>标准库函数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2093976"/>
            <a:ext cx="10058400" cy="4050792"/>
          </a:xfrm>
        </p:spPr>
        <p:txBody>
          <a:bodyPr/>
          <a:lstStyle/>
          <a:p>
            <a:pPr marL="0" indent="0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400" b="1" dirty="0"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）</a:t>
            </a:r>
            <a:r>
              <a:rPr kumimoji="1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void  *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malloc(unsigned int size)</a:t>
            </a:r>
            <a:endParaRPr kumimoji="1" lang="en-US" altLang="zh-CN" sz="2400" b="1" dirty="0">
              <a:latin typeface="Times New Roman" panose="02020603050405020304" pitchFamily="18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sz="2000" b="1" dirty="0">
                <a:latin typeface="Times New Roman" panose="02020603050405020304" pitchFamily="18" charset="0"/>
              </a:rPr>
              <a:t>       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功能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:      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分配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size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个字节 。</a:t>
            </a:r>
            <a:endParaRPr kumimoji="1" lang="zh-CN" altLang="en-US" sz="2000" b="1" dirty="0">
              <a:latin typeface="Times New Roman" panose="02020603050405020304" pitchFamily="18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000" b="1" dirty="0">
                <a:latin typeface="Times New Roman" panose="02020603050405020304" pitchFamily="18" charset="0"/>
              </a:rPr>
              <a:t>       返回值：成功，返回所分配内存的</a:t>
            </a:r>
            <a:r>
              <a:rPr kumimoji="1"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首地址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；</a:t>
            </a:r>
            <a:endParaRPr kumimoji="1" lang="zh-CN" altLang="en-US" sz="2000" b="1" dirty="0">
              <a:latin typeface="Times New Roman" panose="02020603050405020304" pitchFamily="18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000" b="1" dirty="0">
                <a:latin typeface="Times New Roman" panose="02020603050405020304" pitchFamily="18" charset="0"/>
              </a:rPr>
              <a:t>                        失败，则返回</a:t>
            </a:r>
            <a:r>
              <a:rPr kumimoji="1"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NULL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。</a:t>
            </a:r>
            <a:endParaRPr kumimoji="1" lang="zh-CN" altLang="en-US" sz="2000" b="1" dirty="0">
              <a:latin typeface="Times New Roman" panose="02020603050405020304" pitchFamily="18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000" b="1" dirty="0">
                <a:latin typeface="Times New Roman" panose="02020603050405020304" pitchFamily="18" charset="0"/>
              </a:rPr>
              <a:t>       如：</a:t>
            </a:r>
            <a:r>
              <a:rPr kumimoji="1"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int  *</a:t>
            </a:r>
            <a:r>
              <a:rPr kumimoji="1" lang="en-US" altLang="zh-CN" sz="2000" b="1" dirty="0" err="1">
                <a:latin typeface="Times New Roman" panose="02020603050405020304" pitchFamily="18" charset="0"/>
              </a:rPr>
              <a:t>pn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 = NULL;</a:t>
            </a:r>
            <a:endParaRPr kumimoji="1" lang="en-US" altLang="zh-CN" sz="2000" b="1" dirty="0">
              <a:latin typeface="Times New Roman" panose="02020603050405020304" pitchFamily="18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sz="2000" b="1" dirty="0">
                <a:latin typeface="Times New Roman" panose="02020603050405020304" pitchFamily="18" charset="0"/>
              </a:rPr>
              <a:t>              </a:t>
            </a:r>
            <a:r>
              <a:rPr kumimoji="1"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double *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pd = NULL;</a:t>
            </a:r>
            <a:endParaRPr kumimoji="1" lang="en-US" altLang="zh-CN" sz="2000" b="1" dirty="0">
              <a:latin typeface="Times New Roman" panose="02020603050405020304" pitchFamily="18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sz="2000" b="1" dirty="0">
                <a:latin typeface="Times New Roman" panose="02020603050405020304" pitchFamily="18" charset="0"/>
              </a:rPr>
              <a:t>             </a:t>
            </a:r>
            <a:r>
              <a:rPr kumimoji="1" lang="en-US" altLang="zh-CN" sz="2000" b="1" dirty="0" err="1">
                <a:latin typeface="Times New Roman" panose="02020603050405020304" pitchFamily="18" charset="0"/>
              </a:rPr>
              <a:t>pn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 = </a:t>
            </a:r>
            <a:r>
              <a:rPr kumimoji="1"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(int  *) 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malloc(10 * </a:t>
            </a:r>
            <a:r>
              <a:rPr kumimoji="1" lang="en-US" altLang="zh-CN" sz="2000" b="1" dirty="0" err="1">
                <a:latin typeface="Times New Roman" panose="02020603050405020304" pitchFamily="18" charset="0"/>
              </a:rPr>
              <a:t>sizeof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(int));</a:t>
            </a:r>
            <a:endParaRPr kumimoji="1" lang="en-US" altLang="zh-CN" sz="2000" b="1" dirty="0">
              <a:latin typeface="Times New Roman" panose="02020603050405020304" pitchFamily="18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sz="2000" b="1" dirty="0">
                <a:latin typeface="Times New Roman" panose="02020603050405020304" pitchFamily="18" charset="0"/>
              </a:rPr>
              <a:t>             pd = </a:t>
            </a:r>
            <a:r>
              <a:rPr kumimoji="1"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(double * )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malloc(10 * </a:t>
            </a:r>
            <a:r>
              <a:rPr kumimoji="1" lang="en-US" altLang="zh-CN" sz="2000" b="1" dirty="0" err="1">
                <a:latin typeface="Times New Roman" panose="02020603050405020304" pitchFamily="18" charset="0"/>
              </a:rPr>
              <a:t>sizeof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(double));</a:t>
            </a:r>
            <a:endParaRPr kumimoji="1" lang="en-US" altLang="zh-CN" sz="2000" b="1" dirty="0">
              <a:latin typeface="Times New Roman" panose="02020603050405020304" pitchFamily="18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是无类型，</a:t>
            </a: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*</a:t>
            </a:r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可以指向任何类型的数据。</a:t>
            </a:r>
            <a:endParaRPr kumimoji="1"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778750" y="2416946"/>
            <a:ext cx="2717800" cy="1837419"/>
            <a:chOff x="8235950" y="2944130"/>
            <a:chExt cx="2717800" cy="1837419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9245601" y="2994422"/>
              <a:ext cx="1708149" cy="178712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latin typeface="黑体" panose="02010609060101010101" charset="-122"/>
                  <a:ea typeface="黑体" panose="02010609060101010101" charset="-122"/>
                </a:rPr>
                <a:t>我是一块内存</a:t>
              </a:r>
              <a:endParaRPr lang="zh-CN" altLang="en-US" sz="1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235950" y="2944130"/>
              <a:ext cx="1346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首地址</a:t>
              </a:r>
              <a:endParaRPr lang="zh-CN" altLang="en-US" dirty="0"/>
            </a:p>
          </p:txBody>
        </p:sp>
      </p:grpSp>
      <p:sp>
        <p:nvSpPr>
          <p:cNvPr id="8" name="思想气泡: 云 7"/>
          <p:cNvSpPr/>
          <p:nvPr/>
        </p:nvSpPr>
        <p:spPr>
          <a:xfrm>
            <a:off x="7499351" y="4591576"/>
            <a:ext cx="3784599" cy="1663174"/>
          </a:xfrm>
          <a:prstGeom prst="cloudCallout">
            <a:avLst>
              <a:gd name="adj1" fmla="val 10307"/>
              <a:gd name="adj2" fmla="val -6918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如果你要用我，</a:t>
            </a:r>
            <a:endParaRPr lang="en-US" altLang="zh-CN" sz="1600" dirty="0"/>
          </a:p>
          <a:p>
            <a:pPr algn="ctr"/>
            <a:r>
              <a:rPr lang="zh-CN" altLang="en-US" sz="1600" dirty="0"/>
              <a:t>得告诉我你打算让我存放</a:t>
            </a:r>
            <a:r>
              <a:rPr lang="zh-CN" altLang="en-US" sz="1600" dirty="0">
                <a:solidFill>
                  <a:schemeClr val="accent2"/>
                </a:solidFill>
              </a:rPr>
              <a:t>什么类型</a:t>
            </a:r>
            <a:r>
              <a:rPr lang="zh-CN" altLang="en-US" sz="1600" dirty="0"/>
              <a:t>的数据</a:t>
            </a:r>
            <a:endParaRPr lang="zh-CN" altLang="en-US" sz="1600" dirty="0"/>
          </a:p>
        </p:txBody>
      </p:sp>
      <p:sp>
        <p:nvSpPr>
          <p:cNvPr id="9" name="思想气泡: 云 8"/>
          <p:cNvSpPr/>
          <p:nvPr/>
        </p:nvSpPr>
        <p:spPr>
          <a:xfrm>
            <a:off x="8375651" y="344577"/>
            <a:ext cx="3187700" cy="1263515"/>
          </a:xfrm>
          <a:prstGeom prst="cloudCallout">
            <a:avLst>
              <a:gd name="adj1" fmla="val -53189"/>
              <a:gd name="adj2" fmla="val 1137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这是我的唯一标识，得存到变量里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动态内存分配</a:t>
            </a:r>
            <a:r>
              <a:rPr lang="en-US" altLang="zh-CN" dirty="0"/>
              <a:t>-</a:t>
            </a:r>
            <a:r>
              <a:rPr lang="zh-CN" altLang="en-US" sz="4400" dirty="0">
                <a:solidFill>
                  <a:srgbClr val="C00000"/>
                </a:solidFill>
              </a:rPr>
              <a:t>标准库函数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2093976"/>
            <a:ext cx="10058400" cy="4050792"/>
          </a:xfrm>
        </p:spPr>
        <p:txBody>
          <a:bodyPr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latin typeface="Times New Roman" panose="02020603050405020304" pitchFamily="18" charset="0"/>
              </a:rPr>
              <a:t>（</a:t>
            </a:r>
            <a:r>
              <a:rPr kumimoji="1" lang="en-US" altLang="zh-CN" b="1" dirty="0">
                <a:latin typeface="Times New Roman" panose="02020603050405020304" pitchFamily="18" charset="0"/>
              </a:rPr>
              <a:t>2</a:t>
            </a:r>
            <a:r>
              <a:rPr kumimoji="1" lang="zh-CN" altLang="en-US" b="1" dirty="0">
                <a:latin typeface="Times New Roman" panose="02020603050405020304" pitchFamily="18" charset="0"/>
              </a:rPr>
              <a:t>）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void  *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calloc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(unsigned int num, unsigned int size)</a:t>
            </a:r>
            <a:endParaRPr kumimoji="1" lang="en-US" altLang="zh-CN" sz="2400" b="1" dirty="0">
              <a:latin typeface="Times New Roman" panose="02020603050405020304" pitchFamily="18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b="1" dirty="0">
                <a:latin typeface="Times New Roman" panose="02020603050405020304" pitchFamily="18" charset="0"/>
              </a:rPr>
              <a:t>       </a:t>
            </a:r>
            <a:r>
              <a:rPr kumimoji="1" lang="zh-CN" altLang="en-US" b="1" dirty="0">
                <a:latin typeface="Times New Roman" panose="02020603050405020304" pitchFamily="18" charset="0"/>
              </a:rPr>
              <a:t>功能</a:t>
            </a:r>
            <a:r>
              <a:rPr kumimoji="1" lang="en-US" altLang="zh-CN" b="1" dirty="0">
                <a:latin typeface="Times New Roman" panose="02020603050405020304" pitchFamily="18" charset="0"/>
              </a:rPr>
              <a:t>:      </a:t>
            </a:r>
            <a:r>
              <a:rPr kumimoji="1" lang="zh-CN" altLang="en-US" b="1" dirty="0">
                <a:latin typeface="Times New Roman" panose="02020603050405020304" pitchFamily="18" charset="0"/>
              </a:rPr>
              <a:t>分配</a:t>
            </a:r>
            <a:r>
              <a:rPr kumimoji="1"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num*size</a:t>
            </a:r>
            <a:r>
              <a:rPr kumimoji="1" lang="zh-CN" altLang="en-US" b="1" dirty="0">
                <a:latin typeface="Times New Roman" panose="02020603050405020304" pitchFamily="18" charset="0"/>
              </a:rPr>
              <a:t>个字节 。</a:t>
            </a:r>
            <a:endParaRPr kumimoji="1" lang="zh-CN" altLang="en-US" b="1" dirty="0">
              <a:latin typeface="Times New Roman" panose="02020603050405020304" pitchFamily="18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latin typeface="Times New Roman" panose="02020603050405020304" pitchFamily="18" charset="0"/>
              </a:rPr>
              <a:t>       返回值：成功，返回所分配内存的首地址；</a:t>
            </a:r>
            <a:endParaRPr kumimoji="1" lang="zh-CN" altLang="en-US" b="1" dirty="0">
              <a:latin typeface="Times New Roman" panose="02020603050405020304" pitchFamily="18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latin typeface="Times New Roman" panose="02020603050405020304" pitchFamily="18" charset="0"/>
              </a:rPr>
              <a:t>                        失败，则返回</a:t>
            </a:r>
            <a:r>
              <a:rPr kumimoji="1" lang="en-US" altLang="zh-CN" b="1" dirty="0">
                <a:latin typeface="Times New Roman" panose="02020603050405020304" pitchFamily="18" charset="0"/>
              </a:rPr>
              <a:t>NULL</a:t>
            </a:r>
            <a:r>
              <a:rPr kumimoji="1" lang="zh-CN" altLang="en-US" b="1" dirty="0">
                <a:latin typeface="Times New Roman" panose="02020603050405020304" pitchFamily="18" charset="0"/>
              </a:rPr>
              <a:t>。</a:t>
            </a:r>
            <a:endParaRPr kumimoji="1" lang="zh-CN" altLang="en-US" b="1" dirty="0">
              <a:latin typeface="Times New Roman" panose="02020603050405020304" pitchFamily="18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latin typeface="Times New Roman" panose="02020603050405020304" pitchFamily="18" charset="0"/>
              </a:rPr>
              <a:t>      如：</a:t>
            </a:r>
            <a:r>
              <a:rPr kumimoji="1"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int  *</a:t>
            </a:r>
            <a:r>
              <a:rPr kumimoji="1" lang="en-US" altLang="zh-CN" b="1" dirty="0" err="1">
                <a:latin typeface="Times New Roman" panose="02020603050405020304" pitchFamily="18" charset="0"/>
              </a:rPr>
              <a:t>pn</a:t>
            </a:r>
            <a:r>
              <a:rPr kumimoji="1" lang="en-US" altLang="zh-CN" b="1" dirty="0">
                <a:latin typeface="Times New Roman" panose="02020603050405020304" pitchFamily="18" charset="0"/>
              </a:rPr>
              <a:t> = NULL;</a:t>
            </a:r>
            <a:endParaRPr kumimoji="1" lang="en-US" altLang="zh-CN" b="1" dirty="0">
              <a:latin typeface="Times New Roman" panose="02020603050405020304" pitchFamily="18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b="1" dirty="0">
                <a:latin typeface="Times New Roman" panose="02020603050405020304" pitchFamily="18" charset="0"/>
              </a:rPr>
              <a:t>              </a:t>
            </a:r>
            <a:r>
              <a:rPr kumimoji="1" lang="en-US" altLang="zh-CN" b="1" dirty="0" err="1">
                <a:latin typeface="Times New Roman" panose="02020603050405020304" pitchFamily="18" charset="0"/>
              </a:rPr>
              <a:t>pn</a:t>
            </a:r>
            <a:r>
              <a:rPr kumimoji="1" lang="en-US" altLang="zh-CN" b="1" dirty="0">
                <a:latin typeface="Times New Roman" panose="02020603050405020304" pitchFamily="18" charset="0"/>
              </a:rPr>
              <a:t> = </a:t>
            </a:r>
            <a:r>
              <a:rPr kumimoji="1"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(int  *) </a:t>
            </a:r>
            <a:r>
              <a:rPr kumimoji="1" lang="en-US" altLang="zh-CN" b="1" dirty="0" err="1">
                <a:latin typeface="Times New Roman" panose="02020603050405020304" pitchFamily="18" charset="0"/>
              </a:rPr>
              <a:t>calloc</a:t>
            </a:r>
            <a:r>
              <a:rPr kumimoji="1" lang="en-US" altLang="zh-CN" b="1" dirty="0">
                <a:latin typeface="Times New Roman" panose="02020603050405020304" pitchFamily="18" charset="0"/>
              </a:rPr>
              <a:t>(5, </a:t>
            </a:r>
            <a:r>
              <a:rPr kumimoji="1" lang="en-US" altLang="zh-CN" b="1" dirty="0" err="1">
                <a:latin typeface="Times New Roman" panose="02020603050405020304" pitchFamily="18" charset="0"/>
              </a:rPr>
              <a:t>sizeof</a:t>
            </a:r>
            <a:r>
              <a:rPr kumimoji="1" lang="en-US" altLang="zh-CN" b="1" dirty="0">
                <a:latin typeface="Times New Roman" panose="02020603050405020304" pitchFamily="18" charset="0"/>
              </a:rPr>
              <a:t>(int));</a:t>
            </a:r>
            <a:endParaRPr kumimoji="1" lang="en-US" altLang="zh-CN" b="1" dirty="0">
              <a:latin typeface="Times New Roman" panose="02020603050405020304" pitchFamily="18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b="1" dirty="0">
                <a:latin typeface="Times New Roman" panose="02020603050405020304" pitchFamily="18" charset="0"/>
              </a:rPr>
              <a:t>             </a:t>
            </a:r>
            <a:endParaRPr lang="zh-CN" altLang="en-US" sz="1800" dirty="0"/>
          </a:p>
        </p:txBody>
      </p:sp>
      <p:graphicFrame>
        <p:nvGraphicFramePr>
          <p:cNvPr id="5" name="表格 9"/>
          <p:cNvGraphicFramePr>
            <a:graphicFrameLocks noGrp="1"/>
          </p:cNvGraphicFramePr>
          <p:nvPr/>
        </p:nvGraphicFramePr>
        <p:xfrm>
          <a:off x="9466199" y="3429000"/>
          <a:ext cx="1671701" cy="24511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71701"/>
              </a:tblGrid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10"/>
          <p:cNvGraphicFramePr>
            <a:graphicFrameLocks noGrp="1"/>
          </p:cNvGraphicFramePr>
          <p:nvPr/>
        </p:nvGraphicFramePr>
        <p:xfrm>
          <a:off x="7537450" y="3422650"/>
          <a:ext cx="1409700" cy="527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700"/>
              </a:tblGrid>
              <a:tr h="52705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直接箭头连接符 11"/>
          <p:cNvCxnSpPr>
            <a:stCxn id="10" idx="3"/>
          </p:cNvCxnSpPr>
          <p:nvPr/>
        </p:nvCxnSpPr>
        <p:spPr>
          <a:xfrm>
            <a:off x="8947150" y="3686175"/>
            <a:ext cx="5190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思想气泡: 云 15"/>
          <p:cNvSpPr/>
          <p:nvPr/>
        </p:nvSpPr>
        <p:spPr>
          <a:xfrm>
            <a:off x="9061450" y="713233"/>
            <a:ext cx="2692401" cy="1960118"/>
          </a:xfrm>
          <a:prstGeom prst="cloudCallout">
            <a:avLst>
              <a:gd name="adj1" fmla="val -78197"/>
              <a:gd name="adj2" fmla="val 8590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dirty="0"/>
              <a:t>名字：</a:t>
            </a:r>
            <a:r>
              <a:rPr lang="en-US" altLang="zh-CN" sz="1600" dirty="0" err="1"/>
              <a:t>pn</a:t>
            </a:r>
            <a:endParaRPr lang="en-US" altLang="zh-CN" sz="1600" dirty="0"/>
          </a:p>
          <a:p>
            <a:r>
              <a:rPr lang="zh-CN" altLang="en-US" sz="1600" dirty="0"/>
              <a:t>类型：</a:t>
            </a:r>
            <a:r>
              <a:rPr lang="en-US" altLang="zh-CN" sz="1600" dirty="0"/>
              <a:t>int *</a:t>
            </a:r>
            <a:endParaRPr lang="en-US" altLang="zh-CN" sz="1600" dirty="0"/>
          </a:p>
          <a:p>
            <a:r>
              <a:rPr lang="zh-CN" altLang="en-US" sz="1600" dirty="0"/>
              <a:t>存放内容：一块内存的首地址</a:t>
            </a:r>
            <a:endParaRPr lang="en-US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动态内存分配</a:t>
            </a:r>
            <a:r>
              <a:rPr kumimoji="0" lang="en-US" altLang="zh-CN" sz="5400" b="0" i="0" u="none" strike="noStrike" kern="1200" cap="all" spc="0" normalizeH="0" baseline="0" noProof="0" dirty="0">
                <a:ln>
                  <a:noFill/>
                </a:ln>
                <a:blipFill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ea typeface="方正姚体" panose="02010601030101010101" pitchFamily="2" charset="-122"/>
                <a:cs typeface="+mj-cs"/>
              </a:rPr>
              <a:t>-</a:t>
            </a:r>
            <a:r>
              <a:rPr kumimoji="0" lang="zh-CN" altLang="en-US" sz="4400" b="0" i="0" u="none" strike="noStrike" kern="1200" cap="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ckwell Condensed" panose="02060603050405020104"/>
                <a:ea typeface="方正姚体" panose="02010601030101010101" pitchFamily="2" charset="-122"/>
                <a:cs typeface="+mj-cs"/>
              </a:rPr>
              <a:t>标准库函数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799" y="2093975"/>
            <a:ext cx="10402957" cy="4359833"/>
          </a:xfrm>
        </p:spPr>
        <p:txBody>
          <a:bodyPr>
            <a:no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1800" b="1" dirty="0">
                <a:latin typeface="Times New Roman" panose="02020603050405020304" pitchFamily="18" charset="0"/>
              </a:rPr>
              <a:t>（</a:t>
            </a:r>
            <a:r>
              <a:rPr kumimoji="1" lang="en-US" altLang="zh-CN" sz="1800" b="1" dirty="0">
                <a:latin typeface="Times New Roman" panose="02020603050405020304" pitchFamily="18" charset="0"/>
              </a:rPr>
              <a:t>3</a:t>
            </a:r>
            <a:r>
              <a:rPr kumimoji="1" lang="zh-CN" altLang="en-US" sz="1800" b="1" dirty="0">
                <a:latin typeface="Times New Roman" panose="02020603050405020304" pitchFamily="18" charset="0"/>
              </a:rPr>
              <a:t>）</a:t>
            </a:r>
            <a:r>
              <a:rPr kumimoji="1" lang="en-US" altLang="zh-CN" b="1" dirty="0">
                <a:latin typeface="Times New Roman" panose="02020603050405020304" pitchFamily="18" charset="0"/>
              </a:rPr>
              <a:t>  void  *</a:t>
            </a:r>
            <a:r>
              <a:rPr kumimoji="1" lang="en-US" altLang="zh-CN" b="1" dirty="0" err="1">
                <a:latin typeface="Times New Roman" panose="02020603050405020304" pitchFamily="18" charset="0"/>
              </a:rPr>
              <a:t>realloc</a:t>
            </a:r>
            <a:r>
              <a:rPr kumimoji="1" lang="en-US" altLang="zh-CN" b="1" dirty="0">
                <a:latin typeface="Times New Roman" panose="02020603050405020304" pitchFamily="18" charset="0"/>
              </a:rPr>
              <a:t>(void *</a:t>
            </a:r>
            <a:r>
              <a:rPr kumimoji="1" lang="en-US" altLang="zh-CN" b="1" dirty="0" err="1">
                <a:latin typeface="Times New Roman" panose="02020603050405020304" pitchFamily="18" charset="0"/>
              </a:rPr>
              <a:t>ptr</a:t>
            </a:r>
            <a:r>
              <a:rPr kumimoji="1" lang="en-US" altLang="zh-CN" b="1" dirty="0">
                <a:latin typeface="Times New Roman" panose="02020603050405020304" pitchFamily="18" charset="0"/>
              </a:rPr>
              <a:t>, unsigned int size)</a:t>
            </a:r>
            <a:endParaRPr kumimoji="1" lang="en-US" altLang="zh-CN" b="1" dirty="0">
              <a:latin typeface="Times New Roman" panose="02020603050405020304" pitchFamily="18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b="1" dirty="0">
                <a:latin typeface="Times New Roman" panose="02020603050405020304" pitchFamily="18" charset="0"/>
              </a:rPr>
              <a:t>       </a:t>
            </a:r>
            <a:r>
              <a:rPr kumimoji="1" lang="zh-CN" altLang="en-US" b="1" dirty="0">
                <a:latin typeface="Times New Roman" panose="02020603050405020304" pitchFamily="18" charset="0"/>
              </a:rPr>
              <a:t>功能</a:t>
            </a:r>
            <a:r>
              <a:rPr kumimoji="1" lang="en-US" altLang="zh-CN" b="1" dirty="0">
                <a:latin typeface="Times New Roman" panose="02020603050405020304" pitchFamily="18" charset="0"/>
              </a:rPr>
              <a:t>:     </a:t>
            </a:r>
            <a:r>
              <a:rPr kumimoji="1" lang="zh-CN" altLang="en-US" b="1" dirty="0">
                <a:latin typeface="Times New Roman" panose="02020603050405020304" pitchFamily="18" charset="0"/>
              </a:rPr>
              <a:t>释放</a:t>
            </a:r>
            <a:r>
              <a:rPr kumimoji="1" lang="en-US" altLang="zh-CN" b="1" dirty="0" err="1">
                <a:latin typeface="Times New Roman" panose="02020603050405020304" pitchFamily="18" charset="0"/>
              </a:rPr>
              <a:t>ptr</a:t>
            </a:r>
            <a:r>
              <a:rPr kumimoji="1" lang="zh-CN" altLang="en-US" b="1" dirty="0">
                <a:latin typeface="Times New Roman" panose="02020603050405020304" pitchFamily="18" charset="0"/>
              </a:rPr>
              <a:t>指向的空间，并按</a:t>
            </a:r>
            <a:r>
              <a:rPr kumimoji="1" lang="en-US" altLang="zh-CN" b="1" dirty="0">
                <a:latin typeface="Times New Roman" panose="02020603050405020304" pitchFamily="18" charset="0"/>
              </a:rPr>
              <a:t>size</a:t>
            </a:r>
            <a:r>
              <a:rPr kumimoji="1" lang="zh-CN" altLang="en-US" b="1" dirty="0">
                <a:latin typeface="Times New Roman" panose="02020603050405020304" pitchFamily="18" charset="0"/>
              </a:rPr>
              <a:t>指定的大小重新 分配空间，</a:t>
            </a:r>
            <a:endParaRPr kumimoji="1" lang="en-US" altLang="zh-CN" b="1" dirty="0">
              <a:latin typeface="Times New Roman" panose="02020603050405020304" pitchFamily="18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b="1" dirty="0">
                <a:latin typeface="Times New Roman" panose="02020603050405020304" pitchFamily="18" charset="0"/>
              </a:rPr>
              <a:t>                     </a:t>
            </a:r>
            <a:r>
              <a:rPr kumimoji="1" lang="zh-CN" altLang="en-US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同时将原有数据拷贝到新分配的内存区域 </a:t>
            </a:r>
            <a:r>
              <a:rPr kumimoji="1" lang="zh-CN" altLang="en-US" b="1" dirty="0">
                <a:latin typeface="Times New Roman" panose="02020603050405020304" pitchFamily="18" charset="0"/>
              </a:rPr>
              <a:t>。</a:t>
            </a:r>
            <a:endParaRPr kumimoji="1" lang="zh-CN" altLang="en-US" b="1" dirty="0">
              <a:latin typeface="Times New Roman" panose="02020603050405020304" pitchFamily="18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latin typeface="Times New Roman" panose="02020603050405020304" pitchFamily="18" charset="0"/>
              </a:rPr>
              <a:t>       返回值：成功，返回所分配内存的首地址；</a:t>
            </a:r>
            <a:endParaRPr kumimoji="1" lang="zh-CN" altLang="en-US" b="1" dirty="0">
              <a:latin typeface="Times New Roman" panose="02020603050405020304" pitchFamily="18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latin typeface="Times New Roman" panose="02020603050405020304" pitchFamily="18" charset="0"/>
              </a:rPr>
              <a:t>                        失败，则返回</a:t>
            </a:r>
            <a:r>
              <a:rPr kumimoji="1" lang="en-US" altLang="zh-CN" b="1" dirty="0">
                <a:latin typeface="Times New Roman" panose="02020603050405020304" pitchFamily="18" charset="0"/>
              </a:rPr>
              <a:t>NULL</a:t>
            </a:r>
            <a:r>
              <a:rPr kumimoji="1" lang="zh-CN" altLang="en-US" b="1" dirty="0">
                <a:latin typeface="Times New Roman" panose="02020603050405020304" pitchFamily="18" charset="0"/>
              </a:rPr>
              <a:t>。</a:t>
            </a:r>
            <a:endParaRPr kumimoji="1" lang="zh-CN" altLang="en-US" b="1" dirty="0">
              <a:latin typeface="Times New Roman" panose="02020603050405020304" pitchFamily="18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latin typeface="Times New Roman" panose="02020603050405020304" pitchFamily="18" charset="0"/>
              </a:rPr>
              <a:t>      如：</a:t>
            </a:r>
            <a:r>
              <a:rPr kumimoji="1" lang="en-US" altLang="zh-CN" b="1" dirty="0">
                <a:latin typeface="Times New Roman" panose="02020603050405020304" pitchFamily="18" charset="0"/>
              </a:rPr>
              <a:t>int  *</a:t>
            </a:r>
            <a:r>
              <a:rPr kumimoji="1" lang="en-US" altLang="zh-CN" b="1" dirty="0" err="1">
                <a:latin typeface="Times New Roman" panose="02020603050405020304" pitchFamily="18" charset="0"/>
              </a:rPr>
              <a:t>pn</a:t>
            </a:r>
            <a:r>
              <a:rPr kumimoji="1" lang="en-US" altLang="zh-CN" b="1" dirty="0">
                <a:latin typeface="Times New Roman" panose="02020603050405020304" pitchFamily="18" charset="0"/>
              </a:rPr>
              <a:t> = NULL;</a:t>
            </a:r>
            <a:endParaRPr kumimoji="1" lang="en-US" altLang="zh-CN" b="1" dirty="0">
              <a:latin typeface="Times New Roman" panose="02020603050405020304" pitchFamily="18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b="1" dirty="0">
                <a:latin typeface="Times New Roman" panose="02020603050405020304" pitchFamily="18" charset="0"/>
              </a:rPr>
              <a:t>             </a:t>
            </a:r>
            <a:r>
              <a:rPr kumimoji="1" lang="en-US" altLang="zh-CN" b="1" dirty="0" err="1">
                <a:latin typeface="Times New Roman" panose="02020603050405020304" pitchFamily="18" charset="0"/>
              </a:rPr>
              <a:t>pn</a:t>
            </a:r>
            <a:r>
              <a:rPr kumimoji="1" lang="en-US" altLang="zh-CN" b="1" dirty="0">
                <a:latin typeface="Times New Roman" panose="02020603050405020304" pitchFamily="18" charset="0"/>
              </a:rPr>
              <a:t> =(int  *) malloc(10 * </a:t>
            </a:r>
            <a:r>
              <a:rPr kumimoji="1" lang="en-US" altLang="zh-CN" b="1" dirty="0" err="1">
                <a:latin typeface="Times New Roman" panose="02020603050405020304" pitchFamily="18" charset="0"/>
              </a:rPr>
              <a:t>sizeof</a:t>
            </a:r>
            <a:r>
              <a:rPr kumimoji="1" lang="en-US" altLang="zh-CN" b="1" dirty="0">
                <a:latin typeface="Times New Roman" panose="02020603050405020304" pitchFamily="18" charset="0"/>
              </a:rPr>
              <a:t>(int));</a:t>
            </a:r>
            <a:endParaRPr kumimoji="1" lang="en-US" altLang="zh-CN" b="1" dirty="0">
              <a:latin typeface="Times New Roman" panose="02020603050405020304" pitchFamily="18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b="1" dirty="0">
                <a:latin typeface="Times New Roman" panose="02020603050405020304" pitchFamily="18" charset="0"/>
              </a:rPr>
              <a:t>             ……</a:t>
            </a:r>
            <a:endParaRPr kumimoji="1" lang="en-US" altLang="zh-CN" b="1" dirty="0">
              <a:latin typeface="Times New Roman" panose="02020603050405020304" pitchFamily="18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b="1" dirty="0">
                <a:latin typeface="Times New Roman" panose="02020603050405020304" pitchFamily="18" charset="0"/>
              </a:rPr>
              <a:t>             </a:t>
            </a:r>
            <a:r>
              <a:rPr kumimoji="1" lang="en-US" altLang="zh-CN" b="1" dirty="0" err="1">
                <a:latin typeface="Times New Roman" panose="02020603050405020304" pitchFamily="18" charset="0"/>
              </a:rPr>
              <a:t>pn</a:t>
            </a:r>
            <a:r>
              <a:rPr kumimoji="1" lang="en-US" altLang="zh-CN" b="1" dirty="0">
                <a:latin typeface="Times New Roman" panose="02020603050405020304" pitchFamily="18" charset="0"/>
              </a:rPr>
              <a:t> =(int  *) </a:t>
            </a:r>
            <a:r>
              <a:rPr kumimoji="1" lang="en-US" altLang="zh-CN" b="1" dirty="0" err="1">
                <a:latin typeface="Times New Roman" panose="02020603050405020304" pitchFamily="18" charset="0"/>
              </a:rPr>
              <a:t>realloc</a:t>
            </a:r>
            <a:r>
              <a:rPr kumimoji="1" lang="en-US" altLang="zh-CN" b="1" dirty="0">
                <a:latin typeface="Times New Roman" panose="02020603050405020304" pitchFamily="18" charset="0"/>
              </a:rPr>
              <a:t>(</a:t>
            </a:r>
            <a:r>
              <a:rPr kumimoji="1" lang="en-US" altLang="zh-CN" b="1" dirty="0" err="1">
                <a:latin typeface="Times New Roman" panose="02020603050405020304" pitchFamily="18" charset="0"/>
              </a:rPr>
              <a:t>pn</a:t>
            </a:r>
            <a:r>
              <a:rPr kumimoji="1" lang="en-US" altLang="zh-CN" b="1" dirty="0">
                <a:latin typeface="Times New Roman" panose="02020603050405020304" pitchFamily="18" charset="0"/>
              </a:rPr>
              <a:t>, 40 * </a:t>
            </a:r>
            <a:r>
              <a:rPr kumimoji="1" lang="en-US" altLang="zh-CN" b="1" dirty="0" err="1">
                <a:latin typeface="Times New Roman" panose="02020603050405020304" pitchFamily="18" charset="0"/>
              </a:rPr>
              <a:t>sizeof</a:t>
            </a:r>
            <a:r>
              <a:rPr kumimoji="1" lang="en-US" altLang="zh-CN" b="1" dirty="0">
                <a:latin typeface="Times New Roman" panose="02020603050405020304" pitchFamily="18" charset="0"/>
              </a:rPr>
              <a:t>(int));</a:t>
            </a:r>
            <a:endParaRPr kumimoji="1" lang="en-US" altLang="zh-CN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动态内存分配</a:t>
            </a:r>
            <a:r>
              <a:rPr kumimoji="0" lang="en-US" altLang="zh-CN" sz="5400" b="0" i="0" u="none" strike="noStrike" kern="1200" cap="all" spc="0" normalizeH="0" baseline="0" noProof="0" dirty="0">
                <a:ln>
                  <a:noFill/>
                </a:ln>
                <a:blipFill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ea typeface="方正姚体" panose="02010601030101010101" pitchFamily="2" charset="-122"/>
                <a:cs typeface="+mj-cs"/>
              </a:rPr>
              <a:t>-</a:t>
            </a:r>
            <a:r>
              <a:rPr kumimoji="0" lang="zh-CN" altLang="en-US" sz="4400" b="0" i="0" u="none" strike="noStrike" kern="1200" cap="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ckwell Condensed" panose="02060603050405020104"/>
                <a:ea typeface="方正姚体" panose="02010601030101010101" pitchFamily="2" charset="-122"/>
                <a:cs typeface="+mj-cs"/>
              </a:rPr>
              <a:t>标准库函数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799" y="2093975"/>
            <a:ext cx="10402957" cy="4359833"/>
          </a:xfrm>
        </p:spPr>
        <p:txBody>
          <a:bodyPr>
            <a:no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1800" b="1" dirty="0">
                <a:latin typeface="Times New Roman" panose="02020603050405020304" pitchFamily="18" charset="0"/>
              </a:rPr>
              <a:t>（</a:t>
            </a:r>
            <a:r>
              <a:rPr kumimoji="1" lang="en-US" altLang="zh-CN" sz="1800" b="1" dirty="0">
                <a:latin typeface="Times New Roman" panose="02020603050405020304" pitchFamily="18" charset="0"/>
              </a:rPr>
              <a:t>4</a:t>
            </a:r>
            <a:r>
              <a:rPr kumimoji="1" lang="zh-CN" altLang="en-US" sz="1800" b="1" dirty="0">
                <a:latin typeface="Times New Roman" panose="02020603050405020304" pitchFamily="18" charset="0"/>
              </a:rPr>
              <a:t>）</a:t>
            </a:r>
            <a:r>
              <a:rPr kumimoji="1" lang="en-US" altLang="zh-CN" b="1" dirty="0">
                <a:latin typeface="Times New Roman" panose="02020603050405020304" pitchFamily="18" charset="0"/>
              </a:rPr>
              <a:t>  void  free(void *</a:t>
            </a:r>
            <a:r>
              <a:rPr kumimoji="1" lang="en-US" altLang="zh-CN" b="1" dirty="0" err="1">
                <a:latin typeface="Times New Roman" panose="02020603050405020304" pitchFamily="18" charset="0"/>
              </a:rPr>
              <a:t>ptr</a:t>
            </a:r>
            <a:r>
              <a:rPr kumimoji="1" lang="en-US" altLang="zh-CN" b="1" dirty="0">
                <a:latin typeface="Times New Roman" panose="02020603050405020304" pitchFamily="18" charset="0"/>
              </a:rPr>
              <a:t>)</a:t>
            </a:r>
            <a:endParaRPr kumimoji="1" lang="en-US" altLang="zh-CN" b="1" dirty="0">
              <a:latin typeface="Times New Roman" panose="02020603050405020304" pitchFamily="18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b="1" dirty="0">
                <a:latin typeface="Times New Roman" panose="02020603050405020304" pitchFamily="18" charset="0"/>
              </a:rPr>
              <a:t>       </a:t>
            </a:r>
            <a:r>
              <a:rPr kumimoji="1" lang="zh-CN" altLang="en-US" b="1" dirty="0">
                <a:latin typeface="Times New Roman" panose="02020603050405020304" pitchFamily="18" charset="0"/>
              </a:rPr>
              <a:t>功能</a:t>
            </a:r>
            <a:r>
              <a:rPr kumimoji="1" lang="en-US" altLang="zh-CN" b="1" dirty="0">
                <a:latin typeface="Times New Roman" panose="02020603050405020304" pitchFamily="18" charset="0"/>
              </a:rPr>
              <a:t>:   </a:t>
            </a:r>
            <a:r>
              <a:rPr kumimoji="1" lang="zh-CN" altLang="en-US" b="1" dirty="0">
                <a:latin typeface="Times New Roman" panose="02020603050405020304" pitchFamily="18" charset="0"/>
              </a:rPr>
              <a:t>释放由</a:t>
            </a:r>
            <a:r>
              <a:rPr kumimoji="1" lang="en-US" altLang="zh-CN" b="1" dirty="0" err="1">
                <a:latin typeface="Times New Roman" panose="02020603050405020304" pitchFamily="18" charset="0"/>
              </a:rPr>
              <a:t>ptr</a:t>
            </a:r>
            <a:r>
              <a:rPr kumimoji="1" lang="zh-CN" altLang="en-US" b="1" dirty="0">
                <a:latin typeface="Times New Roman" panose="02020603050405020304" pitchFamily="18" charset="0"/>
              </a:rPr>
              <a:t>指向的空间。</a:t>
            </a:r>
            <a:endParaRPr kumimoji="1" lang="en-US" altLang="zh-CN" b="1" dirty="0">
              <a:latin typeface="Times New Roman" panose="02020603050405020304" pitchFamily="18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b="1" dirty="0">
                <a:latin typeface="Times New Roman" panose="02020603050405020304" pitchFamily="18" charset="0"/>
              </a:rPr>
              <a:t>                  </a:t>
            </a:r>
            <a:r>
              <a:rPr kumimoji="1" lang="zh-CN" altLang="en-US" b="1" dirty="0">
                <a:latin typeface="Times New Roman" panose="02020603050405020304" pitchFamily="18" charset="0"/>
              </a:rPr>
              <a:t>该地址必须是由</a:t>
            </a:r>
            <a:r>
              <a:rPr kumimoji="1" lang="en-US" altLang="zh-CN" b="1" dirty="0">
                <a:latin typeface="Times New Roman" panose="02020603050405020304" pitchFamily="18" charset="0"/>
              </a:rPr>
              <a:t>malloc</a:t>
            </a:r>
            <a:r>
              <a:rPr kumimoji="1" lang="zh-CN" altLang="en-US" b="1" dirty="0">
                <a:latin typeface="Times New Roman" panose="02020603050405020304" pitchFamily="18" charset="0"/>
              </a:rPr>
              <a:t>、</a:t>
            </a:r>
            <a:r>
              <a:rPr kumimoji="1" lang="en-US" altLang="zh-CN" b="1" dirty="0" err="1">
                <a:latin typeface="Times New Roman" panose="02020603050405020304" pitchFamily="18" charset="0"/>
              </a:rPr>
              <a:t>calloc</a:t>
            </a:r>
            <a:r>
              <a:rPr kumimoji="1" lang="zh-CN" altLang="en-US" b="1" dirty="0">
                <a:latin typeface="Times New Roman" panose="02020603050405020304" pitchFamily="18" charset="0"/>
              </a:rPr>
              <a:t>、</a:t>
            </a:r>
            <a:r>
              <a:rPr kumimoji="1" lang="en-US" altLang="zh-CN" b="1" dirty="0" err="1">
                <a:latin typeface="Times New Roman" panose="02020603050405020304" pitchFamily="18" charset="0"/>
              </a:rPr>
              <a:t>realloc</a:t>
            </a:r>
            <a:r>
              <a:rPr kumimoji="1" lang="zh-CN" altLang="en-US" b="1" dirty="0">
                <a:latin typeface="Times New Roman" panose="02020603050405020304" pitchFamily="18" charset="0"/>
              </a:rPr>
              <a:t>函数申请成功返回的指针。</a:t>
            </a:r>
            <a:endParaRPr kumimoji="1" lang="en-US" altLang="zh-CN" b="1" dirty="0">
              <a:latin typeface="Times New Roman" panose="02020603050405020304" pitchFamily="18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latin typeface="Times New Roman" panose="02020603050405020304" pitchFamily="18" charset="0"/>
              </a:rPr>
              <a:t>                  </a:t>
            </a:r>
            <a:r>
              <a:rPr kumimoji="1" lang="zh-CN" altLang="en-US" b="1" dirty="0">
                <a:solidFill>
                  <a:srgbClr val="C00000"/>
                </a:solidFill>
                <a:latin typeface="Times New Roman" panose="02020603050405020304" pitchFamily="18" charset="0"/>
              </a:rPr>
              <a:t>使用</a:t>
            </a:r>
            <a:r>
              <a:rPr kumimoji="1"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free</a:t>
            </a:r>
            <a:r>
              <a:rPr kumimoji="1" lang="zh-CN" altLang="en-US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前应检查该指针是否为空。</a:t>
            </a:r>
            <a:endParaRPr kumimoji="1" lang="zh-CN" altLang="en-US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latin typeface="Times New Roman" panose="02020603050405020304" pitchFamily="18" charset="0"/>
              </a:rPr>
              <a:t>       如：</a:t>
            </a:r>
            <a:r>
              <a:rPr kumimoji="1" lang="en-US" altLang="zh-CN" b="1" dirty="0">
                <a:latin typeface="Times New Roman" panose="02020603050405020304" pitchFamily="18" charset="0"/>
              </a:rPr>
              <a:t>int  *</a:t>
            </a:r>
            <a:r>
              <a:rPr kumimoji="1" lang="en-US" altLang="zh-CN" b="1" dirty="0" err="1">
                <a:latin typeface="Times New Roman" panose="02020603050405020304" pitchFamily="18" charset="0"/>
              </a:rPr>
              <a:t>pn</a:t>
            </a:r>
            <a:r>
              <a:rPr kumimoji="1" lang="en-US" altLang="zh-CN" b="1" dirty="0">
                <a:latin typeface="Times New Roman" panose="02020603050405020304" pitchFamily="18" charset="0"/>
              </a:rPr>
              <a:t> = NULL;</a:t>
            </a:r>
            <a:endParaRPr kumimoji="1" lang="en-US" altLang="zh-CN" b="1" dirty="0">
              <a:latin typeface="Times New Roman" panose="02020603050405020304" pitchFamily="18" charset="0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b="1" dirty="0">
                <a:latin typeface="Times New Roman" panose="02020603050405020304" pitchFamily="18" charset="0"/>
              </a:rPr>
              <a:t>               double *pd = NULL;</a:t>
            </a:r>
            <a:endParaRPr kumimoji="1" lang="en-US" altLang="zh-CN" b="1" dirty="0">
              <a:latin typeface="Times New Roman" panose="02020603050405020304" pitchFamily="18" charset="0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b="1" dirty="0">
                <a:latin typeface="Times New Roman" panose="02020603050405020304" pitchFamily="18" charset="0"/>
              </a:rPr>
              <a:t>               </a:t>
            </a:r>
            <a:r>
              <a:rPr kumimoji="1" lang="en-US" altLang="zh-CN" b="1" dirty="0" err="1">
                <a:latin typeface="Times New Roman" panose="02020603050405020304" pitchFamily="18" charset="0"/>
              </a:rPr>
              <a:t>pn</a:t>
            </a:r>
            <a:r>
              <a:rPr kumimoji="1" lang="en-US" altLang="zh-CN" b="1" dirty="0">
                <a:latin typeface="Times New Roman" panose="02020603050405020304" pitchFamily="18" charset="0"/>
              </a:rPr>
              <a:t> = (int  *)malloc(5 * </a:t>
            </a:r>
            <a:r>
              <a:rPr kumimoji="1" lang="en-US" altLang="zh-CN" b="1" dirty="0" err="1">
                <a:latin typeface="Times New Roman" panose="02020603050405020304" pitchFamily="18" charset="0"/>
              </a:rPr>
              <a:t>sizeof</a:t>
            </a:r>
            <a:r>
              <a:rPr kumimoji="1" lang="en-US" altLang="zh-CN" b="1" dirty="0">
                <a:latin typeface="Times New Roman" panose="02020603050405020304" pitchFamily="18" charset="0"/>
              </a:rPr>
              <a:t>(int));</a:t>
            </a:r>
            <a:endParaRPr kumimoji="1" lang="en-US" altLang="zh-CN" b="1" dirty="0">
              <a:latin typeface="Times New Roman" panose="02020603050405020304" pitchFamily="18" charset="0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b="1" dirty="0">
                <a:latin typeface="Times New Roman" panose="02020603050405020304" pitchFamily="18" charset="0"/>
              </a:rPr>
              <a:t>                pd = (double *)malloc(5 * </a:t>
            </a:r>
            <a:r>
              <a:rPr kumimoji="1" lang="en-US" altLang="zh-CN" b="1" dirty="0" err="1">
                <a:latin typeface="Times New Roman" panose="02020603050405020304" pitchFamily="18" charset="0"/>
              </a:rPr>
              <a:t>sizeof</a:t>
            </a:r>
            <a:r>
              <a:rPr kumimoji="1" lang="en-US" altLang="zh-CN" b="1" dirty="0">
                <a:latin typeface="Times New Roman" panose="02020603050405020304" pitchFamily="18" charset="0"/>
              </a:rPr>
              <a:t>(double));</a:t>
            </a:r>
            <a:endParaRPr kumimoji="1" lang="en-US" altLang="zh-CN" b="1" dirty="0">
              <a:latin typeface="Times New Roman" panose="02020603050405020304" pitchFamily="18" charset="0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b="1" dirty="0">
                <a:latin typeface="Times New Roman" panose="02020603050405020304" pitchFamily="18" charset="0"/>
              </a:rPr>
              <a:t>                ……</a:t>
            </a:r>
            <a:endParaRPr kumimoji="1" lang="en-US" altLang="zh-CN" b="1" dirty="0">
              <a:latin typeface="Times New Roman" panose="02020603050405020304" pitchFamily="18" charset="0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b="1" dirty="0">
                <a:latin typeface="Times New Roman" panose="02020603050405020304" pitchFamily="18" charset="0"/>
              </a:rPr>
              <a:t>               if ( </a:t>
            </a:r>
            <a:r>
              <a:rPr kumimoji="1" lang="en-US" altLang="zh-CN" b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pn</a:t>
            </a:r>
            <a:r>
              <a:rPr kumimoji="1"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!= NULL</a:t>
            </a:r>
            <a:r>
              <a:rPr kumimoji="1" lang="en-US" altLang="zh-CN" b="1" dirty="0">
                <a:latin typeface="Times New Roman" panose="02020603050405020304" pitchFamily="18" charset="0"/>
              </a:rPr>
              <a:t>) { free(</a:t>
            </a:r>
            <a:r>
              <a:rPr kumimoji="1" lang="en-US" altLang="zh-CN" b="1" dirty="0" err="1">
                <a:latin typeface="Times New Roman" panose="02020603050405020304" pitchFamily="18" charset="0"/>
              </a:rPr>
              <a:t>pn</a:t>
            </a:r>
            <a:r>
              <a:rPr kumimoji="1" lang="en-US" altLang="zh-CN" b="1" dirty="0">
                <a:latin typeface="Times New Roman" panose="02020603050405020304" pitchFamily="18" charset="0"/>
              </a:rPr>
              <a:t>);  </a:t>
            </a:r>
            <a:r>
              <a:rPr kumimoji="1" lang="en-US" altLang="zh-CN" b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pn</a:t>
            </a:r>
            <a:r>
              <a:rPr kumimoji="1"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= NULL</a:t>
            </a:r>
            <a:r>
              <a:rPr kumimoji="1" lang="en-US" altLang="zh-CN" b="1" dirty="0">
                <a:latin typeface="Times New Roman" panose="02020603050405020304" pitchFamily="18" charset="0"/>
              </a:rPr>
              <a:t>; }</a:t>
            </a:r>
            <a:endParaRPr kumimoji="1" lang="en-US" altLang="zh-CN" b="1" dirty="0">
              <a:latin typeface="Times New Roman" panose="02020603050405020304" pitchFamily="18" charset="0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b="1" dirty="0">
                <a:latin typeface="Times New Roman" panose="02020603050405020304" pitchFamily="18" charset="0"/>
              </a:rPr>
              <a:t>               if ( pd != NULL) { free(pd);  pd = NULL; }</a:t>
            </a:r>
            <a:endParaRPr kumimoji="1" lang="en-US" altLang="zh-CN" b="1" dirty="0">
              <a:latin typeface="Times New Roman" panose="02020603050405020304" pitchFamily="18" charset="0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b="1" dirty="0">
                <a:latin typeface="Times New Roman" panose="02020603050405020304" pitchFamily="18" charset="0"/>
              </a:rPr>
              <a:t>                ……</a:t>
            </a:r>
            <a:endParaRPr lang="zh-CN" altLang="en-US" sz="1600" dirty="0"/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7848600" y="3531704"/>
            <a:ext cx="3773556" cy="1676400"/>
          </a:xfrm>
          <a:prstGeom prst="cloudCallout">
            <a:avLst>
              <a:gd name="adj1" fmla="val -120237"/>
              <a:gd name="adj2" fmla="val 6760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18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注意</a:t>
            </a:r>
            <a:r>
              <a:rPr kumimoji="1"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:</a:t>
            </a:r>
            <a:endParaRPr kumimoji="1" lang="en-US" altLang="zh-CN" sz="18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free</a:t>
            </a:r>
            <a:r>
              <a:rPr kumimoji="1" lang="zh-CN" altLang="en-US" sz="18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和</a:t>
            </a:r>
            <a:r>
              <a:rPr kumimoji="1"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NULL </a:t>
            </a:r>
            <a:r>
              <a:rPr kumimoji="1" lang="zh-CN" altLang="en-US" sz="18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配对使用</a:t>
            </a:r>
            <a:r>
              <a:rPr kumimoji="1"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!</a:t>
            </a:r>
            <a:endParaRPr kumimoji="1" lang="en-US" altLang="zh-CN" sz="18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动态内存分配</a:t>
            </a:r>
            <a:r>
              <a:rPr lang="en-US" altLang="zh-CN" sz="5400" dirty="0"/>
              <a:t>-</a:t>
            </a:r>
            <a:r>
              <a:rPr lang="zh-CN" altLang="en-US" sz="4400" dirty="0">
                <a:solidFill>
                  <a:srgbClr val="C00000"/>
                </a:solidFill>
              </a:rPr>
              <a:t>构建动态数组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 txBox="1">
            <a:spLocks noRot="1" noChangeArrowheads="1"/>
          </p:cNvSpPr>
          <p:nvPr/>
        </p:nvSpPr>
        <p:spPr>
          <a:xfrm>
            <a:off x="647343" y="2011282"/>
            <a:ext cx="5448657" cy="38815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b="1" dirty="0"/>
              <a:t>一维动态数组</a:t>
            </a:r>
            <a:endParaRPr lang="zh-CN" altLang="en-US" b="1" dirty="0"/>
          </a:p>
          <a:p>
            <a:pPr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fr-FR" altLang="zh-CN" sz="1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	</a:t>
            </a:r>
            <a:r>
              <a:rPr lang="fr-FR" altLang="zh-CN" sz="1800" b="1" dirty="0">
                <a:solidFill>
                  <a:srgbClr val="C00000"/>
                </a:solidFill>
                <a:latin typeface="Courier New" panose="02070309020205020404" pitchFamily="49" charset="0"/>
              </a:rPr>
              <a:t>int</a:t>
            </a:r>
            <a:r>
              <a:rPr lang="fr-FR" altLang="zh-CN" sz="1800" b="1" dirty="0">
                <a:latin typeface="Courier New" panose="02070309020205020404" pitchFamily="49" charset="0"/>
              </a:rPr>
              <a:t>  </a:t>
            </a:r>
            <a:r>
              <a:rPr lang="fr-FR" altLang="zh-CN" sz="1800" b="1" dirty="0">
                <a:solidFill>
                  <a:srgbClr val="C00000"/>
                </a:solidFill>
                <a:latin typeface="Courier New" panose="02070309020205020404" pitchFamily="49" charset="0"/>
              </a:rPr>
              <a:t>*</a:t>
            </a:r>
            <a:r>
              <a:rPr lang="fr-FR" altLang="zh-CN" sz="1800" b="1" dirty="0">
                <a:latin typeface="Courier New" panose="02070309020205020404" pitchFamily="49" charset="0"/>
              </a:rPr>
              <a:t>p = NULL;</a:t>
            </a:r>
            <a:endParaRPr lang="fr-FR" altLang="zh-CN" sz="1800" b="1" dirty="0">
              <a:latin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fr-FR" altLang="zh-CN" sz="1800" b="1" dirty="0">
                <a:latin typeface="Courier New" panose="02070309020205020404" pitchFamily="49" charset="0"/>
              </a:rPr>
              <a:t>	printf("Please enter array size:");</a:t>
            </a:r>
            <a:endParaRPr lang="fr-FR" altLang="zh-CN" sz="1800" b="1" dirty="0">
              <a:latin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fr-FR" altLang="zh-CN" sz="1800" b="1" dirty="0">
                <a:latin typeface="Courier New" panose="02070309020205020404" pitchFamily="49" charset="0"/>
              </a:rPr>
              <a:t>	scanf("%d", &amp;n);                  </a:t>
            </a:r>
            <a:endParaRPr lang="fr-FR" altLang="zh-CN" sz="1800" b="1" dirty="0">
              <a:latin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fr-FR" altLang="zh-CN" sz="1800" b="1" dirty="0">
                <a:latin typeface="Courier New" panose="02070309020205020404" pitchFamily="49" charset="0"/>
              </a:rPr>
              <a:t>	p = </a:t>
            </a:r>
            <a:r>
              <a:rPr lang="fr-FR" altLang="zh-CN" sz="1800" b="1" dirty="0">
                <a:solidFill>
                  <a:srgbClr val="C00000"/>
                </a:solidFill>
                <a:latin typeface="Courier New" panose="02070309020205020404" pitchFamily="49" charset="0"/>
              </a:rPr>
              <a:t>(int *) </a:t>
            </a:r>
            <a:r>
              <a:rPr lang="fr-FR" altLang="zh-CN" sz="1800" b="1" dirty="0">
                <a:latin typeface="Courier New" panose="02070309020205020404" pitchFamily="49" charset="0"/>
              </a:rPr>
              <a:t>malloc(</a:t>
            </a:r>
            <a:r>
              <a:rPr lang="fr-FR" altLang="zh-CN" sz="1800" b="1" dirty="0">
                <a:solidFill>
                  <a:srgbClr val="C00000"/>
                </a:solidFill>
                <a:latin typeface="Courier New" panose="02070309020205020404" pitchFamily="49" charset="0"/>
              </a:rPr>
              <a:t>n * sizeof (int)</a:t>
            </a:r>
            <a:r>
              <a:rPr lang="fr-FR" altLang="zh-CN" sz="1800" b="1" dirty="0">
                <a:latin typeface="Courier New" panose="02070309020205020404" pitchFamily="49" charset="0"/>
              </a:rPr>
              <a:t>);</a:t>
            </a:r>
            <a:endParaRPr lang="fr-FR" altLang="zh-CN" sz="1800" b="1" dirty="0">
              <a:latin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fr-FR" sz="1800" b="1" dirty="0">
                <a:latin typeface="Courier New" panose="02070309020205020404" pitchFamily="49" charset="0"/>
              </a:rPr>
              <a:t> 	</a:t>
            </a:r>
            <a:r>
              <a:rPr lang="en-US" altLang="zh-CN" sz="1800" b="1" dirty="0">
                <a:latin typeface="Courier New" panose="02070309020205020404" pitchFamily="49" charset="0"/>
              </a:rPr>
              <a:t>…</a:t>
            </a:r>
            <a:endParaRPr lang="fr-FR" altLang="zh-CN" sz="1800" b="1" dirty="0">
              <a:latin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fr-FR" altLang="zh-CN" sz="1800" b="1" dirty="0">
                <a:latin typeface="Courier New" panose="02070309020205020404" pitchFamily="49" charset="0"/>
              </a:rPr>
              <a:t>	</a:t>
            </a:r>
            <a:r>
              <a:rPr lang="fr-FR" altLang="zh-CN" sz="1800" b="1" dirty="0">
                <a:solidFill>
                  <a:srgbClr val="C00000"/>
                </a:solidFill>
                <a:latin typeface="Courier New" panose="02070309020205020404" pitchFamily="49" charset="0"/>
              </a:rPr>
              <a:t>p[i]       //</a:t>
            </a:r>
            <a:r>
              <a:rPr lang="zh-CN" altLang="fr-FR" sz="1800" b="1" dirty="0">
                <a:solidFill>
                  <a:srgbClr val="C00000"/>
                </a:solidFill>
                <a:latin typeface="Courier New" panose="02070309020205020404" pitchFamily="49" charset="0"/>
              </a:rPr>
              <a:t>像使用一维数组一样使用</a:t>
            </a:r>
            <a:endParaRPr lang="zh-CN" altLang="fr-FR" sz="1800" b="1" dirty="0">
              <a:solidFill>
                <a:srgbClr val="C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fr-FR" altLang="zh-CN" sz="1800" b="1" dirty="0">
                <a:solidFill>
                  <a:srgbClr val="C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1800" b="1" dirty="0">
                <a:solidFill>
                  <a:srgbClr val="C00000"/>
                </a:solidFill>
                <a:latin typeface="Courier New" panose="02070309020205020404" pitchFamily="49" charset="0"/>
              </a:rPr>
              <a:t>…</a:t>
            </a:r>
            <a:endParaRPr lang="en-US" altLang="zh-CN" sz="1800" b="1" dirty="0">
              <a:solidFill>
                <a:srgbClr val="C00000"/>
              </a:solidFill>
            </a:endParaRPr>
          </a:p>
        </p:txBody>
      </p:sp>
      <p:sp>
        <p:nvSpPr>
          <p:cNvPr id="5" name="Rectangle 3"/>
          <p:cNvSpPr txBox="1">
            <a:spLocks noRot="1" noChangeArrowheads="1"/>
          </p:cNvSpPr>
          <p:nvPr/>
        </p:nvSpPr>
        <p:spPr>
          <a:xfrm>
            <a:off x="6322850" y="2052629"/>
            <a:ext cx="5448657" cy="3840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b="1" dirty="0"/>
              <a:t>二维动态数组</a:t>
            </a:r>
            <a:endParaRPr lang="en-US" altLang="zh-CN" b="1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fr-FR" altLang="zh-CN" sz="1800" b="1" dirty="0">
                <a:solidFill>
                  <a:srgbClr val="C00000"/>
                </a:solidFill>
                <a:latin typeface="Courier New" panose="02070309020205020404" pitchFamily="49" charset="0"/>
              </a:rPr>
              <a:t>  int</a:t>
            </a:r>
            <a:r>
              <a:rPr lang="fr-FR" altLang="zh-CN" sz="1800" b="1" dirty="0">
                <a:latin typeface="Courier New" panose="02070309020205020404" pitchFamily="49" charset="0"/>
              </a:rPr>
              <a:t>  </a:t>
            </a:r>
            <a:r>
              <a:rPr lang="fr-FR" altLang="zh-CN" sz="1800" b="1" dirty="0">
                <a:solidFill>
                  <a:srgbClr val="C00000"/>
                </a:solidFill>
                <a:latin typeface="Courier New" panose="02070309020205020404" pitchFamily="49" charset="0"/>
              </a:rPr>
              <a:t>*</a:t>
            </a:r>
            <a:r>
              <a:rPr lang="fr-FR" altLang="zh-CN" sz="1800" b="1" dirty="0">
                <a:latin typeface="Courier New" panose="02070309020205020404" pitchFamily="49" charset="0"/>
              </a:rPr>
              <a:t>p = NULL;</a:t>
            </a:r>
            <a:endParaRPr lang="zh-CN" altLang="en-US" sz="1800" b="1" dirty="0"/>
          </a:p>
          <a:p>
            <a:pPr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fr-FR" altLang="zh-CN" sz="1800" b="1" dirty="0">
                <a:latin typeface="Courier New" panose="02070309020205020404" pitchFamily="49" charset="0"/>
              </a:rPr>
              <a:t>	printf("Please enter array size m,n:");</a:t>
            </a:r>
            <a:endParaRPr lang="en-US" altLang="zh-CN" sz="1800" b="1" dirty="0">
              <a:latin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Courier New" panose="02070309020205020404" pitchFamily="49" charset="0"/>
              </a:rPr>
              <a:t>	</a:t>
            </a:r>
            <a:r>
              <a:rPr lang="en-US" altLang="zh-CN" sz="1800" b="1" dirty="0" err="1">
                <a:latin typeface="Courier New" panose="02070309020205020404" pitchFamily="49" charset="0"/>
              </a:rPr>
              <a:t>scanf</a:t>
            </a:r>
            <a:r>
              <a:rPr lang="en-US" altLang="zh-CN" sz="1800" b="1" dirty="0">
                <a:latin typeface="Courier New" panose="02070309020205020404" pitchFamily="49" charset="0"/>
              </a:rPr>
              <a:t>("%</a:t>
            </a:r>
            <a:r>
              <a:rPr lang="en-US" altLang="zh-CN" sz="1800" b="1" dirty="0" err="1">
                <a:latin typeface="Courier New" panose="02070309020205020404" pitchFamily="49" charset="0"/>
              </a:rPr>
              <a:t>d,%d</a:t>
            </a:r>
            <a:r>
              <a:rPr lang="en-US" altLang="zh-CN" sz="1800" b="1" dirty="0">
                <a:latin typeface="Courier New" panose="02070309020205020404" pitchFamily="49" charset="0"/>
              </a:rPr>
              <a:t>", &amp;m, &amp;n); </a:t>
            </a:r>
            <a:endParaRPr lang="fr-FR" altLang="zh-CN" sz="1800" b="1" dirty="0">
              <a:latin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fr-FR" altLang="zh-CN" sz="1800" b="1" dirty="0">
                <a:latin typeface="Courier New" panose="02070309020205020404" pitchFamily="49" charset="0"/>
              </a:rPr>
              <a:t>	</a:t>
            </a:r>
            <a:r>
              <a:rPr lang="en-US" altLang="zh-CN" sz="1800" b="1" dirty="0">
                <a:latin typeface="Courier New" panose="02070309020205020404" pitchFamily="49" charset="0"/>
              </a:rPr>
              <a:t>p = (</a:t>
            </a:r>
            <a:r>
              <a:rPr lang="en-US" altLang="zh-CN" sz="1800" b="1" dirty="0">
                <a:solidFill>
                  <a:srgbClr val="C00000"/>
                </a:solidFill>
                <a:latin typeface="Courier New" panose="02070309020205020404" pitchFamily="49" charset="0"/>
              </a:rPr>
              <a:t>int *</a:t>
            </a:r>
            <a:r>
              <a:rPr lang="en-US" altLang="zh-CN" sz="1800" b="1" dirty="0">
                <a:latin typeface="Courier New" panose="02070309020205020404" pitchFamily="49" charset="0"/>
              </a:rPr>
              <a:t>) </a:t>
            </a:r>
            <a:r>
              <a:rPr lang="en-US" altLang="zh-CN" sz="1800" b="1" dirty="0" err="1">
                <a:latin typeface="Courier New" panose="02070309020205020404" pitchFamily="49" charset="0"/>
              </a:rPr>
              <a:t>calloc</a:t>
            </a:r>
            <a:r>
              <a:rPr lang="en-US" altLang="zh-CN" sz="1800" b="1" dirty="0">
                <a:latin typeface="Courier New" panose="02070309020205020404" pitchFamily="49" charset="0"/>
              </a:rPr>
              <a:t>(m * n, </a:t>
            </a:r>
            <a:r>
              <a:rPr lang="en-US" altLang="zh-CN" sz="18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1800" b="1" dirty="0">
                <a:solidFill>
                  <a:srgbClr val="C00000"/>
                </a:solidFill>
                <a:latin typeface="Courier New" panose="02070309020205020404" pitchFamily="49" charset="0"/>
              </a:rPr>
              <a:t> (int)</a:t>
            </a:r>
            <a:r>
              <a:rPr lang="en-US" altLang="zh-CN" sz="1800" b="1" dirty="0">
                <a:latin typeface="Courier New" panose="02070309020205020404" pitchFamily="49" charset="0"/>
              </a:rPr>
              <a:t>);</a:t>
            </a:r>
            <a:endParaRPr lang="en-US" altLang="zh-CN" sz="1800" b="1" dirty="0">
              <a:latin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Courier New" panose="02070309020205020404" pitchFamily="49" charset="0"/>
              </a:rPr>
              <a:t>	…</a:t>
            </a:r>
            <a:endParaRPr lang="en-US" altLang="zh-CN" sz="1800" b="1" dirty="0">
              <a:latin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fr-FR" altLang="zh-CN" sz="1800" b="1" dirty="0">
                <a:latin typeface="Courier New" panose="02070309020205020404" pitchFamily="49" charset="0"/>
              </a:rPr>
              <a:t>	</a:t>
            </a:r>
            <a:r>
              <a:rPr lang="fr-FR" altLang="zh-CN" sz="1800" b="1" dirty="0">
                <a:solidFill>
                  <a:srgbClr val="C00000"/>
                </a:solidFill>
                <a:latin typeface="Courier New" panose="02070309020205020404" pitchFamily="49" charset="0"/>
              </a:rPr>
              <a:t>p[i*n+j]); //</a:t>
            </a:r>
            <a:r>
              <a:rPr lang="zh-CN" altLang="fr-FR" sz="1800" b="1" dirty="0">
                <a:solidFill>
                  <a:srgbClr val="C00000"/>
                </a:solidFill>
                <a:latin typeface="Courier New" panose="02070309020205020404" pitchFamily="49" charset="0"/>
              </a:rPr>
              <a:t>像使用</a:t>
            </a:r>
            <a:r>
              <a:rPr lang="zh-CN" altLang="en-US" sz="1800" b="1" dirty="0">
                <a:solidFill>
                  <a:srgbClr val="C00000"/>
                </a:solidFill>
                <a:latin typeface="Courier New" panose="02070309020205020404" pitchFamily="49" charset="0"/>
              </a:rPr>
              <a:t>二</a:t>
            </a:r>
            <a:r>
              <a:rPr lang="zh-CN" altLang="fr-FR" sz="1800" b="1" dirty="0">
                <a:solidFill>
                  <a:srgbClr val="C00000"/>
                </a:solidFill>
                <a:latin typeface="Courier New" panose="02070309020205020404" pitchFamily="49" charset="0"/>
              </a:rPr>
              <a:t>维数组</a:t>
            </a:r>
            <a:r>
              <a:rPr lang="zh-CN" altLang="en-US" sz="1800" b="1" dirty="0">
                <a:solidFill>
                  <a:srgbClr val="C00000"/>
                </a:solidFill>
                <a:latin typeface="Courier New" panose="02070309020205020404" pitchFamily="49" charset="0"/>
              </a:rPr>
              <a:t>列指针变量</a:t>
            </a:r>
            <a:r>
              <a:rPr lang="zh-CN" altLang="fr-FR" sz="1800" b="1" dirty="0">
                <a:solidFill>
                  <a:srgbClr val="C00000"/>
                </a:solidFill>
                <a:latin typeface="Courier New" panose="02070309020205020404" pitchFamily="49" charset="0"/>
              </a:rPr>
              <a:t>使用</a:t>
            </a:r>
            <a:endParaRPr lang="fr-FR" altLang="zh-CN" sz="1800" b="1" dirty="0">
              <a:solidFill>
                <a:srgbClr val="C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zh-CN" sz="1800" b="1" dirty="0">
                <a:latin typeface="Courier New" panose="02070309020205020404" pitchFamily="49" charset="0"/>
              </a:rPr>
              <a:t>…</a:t>
            </a:r>
            <a:endParaRPr lang="en-US" altLang="zh-CN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动态内存分配</a:t>
            </a:r>
            <a:r>
              <a:rPr lang="en-US" altLang="zh-CN" sz="5400" dirty="0"/>
              <a:t>-</a:t>
            </a:r>
            <a:r>
              <a:rPr lang="zh-CN" altLang="en-US" sz="4400" dirty="0">
                <a:solidFill>
                  <a:srgbClr val="C00000"/>
                </a:solidFill>
              </a:rPr>
              <a:t>内存泄漏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07711" y="1890044"/>
            <a:ext cx="9366250" cy="12888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使用 </a:t>
            </a:r>
            <a:r>
              <a:rPr lang="en-US" altLang="zh-CN" dirty="0"/>
              <a:t>malloc()</a:t>
            </a:r>
            <a:r>
              <a:rPr lang="zh-CN" altLang="en-US" dirty="0"/>
              <a:t>、</a:t>
            </a:r>
            <a:r>
              <a:rPr lang="en-US" altLang="zh-CN" dirty="0" err="1"/>
              <a:t>calloc</a:t>
            </a:r>
            <a:r>
              <a:rPr lang="en-US" altLang="zh-CN" dirty="0"/>
              <a:t>()</a:t>
            </a:r>
            <a:r>
              <a:rPr lang="zh-CN" altLang="en-US" dirty="0"/>
              <a:t>、</a:t>
            </a:r>
            <a:r>
              <a:rPr lang="en-US" altLang="zh-CN" dirty="0" err="1"/>
              <a:t>realloc</a:t>
            </a:r>
            <a:r>
              <a:rPr lang="en-US" altLang="zh-CN" dirty="0"/>
              <a:t>() </a:t>
            </a:r>
            <a:r>
              <a:rPr lang="zh-CN" altLang="en-US" dirty="0"/>
              <a:t>动态分配的内存，如果没有指针指向它，就无法进行任何操作，这段内存会一直被程序占用，直到程序运行结束由操作系统回收</a:t>
            </a:r>
            <a:r>
              <a:rPr lang="en-US" altLang="zh-CN" dirty="0"/>
              <a:t>,</a:t>
            </a:r>
            <a:r>
              <a:rPr lang="zh-CN" altLang="en-US" dirty="0"/>
              <a:t>所以要在适当的位置</a:t>
            </a:r>
            <a:r>
              <a:rPr lang="en-US" altLang="zh-CN" dirty="0"/>
              <a:t>free()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507711" y="3254539"/>
            <a:ext cx="3943350" cy="3285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#include &lt;</a:t>
            </a:r>
            <a:r>
              <a:rPr lang="en-US" altLang="zh-CN" sz="1400" dirty="0" err="1"/>
              <a:t>stdio.h</a:t>
            </a:r>
            <a:r>
              <a:rPr lang="en-US" altLang="zh-CN" sz="1400" dirty="0"/>
              <a:t>&gt;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#include &lt;</a:t>
            </a:r>
            <a:r>
              <a:rPr lang="en-US" altLang="zh-CN" sz="1400" dirty="0" err="1"/>
              <a:t>stdlib.h</a:t>
            </a:r>
            <a:r>
              <a:rPr lang="en-US" altLang="zh-CN" sz="1400" dirty="0"/>
              <a:t>&gt;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int main(void)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{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    char *p = (char*)malloc(100 * </a:t>
            </a:r>
            <a:r>
              <a:rPr lang="en-US" altLang="zh-CN" sz="1400" dirty="0" err="1"/>
              <a:t>sizeof</a:t>
            </a:r>
            <a:r>
              <a:rPr lang="en-US" altLang="zh-CN" sz="1400" dirty="0"/>
              <a:t>(char));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    p = (char*)malloc(50 * </a:t>
            </a:r>
            <a:r>
              <a:rPr lang="en-US" altLang="zh-CN" sz="1400" dirty="0" err="1"/>
              <a:t>sizeof</a:t>
            </a:r>
            <a:r>
              <a:rPr lang="en-US" altLang="zh-CN" sz="1400" dirty="0"/>
              <a:t>(char));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    free(p);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    p = NULL;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    return 0;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10" name="文本框 9"/>
          <p:cNvSpPr txBox="1"/>
          <p:nvPr/>
        </p:nvSpPr>
        <p:spPr>
          <a:xfrm>
            <a:off x="5946084" y="2931056"/>
            <a:ext cx="5598216" cy="869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内存泄漏（</a:t>
            </a:r>
            <a:r>
              <a:rPr lang="en-US" altLang="zh-CN" dirty="0"/>
              <a:t>Memory Leak</a:t>
            </a:r>
            <a:r>
              <a:rPr lang="zh-CN" altLang="en-US" dirty="0"/>
              <a:t>）</a:t>
            </a:r>
            <a:r>
              <a:rPr lang="en-US" altLang="zh-CN" dirty="0"/>
              <a:t>:</a:t>
            </a:r>
            <a:r>
              <a:rPr lang="zh-CN" altLang="en-US" dirty="0"/>
              <a:t>程序和内存失去了联系，再也无法对它进行任何操作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946084" y="4165310"/>
            <a:ext cx="5775464" cy="2306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i="0" dirty="0">
                <a:solidFill>
                  <a:srgbClr val="444444"/>
                </a:solidFill>
                <a:effectLst/>
                <a:latin typeface="Helvetica Neue"/>
              </a:rPr>
              <a:t>free() </a:t>
            </a:r>
            <a:r>
              <a:rPr lang="zh-CN" altLang="en-US" sz="1600" b="0" i="0" dirty="0">
                <a:solidFill>
                  <a:srgbClr val="444444"/>
                </a:solidFill>
                <a:effectLst/>
                <a:latin typeface="Helvetica Neue"/>
              </a:rPr>
              <a:t>函数的用处在于实时地回收内存，如果程序很简单，程序结束之前也不会使用过多的内存，不会降低系统的性能，那么也可以不用写 </a:t>
            </a:r>
            <a:r>
              <a:rPr lang="en-US" altLang="zh-CN" sz="1600" b="0" i="0" dirty="0">
                <a:solidFill>
                  <a:srgbClr val="444444"/>
                </a:solidFill>
                <a:effectLst/>
                <a:latin typeface="Helvetica Neue"/>
              </a:rPr>
              <a:t>free() </a:t>
            </a:r>
            <a:r>
              <a:rPr lang="zh-CN" altLang="en-US" sz="1600" b="0" i="0" dirty="0">
                <a:solidFill>
                  <a:srgbClr val="444444"/>
                </a:solidFill>
                <a:effectLst/>
                <a:latin typeface="Helvetica Neue"/>
              </a:rPr>
              <a:t>函数。当程序结束后，操作系统会释放内存。如果在开发大型程序时不写 </a:t>
            </a:r>
            <a:r>
              <a:rPr lang="en-US" altLang="zh-CN" sz="1600" b="0" i="0" dirty="0">
                <a:solidFill>
                  <a:srgbClr val="444444"/>
                </a:solidFill>
                <a:effectLst/>
                <a:latin typeface="Helvetica Neue"/>
              </a:rPr>
              <a:t>free() </a:t>
            </a:r>
            <a:r>
              <a:rPr lang="zh-CN" altLang="en-US" sz="1600" b="0" i="0" dirty="0">
                <a:solidFill>
                  <a:srgbClr val="444444"/>
                </a:solidFill>
                <a:effectLst/>
                <a:latin typeface="Helvetica Neue"/>
              </a:rPr>
              <a:t>函数，后果是很严重的。</a:t>
            </a:r>
            <a:endParaRPr lang="en-US" altLang="zh-CN" sz="1600" b="0" i="0" dirty="0">
              <a:solidFill>
                <a:srgbClr val="444444"/>
              </a:solidFill>
              <a:effectLst/>
              <a:latin typeface="Helvetica Neue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1600" b="0" i="0" dirty="0">
              <a:solidFill>
                <a:srgbClr val="444444"/>
              </a:solidFill>
              <a:effectLst/>
              <a:latin typeface="Helvetica Neue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木材纹理">
  <a:themeElements>
    <a:clrScheme name="木材纹理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材纹理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材纹理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木材纹理">
  <a:themeElements>
    <a:clrScheme name="木材纹理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材纹理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材纹理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5805</Words>
  <Application>WPS 演示</Application>
  <PresentationFormat>宽屏</PresentationFormat>
  <Paragraphs>598</Paragraphs>
  <Slides>27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48" baseType="lpstr">
      <vt:lpstr>Arial</vt:lpstr>
      <vt:lpstr>宋体</vt:lpstr>
      <vt:lpstr>Wingdings</vt:lpstr>
      <vt:lpstr>方正行黑</vt:lpstr>
      <vt:lpstr>黑体</vt:lpstr>
      <vt:lpstr>等线</vt:lpstr>
      <vt:lpstr>华文新魏</vt:lpstr>
      <vt:lpstr>Courier New</vt:lpstr>
      <vt:lpstr>Tahoma</vt:lpstr>
      <vt:lpstr>Times New Roman</vt:lpstr>
      <vt:lpstr>微软雅黑</vt:lpstr>
      <vt:lpstr>Rockwell Condensed</vt:lpstr>
      <vt:lpstr>方正姚体</vt:lpstr>
      <vt:lpstr>Helvetica Neue</vt:lpstr>
      <vt:lpstr>Rockwell</vt:lpstr>
      <vt:lpstr>Arial Unicode MS</vt:lpstr>
      <vt:lpstr>Tahoma</vt:lpstr>
      <vt:lpstr>楷体_GB2312</vt:lpstr>
      <vt:lpstr>新宋体</vt:lpstr>
      <vt:lpstr>木材纹理</vt:lpstr>
      <vt:lpstr>1_木材纹理</vt:lpstr>
      <vt:lpstr> C语言程序设计2A （第六次课）</vt:lpstr>
      <vt:lpstr>主要内容</vt:lpstr>
      <vt:lpstr>动态内存分配</vt:lpstr>
      <vt:lpstr>动态内存分配-标准库函数</vt:lpstr>
      <vt:lpstr>动态内存分配-标准库函数</vt:lpstr>
      <vt:lpstr>动态内存分配-标准库函数</vt:lpstr>
      <vt:lpstr>动态内存分配-标准库函数</vt:lpstr>
      <vt:lpstr>动态内存分配-构建动态数组</vt:lpstr>
      <vt:lpstr>动态内存分配-内存泄漏</vt:lpstr>
      <vt:lpstr>单链表</vt:lpstr>
      <vt:lpstr>单链表-特别的结构体类型数据</vt:lpstr>
      <vt:lpstr>阅读下列程序，考虑内存分配</vt:lpstr>
      <vt:lpstr>阅读下列程序，考虑内存分配</vt:lpstr>
      <vt:lpstr>单链表-构成</vt:lpstr>
      <vt:lpstr>小练习</vt:lpstr>
      <vt:lpstr>单链表-结点访问</vt:lpstr>
      <vt:lpstr>头插法创建链表</vt:lpstr>
      <vt:lpstr>PowerPoint 演示文稿</vt:lpstr>
      <vt:lpstr>PowerPoint 演示文稿</vt:lpstr>
      <vt:lpstr>PowerPoint 演示文稿</vt:lpstr>
      <vt:lpstr>尾插法创建单链表 （有确定的结点个数）</vt:lpstr>
      <vt:lpstr>PowerPoint 演示文稿</vt:lpstr>
      <vt:lpstr>PowerPoint 演示文稿</vt:lpstr>
      <vt:lpstr>PowerPoint 演示文稿</vt:lpstr>
      <vt:lpstr>链表的建立（尾插法）</vt:lpstr>
      <vt:lpstr>PowerPoint 演示文稿</vt:lpstr>
      <vt:lpstr>课后作业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动态内存分配和单链表</dc:title>
  <dc:creator>Tracy</dc:creator>
  <cp:lastModifiedBy>喵了个咪</cp:lastModifiedBy>
  <cp:revision>91</cp:revision>
  <dcterms:created xsi:type="dcterms:W3CDTF">2020-03-27T08:01:00Z</dcterms:created>
  <dcterms:modified xsi:type="dcterms:W3CDTF">2021-04-06T10:46:55Z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