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415" r:id="rId5"/>
    <p:sldId id="747" r:id="rId7"/>
    <p:sldId id="749" r:id="rId8"/>
    <p:sldId id="748" r:id="rId9"/>
    <p:sldId id="258" r:id="rId10"/>
    <p:sldId id="256" r:id="rId11"/>
    <p:sldId id="266" r:id="rId12"/>
    <p:sldId id="272" r:id="rId13"/>
    <p:sldId id="786" r:id="rId14"/>
    <p:sldId id="262" r:id="rId15"/>
    <p:sldId id="317" r:id="rId16"/>
    <p:sldId id="318" r:id="rId17"/>
    <p:sldId id="319" r:id="rId18"/>
    <p:sldId id="787" r:id="rId19"/>
    <p:sldId id="788" r:id="rId20"/>
    <p:sldId id="751" r:id="rId21"/>
    <p:sldId id="715" r:id="rId22"/>
    <p:sldId id="716" r:id="rId23"/>
    <p:sldId id="752" r:id="rId24"/>
    <p:sldId id="718" r:id="rId25"/>
    <p:sldId id="719" r:id="rId26"/>
    <p:sldId id="753" r:id="rId27"/>
    <p:sldId id="721" r:id="rId28"/>
    <p:sldId id="278" r:id="rId29"/>
    <p:sldId id="281" r:id="rId30"/>
    <p:sldId id="754" r:id="rId31"/>
    <p:sldId id="283" r:id="rId32"/>
    <p:sldId id="755" r:id="rId33"/>
    <p:sldId id="724" r:id="rId34"/>
    <p:sldId id="730" r:id="rId35"/>
    <p:sldId id="729" r:id="rId36"/>
    <p:sldId id="725" r:id="rId37"/>
    <p:sldId id="756" r:id="rId38"/>
    <p:sldId id="731" r:id="rId39"/>
    <p:sldId id="727" r:id="rId40"/>
    <p:sldId id="732" r:id="rId41"/>
    <p:sldId id="728" r:id="rId42"/>
    <p:sldId id="30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3620" autoAdjust="0"/>
  </p:normalViewPr>
  <p:slideViewPr>
    <p:cSldViewPr snapToGrid="0">
      <p:cViewPr varScale="1">
        <p:scale>
          <a:sx n="59" d="100"/>
          <a:sy n="59" d="100"/>
        </p:scale>
        <p:origin x="45" y="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FE55-B70E-456A-841E-70054739B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0ADD2A-69DF-476B-831C-94F6B7374B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  </a:t>
            </a:r>
            <a:r>
              <a:rPr lang="en-US" altLang="zh-CN" dirty="0" err="1"/>
              <a:t>GetMemory</a:t>
            </a:r>
            <a:r>
              <a:rPr lang="en-US" altLang="zh-CN" dirty="0"/>
              <a:t>(&amp;str,100)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free(</a:t>
            </a:r>
            <a:r>
              <a:rPr lang="en-US" altLang="zh-CN" dirty="0"/>
              <a:t>str</a:t>
            </a:r>
            <a:r>
              <a:rPr lang="zh-CN" altLang="en-US" dirty="0"/>
              <a:t>);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   *</a:t>
            </a:r>
            <a:r>
              <a:rPr lang="zh-CN" altLang="en-US" dirty="0"/>
              <a:t>ptr = (char *)malloc(sizeof(char) * num);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r>
              <a:rPr lang="zh-CN" altLang="en-US" dirty="0"/>
              <a:t>补充包含头文件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以结构体类型定义为基础，由动态申请到的该类型结点构成。</a:t>
            </a:r>
            <a:endParaRPr lang="en-US" altLang="zh-CN" dirty="0"/>
          </a:p>
          <a:p>
            <a:r>
              <a:rPr lang="zh-CN" altLang="en-US" dirty="0"/>
              <a:t>能够标识一个单链表在内存中位置的就是头指针变量，所以，一定要保护好，不能随意变动，处理单链表时，我们一般会定义其他的跟踪指针变量，将</a:t>
            </a:r>
            <a:r>
              <a:rPr lang="en-US" altLang="zh-CN" dirty="0"/>
              <a:t>head</a:t>
            </a:r>
            <a:r>
              <a:rPr lang="zh-CN" altLang="en-US" dirty="0"/>
              <a:t>赋值给这个变量，以免影响</a:t>
            </a:r>
            <a:r>
              <a:rPr lang="en-US" altLang="zh-CN" dirty="0"/>
              <a:t>head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tail-&gt;next=</a:t>
            </a:r>
            <a:r>
              <a:rPr lang="en-US" altLang="zh-CN" dirty="0" err="1"/>
              <a:t>pnew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tail=</a:t>
            </a:r>
            <a:r>
              <a:rPr lang="en-US" altLang="zh-CN" dirty="0" err="1"/>
              <a:t>pnew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P==NULL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801FA5-022D-4E78-A18C-1BCC3AE730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F450B6B-973A-426B-99C1-F84E00C685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C50ED-CE43-4DE9-9374-D855CDD1E8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ECA84-0897-4642-9CB0-8466710ADF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6F077B-A50F-4D64-8574-E2D6A98A55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9813-9F10-435C-A8B2-0209093B11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8B1FDA1-164E-42C0-8490-BFCB2C99B6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9E80A-5E7E-4E85-8B4E-D7FDCA3AC6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F619C-CEA2-4CD4-86B8-7C7C630AE10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30D2D-A113-42E4-A4C1-FB91248A8F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67154-0556-4F70-9C40-E13BDC1C64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37BF0-8CE9-4CC5-ACF8-E3960F9D20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AE72-9696-468B-8672-D57F2CE8834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536ECA84-0897-4642-9CB0-8466710ADF99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5B261-8843-42D1-AAFC-05E20E2D9B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542F-ABA9-4641-A790-414225176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7160-F7C0-4C84-9508-2D91AFA50F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2520" y="1745835"/>
            <a:ext cx="9966960" cy="27959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600" dirty="0"/>
              <a:t> 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C</a:t>
            </a: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语言程序设计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2A</a:t>
            </a:r>
            <a:b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</a:b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（第七次课）</a:t>
            </a:r>
            <a:endParaRPr lang="zh-CN" altLang="en-US" sz="66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尾插法创建单链表</a:t>
            </a:r>
            <a:br>
              <a:rPr lang="en-US" altLang="zh-CN" sz="4800" b="1" dirty="0"/>
            </a:br>
            <a:r>
              <a:rPr lang="zh-CN" altLang="en-US" sz="3200" b="1" dirty="0">
                <a:solidFill>
                  <a:srgbClr val="C00000"/>
                </a:solidFill>
              </a:rPr>
              <a:t>（有确定的结点个数）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536768" y="937863"/>
            <a:ext cx="4164495" cy="79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536767" y="2421616"/>
            <a:ext cx="4164495" cy="14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606" y="5156950"/>
            <a:ext cx="1081317" cy="795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头指针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变量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6143" y="5156949"/>
            <a:ext cx="3303228" cy="795130"/>
            <a:chOff x="1847653" y="4164495"/>
            <a:chExt cx="3303228" cy="795130"/>
          </a:xfrm>
        </p:grpSpPr>
        <p:grpSp>
          <p:nvGrpSpPr>
            <p:cNvPr id="34" name="组合 33"/>
            <p:cNvGrpSpPr/>
            <p:nvPr/>
          </p:nvGrpSpPr>
          <p:grpSpPr>
            <a:xfrm>
              <a:off x="3153114" y="4164495"/>
              <a:ext cx="1997767" cy="795130"/>
              <a:chOff x="2057539" y="377686"/>
              <a:chExt cx="4641435" cy="249472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5" name="箭头: 右 34"/>
            <p:cNvSpPr/>
            <p:nvPr/>
          </p:nvSpPr>
          <p:spPr>
            <a:xfrm>
              <a:off x="1847653" y="432353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8" name="矩形: 圆角 37"/>
          <p:cNvSpPr/>
          <p:nvPr/>
        </p:nvSpPr>
        <p:spPr>
          <a:xfrm>
            <a:off x="7536768" y="4516303"/>
            <a:ext cx="4164495" cy="2076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if(head==NULL)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87" y="383526"/>
            <a:ext cx="1595809" cy="1460181"/>
            <a:chOff x="791087" y="383526"/>
            <a:chExt cx="1595809" cy="1460181"/>
          </a:xfrm>
        </p:grpSpPr>
        <p:sp>
          <p:nvSpPr>
            <p:cNvPr id="26" name="矩形 25"/>
            <p:cNvSpPr/>
            <p:nvPr/>
          </p:nvSpPr>
          <p:spPr>
            <a:xfrm>
              <a:off x="791087" y="1048577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箭头: 下 29"/>
            <p:cNvSpPr/>
            <p:nvPr/>
          </p:nvSpPr>
          <p:spPr>
            <a:xfrm rot="3000000">
              <a:off x="1599732" y="22719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28814" y="2292279"/>
            <a:ext cx="1997767" cy="1452317"/>
            <a:chOff x="3059037" y="1883051"/>
            <a:chExt cx="1997767" cy="1452317"/>
          </a:xfrm>
        </p:grpSpPr>
        <p:grpSp>
          <p:nvGrpSpPr>
            <p:cNvPr id="3" name="组合 2"/>
            <p:cNvGrpSpPr/>
            <p:nvPr/>
          </p:nvGrpSpPr>
          <p:grpSpPr>
            <a:xfrm>
              <a:off x="3059037" y="2540238"/>
              <a:ext cx="1997767" cy="795130"/>
              <a:chOff x="2586584" y="2633869"/>
              <a:chExt cx="1997767" cy="795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86584" y="2633869"/>
                <a:ext cx="1205561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89222" y="2633869"/>
                <a:ext cx="795129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1" name="箭头: 下 30"/>
            <p:cNvSpPr/>
            <p:nvPr/>
          </p:nvSpPr>
          <p:spPr>
            <a:xfrm rot="3000000">
              <a:off x="4142572" y="152224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4" name="箭头: 下 43"/>
          <p:cNvSpPr/>
          <p:nvPr/>
        </p:nvSpPr>
        <p:spPr>
          <a:xfrm rot="3000000">
            <a:off x="1394981" y="4136543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0933" y="1996330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0933" y="4178273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3" grpId="0" animBg="1"/>
      <p:bldP spid="38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02164" y="2350601"/>
            <a:ext cx="7585468" cy="795131"/>
            <a:chOff x="279830" y="2435085"/>
            <a:chExt cx="7585468" cy="795131"/>
          </a:xfrm>
        </p:grpSpPr>
        <p:grpSp>
          <p:nvGrpSpPr>
            <p:cNvPr id="40" name="组合 39"/>
            <p:cNvGrpSpPr/>
            <p:nvPr/>
          </p:nvGrpSpPr>
          <p:grpSpPr>
            <a:xfrm>
              <a:off x="5867531" y="2435085"/>
              <a:ext cx="1997767" cy="795130"/>
              <a:chOff x="-5401069" y="377686"/>
              <a:chExt cx="4641434" cy="249472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-540106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2606967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3" name="箭头: 右 42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箭头: 右 45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3" name="矩形: 圆角 52"/>
          <p:cNvSpPr/>
          <p:nvPr/>
        </p:nvSpPr>
        <p:spPr>
          <a:xfrm>
            <a:off x="7492503" y="3429000"/>
            <a:ext cx="4164495" cy="301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如果链表不为空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找到最后一个结点*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tail=head;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while(tail-&gt;next!=NULL)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tail=tail-&gt;next;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把新结点链接到链表中*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tail-&gt;next=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78108" y="390016"/>
            <a:ext cx="1081317" cy="1903345"/>
            <a:chOff x="6728726" y="447256"/>
            <a:chExt cx="1081317" cy="1903345"/>
          </a:xfrm>
        </p:grpSpPr>
        <p:sp>
          <p:nvSpPr>
            <p:cNvPr id="55" name="矩形 54"/>
            <p:cNvSpPr/>
            <p:nvPr/>
          </p:nvSpPr>
          <p:spPr>
            <a:xfrm>
              <a:off x="6728726" y="44725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尾指针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tail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箭头: 下 55"/>
            <p:cNvSpPr/>
            <p:nvPr/>
          </p:nvSpPr>
          <p:spPr>
            <a:xfrm>
              <a:off x="7066145" y="1202630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指向尾结点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612293" y="2361111"/>
            <a:ext cx="1997767" cy="795130"/>
            <a:chOff x="2586584" y="2633869"/>
            <a:chExt cx="1997767" cy="795130"/>
          </a:xfrm>
        </p:grpSpPr>
        <p:sp>
          <p:nvSpPr>
            <p:cNvPr id="58" name="矩形 57"/>
            <p:cNvSpPr/>
            <p:nvPr/>
          </p:nvSpPr>
          <p:spPr>
            <a:xfrm>
              <a:off x="2586584" y="2633869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89222" y="2633869"/>
              <a:ext cx="795129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1" name="箭头: 下 60"/>
          <p:cNvSpPr/>
          <p:nvPr/>
        </p:nvSpPr>
        <p:spPr>
          <a:xfrm rot="2580000">
            <a:off x="10729290" y="1221950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95913" y="2350601"/>
            <a:ext cx="795129" cy="795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指针域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箭头: 右 59"/>
          <p:cNvSpPr/>
          <p:nvPr/>
        </p:nvSpPr>
        <p:spPr>
          <a:xfrm>
            <a:off x="8246712" y="2509635"/>
            <a:ext cx="1432259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箭头: 下 62"/>
          <p:cNvSpPr/>
          <p:nvPr/>
        </p:nvSpPr>
        <p:spPr>
          <a:xfrm rot="2580000">
            <a:off x="1358927" y="1290959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" grpId="0" animBg="1"/>
      <p:bldP spid="61" grpId="1" animBg="1"/>
      <p:bldP spid="62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34407" y="289932"/>
            <a:ext cx="5160106" cy="6246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定义指针变量用于指向新增结点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定义尾指针变量用于指向最后一个结点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*tail=NULL;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定义变量以根据用户需要确定结点个数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count=0;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i;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(“input count:”);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scanf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(“%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d”,&amp;count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申请内存失败！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	exit(1);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-&gt;next=NULL;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096000" y="289931"/>
            <a:ext cx="5311371" cy="6246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if(head==NULL)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head=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如果链表不为空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找到最后一个结点*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tail=head;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while(tail-&gt;next!=NULL)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	tail=tail-&gt;next;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把新结点链接到链表中*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tail-&gt;next=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思想气泡: 云 5"/>
          <p:cNvSpPr/>
          <p:nvPr/>
        </p:nvSpPr>
        <p:spPr>
          <a:xfrm>
            <a:off x="2541319" y="2468054"/>
            <a:ext cx="4488871" cy="1890088"/>
          </a:xfrm>
          <a:prstGeom prst="cloudCallout">
            <a:avLst>
              <a:gd name="adj1" fmla="val 70672"/>
              <a:gd name="adj2" fmla="val 4729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每次新增的结点就是最后一个结点，该部分代码可调整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82088" y="2527935"/>
            <a:ext cx="1441450" cy="1296988"/>
            <a:chOff x="1156" y="3067"/>
            <a:chExt cx="908" cy="817"/>
          </a:xfrm>
        </p:grpSpPr>
        <p:sp>
          <p:nvSpPr>
            <p:cNvPr id="22586" name="Rectangle 3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7" name="Line 4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8" name="Line 5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7319963" y="2519364"/>
            <a:ext cx="1441450" cy="1296987"/>
            <a:chOff x="1156" y="3067"/>
            <a:chExt cx="908" cy="817"/>
          </a:xfrm>
        </p:grpSpPr>
        <p:sp>
          <p:nvSpPr>
            <p:cNvPr id="22583" name="Rectangle 7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4" name="Line 8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5" name="Line 9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5303838" y="2519364"/>
            <a:ext cx="1441450" cy="1296987"/>
            <a:chOff x="1156" y="3067"/>
            <a:chExt cx="908" cy="817"/>
          </a:xfrm>
        </p:grpSpPr>
        <p:sp>
          <p:nvSpPr>
            <p:cNvPr id="22580" name="Rectangle 11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1" name="Line 12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2" name="Line 13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214688" y="2447925"/>
            <a:ext cx="1441450" cy="1296988"/>
            <a:chOff x="1156" y="3067"/>
            <a:chExt cx="908" cy="817"/>
          </a:xfrm>
        </p:grpSpPr>
        <p:sp>
          <p:nvSpPr>
            <p:cNvPr id="22577" name="Rectangle 15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78" name="Line 16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9" name="Line 17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4" name="Rectangle 18"/>
          <p:cNvSpPr>
            <a:spLocks noGrp="1" noChangeArrowheads="1"/>
          </p:cNvSpPr>
          <p:nvPr>
            <p:ph type="title"/>
          </p:nvPr>
        </p:nvSpPr>
        <p:spPr>
          <a:xfrm>
            <a:off x="1982788" y="115889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0000"/>
                </a:solidFill>
              </a:rPr>
              <a:t>链表的建立（尾插法）</a:t>
            </a:r>
            <a:endParaRPr lang="zh-CN" altLang="en-US" sz="4000" b="1">
              <a:solidFill>
                <a:srgbClr val="000000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3214688" y="2520950"/>
            <a:ext cx="1439862" cy="1295400"/>
            <a:chOff x="839" y="3113"/>
            <a:chExt cx="907" cy="816"/>
          </a:xfrm>
        </p:grpSpPr>
        <p:sp>
          <p:nvSpPr>
            <p:cNvPr id="22574" name="Rectangle 20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5" name="Rectangle 21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Richard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6" name="Rectangle 22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5303838" y="2519363"/>
            <a:ext cx="1439862" cy="1295400"/>
            <a:chOff x="839" y="3113"/>
            <a:chExt cx="907" cy="816"/>
          </a:xfrm>
        </p:grpSpPr>
        <p:sp>
          <p:nvSpPr>
            <p:cNvPr id="22571" name="Rectangle 24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2" name="Rectangle 25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Mary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3" name="Rectangle 26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7321551" y="2520950"/>
            <a:ext cx="1439863" cy="1295400"/>
            <a:chOff x="839" y="3113"/>
            <a:chExt cx="907" cy="816"/>
          </a:xfrm>
        </p:grpSpPr>
        <p:sp>
          <p:nvSpPr>
            <p:cNvPr id="22568" name="Rectangle 28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" name="Rectangle 29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Tom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0" name="Rectangle 30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flipV="1">
            <a:off x="4656139" y="2809875"/>
            <a:ext cx="649287" cy="8636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2"/>
          <p:cNvCxnSpPr>
            <a:cxnSpLocks noChangeShapeType="1"/>
          </p:cNvCxnSpPr>
          <p:nvPr/>
        </p:nvCxnSpPr>
        <p:spPr bwMode="auto">
          <a:xfrm flipV="1">
            <a:off x="6743701" y="2736850"/>
            <a:ext cx="576263" cy="863600"/>
          </a:xfrm>
          <a:prstGeom prst="curvedConnector3">
            <a:avLst>
              <a:gd name="adj1" fmla="val 49583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3"/>
          <p:cNvGrpSpPr/>
          <p:nvPr/>
        </p:nvGrpSpPr>
        <p:grpSpPr bwMode="auto">
          <a:xfrm>
            <a:off x="1558926" y="2305051"/>
            <a:ext cx="1655763" cy="504825"/>
            <a:chOff x="113" y="2704"/>
            <a:chExt cx="1043" cy="318"/>
          </a:xfrm>
        </p:grpSpPr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113" y="2704"/>
              <a:ext cx="63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head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7" name="Line 35"/>
            <p:cNvSpPr>
              <a:spLocks noChangeShapeType="1"/>
            </p:cNvSpPr>
            <p:nvPr/>
          </p:nvSpPr>
          <p:spPr bwMode="auto">
            <a:xfrm>
              <a:off x="748" y="28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6"/>
          <p:cNvGrpSpPr/>
          <p:nvPr/>
        </p:nvGrpSpPr>
        <p:grpSpPr bwMode="auto">
          <a:xfrm>
            <a:off x="1919288" y="2736850"/>
            <a:ext cx="1223962" cy="863600"/>
            <a:chOff x="340" y="2704"/>
            <a:chExt cx="771" cy="544"/>
          </a:xfrm>
        </p:grpSpPr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340" y="2976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65" name="AutoShape 38"/>
            <p:cNvCxnSpPr>
              <a:cxnSpLocks noChangeShapeType="1"/>
              <a:stCxn id="22564" idx="3"/>
              <a:endCxn id="22574" idx="1"/>
            </p:cNvCxnSpPr>
            <p:nvPr/>
          </p:nvCxnSpPr>
          <p:spPr bwMode="auto">
            <a:xfrm flipV="1">
              <a:off x="657" y="2704"/>
              <a:ext cx="454" cy="4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9"/>
          <p:cNvGrpSpPr/>
          <p:nvPr/>
        </p:nvGrpSpPr>
        <p:grpSpPr bwMode="auto">
          <a:xfrm>
            <a:off x="1919288" y="2736850"/>
            <a:ext cx="1223962" cy="1582738"/>
            <a:chOff x="340" y="2659"/>
            <a:chExt cx="771" cy="997"/>
          </a:xfrm>
        </p:grpSpPr>
        <p:sp>
          <p:nvSpPr>
            <p:cNvPr id="22562" name="Rectangle 40"/>
            <p:cNvSpPr>
              <a:spLocks noChangeArrowheads="1"/>
            </p:cNvSpPr>
            <p:nvPr/>
          </p:nvSpPr>
          <p:spPr bwMode="auto">
            <a:xfrm>
              <a:off x="340" y="3384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63" name="AutoShape 41"/>
            <p:cNvCxnSpPr>
              <a:cxnSpLocks noChangeShapeType="1"/>
              <a:stCxn id="22562" idx="3"/>
              <a:endCxn id="22574" idx="1"/>
            </p:cNvCxnSpPr>
            <p:nvPr/>
          </p:nvCxnSpPr>
          <p:spPr bwMode="auto">
            <a:xfrm flipV="1">
              <a:off x="657" y="2659"/>
              <a:ext cx="454" cy="86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2"/>
          <p:cNvGrpSpPr/>
          <p:nvPr/>
        </p:nvGrpSpPr>
        <p:grpSpPr bwMode="auto">
          <a:xfrm>
            <a:off x="9083676" y="2520633"/>
            <a:ext cx="1439863" cy="1295400"/>
            <a:chOff x="839" y="3113"/>
            <a:chExt cx="907" cy="816"/>
          </a:xfrm>
        </p:grpSpPr>
        <p:sp>
          <p:nvSpPr>
            <p:cNvPr id="22559" name="Rectangle 43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0" name="Rectangle 44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1" name="Rectangle 45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50"/>
          <p:cNvGrpSpPr/>
          <p:nvPr/>
        </p:nvGrpSpPr>
        <p:grpSpPr bwMode="auto">
          <a:xfrm>
            <a:off x="4656138" y="1800225"/>
            <a:ext cx="576262" cy="935038"/>
            <a:chOff x="2064" y="2069"/>
            <a:chExt cx="363" cy="589"/>
          </a:xfrm>
        </p:grpSpPr>
        <p:sp>
          <p:nvSpPr>
            <p:cNvPr id="22557" name="Rectangle 51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8" name="AutoShape 52"/>
            <p:cNvCxnSpPr>
              <a:cxnSpLocks noChangeShapeType="1"/>
              <a:stCxn id="22557" idx="3"/>
              <a:endCxn id="22571" idx="1"/>
            </p:cNvCxnSpPr>
            <p:nvPr/>
          </p:nvCxnSpPr>
          <p:spPr bwMode="auto">
            <a:xfrm>
              <a:off x="2381" y="2205"/>
              <a:ext cx="46" cy="4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6"/>
          <p:cNvGrpSpPr/>
          <p:nvPr/>
        </p:nvGrpSpPr>
        <p:grpSpPr bwMode="auto">
          <a:xfrm>
            <a:off x="4295776" y="2879726"/>
            <a:ext cx="1008063" cy="1628775"/>
            <a:chOff x="1837" y="3294"/>
            <a:chExt cx="635" cy="1026"/>
          </a:xfrm>
        </p:grpSpPr>
        <p:sp>
          <p:nvSpPr>
            <p:cNvPr id="22555" name="Rectangle 57"/>
            <p:cNvSpPr>
              <a:spLocks noChangeArrowheads="1"/>
            </p:cNvSpPr>
            <p:nvPr/>
          </p:nvSpPr>
          <p:spPr bwMode="auto">
            <a:xfrm>
              <a:off x="1837" y="4048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6" name="AutoShape 58"/>
            <p:cNvCxnSpPr>
              <a:cxnSpLocks noChangeShapeType="1"/>
            </p:cNvCxnSpPr>
            <p:nvPr/>
          </p:nvCxnSpPr>
          <p:spPr bwMode="auto">
            <a:xfrm flipV="1">
              <a:off x="2154" y="3294"/>
              <a:ext cx="318" cy="861"/>
            </a:xfrm>
            <a:prstGeom prst="curved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60"/>
          <p:cNvGrpSpPr/>
          <p:nvPr/>
        </p:nvGrpSpPr>
        <p:grpSpPr bwMode="auto">
          <a:xfrm>
            <a:off x="6672263" y="1727201"/>
            <a:ext cx="647700" cy="936625"/>
            <a:chOff x="2064" y="2069"/>
            <a:chExt cx="408" cy="590"/>
          </a:xfrm>
        </p:grpSpPr>
        <p:sp>
          <p:nvSpPr>
            <p:cNvPr id="22553" name="Rectangle 61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4" name="AutoShape 62"/>
            <p:cNvCxnSpPr>
              <a:cxnSpLocks noChangeShapeType="1"/>
              <a:stCxn id="22553" idx="3"/>
            </p:cNvCxnSpPr>
            <p:nvPr/>
          </p:nvCxnSpPr>
          <p:spPr bwMode="auto">
            <a:xfrm>
              <a:off x="2381" y="2205"/>
              <a:ext cx="91" cy="454"/>
            </a:xfrm>
            <a:prstGeom prst="curved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63"/>
          <p:cNvGrpSpPr/>
          <p:nvPr/>
        </p:nvGrpSpPr>
        <p:grpSpPr bwMode="auto">
          <a:xfrm>
            <a:off x="6311901" y="2836864"/>
            <a:ext cx="1008063" cy="1628775"/>
            <a:chOff x="1837" y="3294"/>
            <a:chExt cx="635" cy="1026"/>
          </a:xfrm>
        </p:grpSpPr>
        <p:sp>
          <p:nvSpPr>
            <p:cNvPr id="22551" name="Rectangle 64"/>
            <p:cNvSpPr>
              <a:spLocks noChangeArrowheads="1"/>
            </p:cNvSpPr>
            <p:nvPr/>
          </p:nvSpPr>
          <p:spPr bwMode="auto">
            <a:xfrm>
              <a:off x="1837" y="4048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2" name="AutoShape 65"/>
            <p:cNvCxnSpPr>
              <a:cxnSpLocks noChangeShapeType="1"/>
            </p:cNvCxnSpPr>
            <p:nvPr/>
          </p:nvCxnSpPr>
          <p:spPr bwMode="auto">
            <a:xfrm flipV="1">
              <a:off x="2154" y="3294"/>
              <a:ext cx="318" cy="861"/>
            </a:xfrm>
            <a:prstGeom prst="curved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66"/>
          <p:cNvGrpSpPr/>
          <p:nvPr/>
        </p:nvGrpSpPr>
        <p:grpSpPr bwMode="auto">
          <a:xfrm>
            <a:off x="8399463" y="1584326"/>
            <a:ext cx="647700" cy="1008063"/>
            <a:chOff x="2064" y="2069"/>
            <a:chExt cx="408" cy="590"/>
          </a:xfrm>
        </p:grpSpPr>
        <p:sp>
          <p:nvSpPr>
            <p:cNvPr id="22549" name="Rectangle 67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0" name="AutoShape 68"/>
            <p:cNvCxnSpPr>
              <a:cxnSpLocks noChangeShapeType="1"/>
              <a:stCxn id="22549" idx="3"/>
            </p:cNvCxnSpPr>
            <p:nvPr/>
          </p:nvCxnSpPr>
          <p:spPr bwMode="auto">
            <a:xfrm>
              <a:off x="2381" y="2205"/>
              <a:ext cx="91" cy="454"/>
            </a:xfrm>
            <a:prstGeom prst="curved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530" y="33655"/>
            <a:ext cx="8778875" cy="716978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Node *</a:t>
            </a:r>
            <a:r>
              <a:rPr lang="en-US" altLang="zh-CN" sz="1600" b="1" dirty="0" err="1"/>
              <a:t>Creat</a:t>
            </a:r>
            <a:r>
              <a:rPr lang="en-US" altLang="zh-CN" sz="1600" b="1" dirty="0"/>
              <a:t>(void)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{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Node *head</a:t>
            </a:r>
            <a:r>
              <a:rPr lang="en-US" altLang="zh-CN" sz="1600" b="1" dirty="0">
                <a:sym typeface="+mn-ea"/>
              </a:rPr>
              <a:t>=NULL</a:t>
            </a:r>
            <a:r>
              <a:rPr lang="en-US" altLang="zh-CN" sz="1600" b="1" dirty="0"/>
              <a:t>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Node *p1,*p2;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p1=p2=(Node *)malloc(sizeof(Node));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("%d%s",&amp;p1-&gt;num,p1-&gt;name);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while(p1-&gt;num!=0)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b="1" dirty="0"/>
              <a:t>	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>
                <a:solidFill>
                  <a:srgbClr val="7030A0"/>
                </a:solidFill>
              </a:rPr>
              <a:t>if(head == NULL) 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	head = 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>
                <a:solidFill>
                  <a:srgbClr val="7030A0"/>
                </a:solidFill>
              </a:rPr>
              <a:t>else 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	p2-&gt;next=p1;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p2 = 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p1=</a:t>
            </a:r>
            <a:r>
              <a:rPr lang="en-US" altLang="zh-CN" sz="1600" b="1" dirty="0">
                <a:sym typeface="+mn-ea"/>
              </a:rPr>
              <a:t>(Node *)malloc(sizeof(Node));</a:t>
            </a:r>
            <a:r>
              <a:rPr lang="en-US" altLang="zh-CN" sz="1600" b="1" dirty="0"/>
              <a:t>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</a:rPr>
              <a:t>("%d%s",&amp;p1-&gt;num,p1-&gt;name);	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	}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p2-&gt;next=NULL;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  free(p1);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return head;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单链表的输出</a:t>
            </a:r>
            <a:br>
              <a:rPr lang="en-US" altLang="zh-CN" sz="4800" b="1" dirty="0"/>
            </a:b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2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outputList</a:t>
            </a: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*head)</a:t>
            </a: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2610" y="2491568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45728" y="390016"/>
            <a:ext cx="1205561" cy="1914496"/>
            <a:chOff x="6696346" y="447256"/>
            <a:chExt cx="1205561" cy="1914496"/>
          </a:xfrm>
        </p:grpSpPr>
        <p:sp>
          <p:nvSpPr>
            <p:cNvPr id="28" name="矩形 27"/>
            <p:cNvSpPr/>
            <p:nvPr/>
          </p:nvSpPr>
          <p:spPr>
            <a:xfrm>
              <a:off x="6696346" y="447256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初始为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>
              <a:off x="7066145" y="1213781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跟踪指针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203819" y="1464844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副标题 4"/>
          <p:cNvSpPr txBox="1"/>
          <p:nvPr/>
        </p:nvSpPr>
        <p:spPr>
          <a:xfrm>
            <a:off x="2799669" y="40456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outputList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*head);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关键点：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要移动到什么时候结束？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2524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23 L 0.00091 0.00046 L 0.05117 0.00185 C 0.05729 0.00208 0.06341 0.00347 0.0694 0.00347 C 0.0832 0.00347 0.09688 0.00208 0.11068 0.00185 L 0.22682 0.00023 L 0.22682 0.00046 L 0.50586 -0.00463 L 0.50586 -0.0044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2666218" y="596591"/>
            <a:ext cx="7760171" cy="5664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outputList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*head)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定义一个跟踪指针变量，指向第一个结点*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p=head;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while(p!=NULL)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输出每个结点的数据域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p=p-&gt;next;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单链表结点个数统计</a:t>
            </a:r>
            <a:br>
              <a:rPr lang="en-US" altLang="zh-CN" sz="4800" b="1" dirty="0"/>
            </a:b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32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CountList</a:t>
            </a: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*head) </a:t>
            </a: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使用动态内存分配的四个函数</a:t>
            </a:r>
            <a:endParaRPr lang="zh-CN" altLang="en-US" sz="32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p=</a:t>
            </a:r>
            <a:r>
              <a:rPr lang="zh-CN" altLang="en-US" sz="2000" dirty="0"/>
              <a:t>（指针类型）</a:t>
            </a:r>
            <a:r>
              <a:rPr lang="en-US" altLang="zh-CN" sz="2000" dirty="0"/>
              <a:t>malloc(</a:t>
            </a:r>
            <a:r>
              <a:rPr lang="zh-CN" altLang="en-US" sz="2000" dirty="0"/>
              <a:t>内存字节数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p=</a:t>
            </a:r>
            <a:r>
              <a:rPr lang="zh-CN" altLang="en-US" sz="2000" dirty="0"/>
              <a:t>（指针类型）</a:t>
            </a:r>
            <a:r>
              <a:rPr lang="en-US" altLang="zh-CN" sz="2000" dirty="0" err="1"/>
              <a:t>calloc</a:t>
            </a:r>
            <a:r>
              <a:rPr lang="en-US" altLang="zh-CN" sz="2000" dirty="0"/>
              <a:t>(</a:t>
            </a:r>
            <a:r>
              <a:rPr lang="zh-CN" altLang="en-US" sz="2000" dirty="0"/>
              <a:t>内存块数，每块内存的字节数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q=</a:t>
            </a:r>
            <a:r>
              <a:rPr lang="zh-CN" altLang="en-US" sz="2000" dirty="0"/>
              <a:t>（指针类型）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zh-CN" altLang="en-US" sz="2000" dirty="0"/>
              <a:t>原内存首地址，内存字节数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free(p)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2610" y="2190487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45728" y="88935"/>
            <a:ext cx="1205561" cy="1914496"/>
            <a:chOff x="6696346" y="447256"/>
            <a:chExt cx="1205561" cy="1914496"/>
          </a:xfrm>
        </p:grpSpPr>
        <p:sp>
          <p:nvSpPr>
            <p:cNvPr id="28" name="矩形 27"/>
            <p:cNvSpPr/>
            <p:nvPr/>
          </p:nvSpPr>
          <p:spPr>
            <a:xfrm>
              <a:off x="6696346" y="447256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初始为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>
              <a:off x="7066145" y="1213781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跟踪指针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203819" y="1163763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副标题 4"/>
          <p:cNvSpPr txBox="1"/>
          <p:nvPr/>
        </p:nvSpPr>
        <p:spPr>
          <a:xfrm>
            <a:off x="3815527" y="3900514"/>
            <a:ext cx="44419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*head);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2524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23 L 0.00091 0.00046 L 0.05117 0.00185 C 0.05729 0.00208 0.06341 0.00347 0.0694 0.00347 C 0.0832 0.00347 0.09688 0.00208 0.11068 0.00185 L 0.22682 0.00023 L 0.22682 0.00046 L 0.50586 -0.00463 L 0.50586 -0.0044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2274848" y="328960"/>
            <a:ext cx="8902648" cy="6200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*head)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定义一个跟踪指针变量，指向第一个结点*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p=head;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定义一个计数器*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int count=0;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while(p!=NULL)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count++;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p=p-&gt;next;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return count;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单链表结点的查找</a:t>
            </a:r>
            <a:br>
              <a:rPr lang="en-US" altLang="zh-CN" sz="4800" b="1" dirty="0"/>
            </a:br>
            <a:r>
              <a:rPr lang="zh-CN" altLang="en-US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（第</a:t>
            </a: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个结点或满足某结构体成员要求的结点）</a:t>
            </a: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2610" y="2190487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45728" y="88935"/>
            <a:ext cx="1205561" cy="1914496"/>
            <a:chOff x="6696346" y="447256"/>
            <a:chExt cx="1205561" cy="1914496"/>
          </a:xfrm>
        </p:grpSpPr>
        <p:sp>
          <p:nvSpPr>
            <p:cNvPr id="28" name="矩形 27"/>
            <p:cNvSpPr/>
            <p:nvPr/>
          </p:nvSpPr>
          <p:spPr>
            <a:xfrm>
              <a:off x="6696346" y="447256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初始为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>
              <a:off x="7066145" y="1213781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跟踪指针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203819" y="1163763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副标题 4"/>
          <p:cNvSpPr txBox="1"/>
          <p:nvPr/>
        </p:nvSpPr>
        <p:spPr>
          <a:xfrm>
            <a:off x="3209066" y="4083074"/>
            <a:ext cx="64144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FindNodeNum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num);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FindNodeData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name[]);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2524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2375210" y="89209"/>
            <a:ext cx="7214839" cy="6679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FindNodeNum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num)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定义一个跟踪指针变量，指向第一个结点*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p=head;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定义一个计数器*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count=1;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while(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p!=NUL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&amp;&amp;count&lt;num)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	{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		p=p-&gt;next;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		count++;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	}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return p;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｝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2375210" y="89209"/>
            <a:ext cx="7214839" cy="6679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FindNodeData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head,char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name[])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定义一个跟踪指针变量，指向第一个结点*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p=head;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while(p!=NULL)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	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if(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strcmp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name,name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)==0)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	break;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p=p-&gt;next;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return p;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｝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单链表的释放</a:t>
            </a:r>
            <a:br>
              <a:rPr lang="en-US" altLang="zh-CN" sz="4800" b="1" dirty="0"/>
            </a:b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2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freeList</a:t>
            </a:r>
            <a:r>
              <a:rPr lang="en-US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*head)</a:t>
            </a: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2187497" y="691375"/>
            <a:ext cx="7817005" cy="5285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freeList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 *head)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*p=head,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*t;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while(p!=NULL)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t=p-&gt;next;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暂存下一个结点的地址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free(p);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p=t;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单链表结点插入</a:t>
            </a:r>
            <a:br>
              <a:rPr lang="en-US" altLang="zh-CN" sz="4800" b="1" dirty="0"/>
            </a:br>
            <a:r>
              <a:rPr lang="nn-NO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*insert(Node *head,  Node *q,  int i)</a:t>
            </a:r>
            <a:br>
              <a:rPr lang="nn-NO" altLang="zh-CN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28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个结点后插入结点</a:t>
            </a:r>
            <a:r>
              <a:rPr lang="en-US" altLang="zh-CN" sz="28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40270" y="3889350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446455" y="2830837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59634" y="941221"/>
            <a:ext cx="894360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基本思路：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通过单链表的头指针，首先找到链表的第一个结点；然后顺着结点的指针域找到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结点，最后将新结点插入到第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个结点之后。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10232"/>
            <a:ext cx="10058400" cy="1609344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33105"/>
            <a:ext cx="3325200" cy="3505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在子函数</a:t>
            </a:r>
            <a:r>
              <a:rPr lang="en-US" altLang="zh-CN" sz="2400" dirty="0" err="1"/>
              <a:t>GetMemory</a:t>
            </a:r>
            <a:r>
              <a:rPr lang="zh-CN" altLang="en-US" sz="2400" dirty="0"/>
              <a:t>中动态申请存储</a:t>
            </a:r>
            <a:r>
              <a:rPr lang="en-US" altLang="zh-CN" sz="2400" dirty="0"/>
              <a:t>num</a:t>
            </a:r>
            <a:r>
              <a:rPr lang="zh-CN" altLang="en-US" sz="2400" dirty="0"/>
              <a:t>个</a:t>
            </a:r>
            <a:r>
              <a:rPr lang="en-US" altLang="zh-CN" sz="2400" dirty="0"/>
              <a:t>char</a:t>
            </a:r>
            <a:r>
              <a:rPr lang="zh-CN" altLang="en-US" sz="2400" dirty="0"/>
              <a:t>的内存空间，并在主函数中使用该空间进行赋值等操作。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761800" y="578304"/>
            <a:ext cx="6094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void GetMemory(char **ptr, int num);</a:t>
            </a:r>
            <a:endParaRPr lang="zh-CN" altLang="en-US" dirty="0"/>
          </a:p>
          <a:p>
            <a:r>
              <a:rPr lang="zh-CN" altLang="en-US" dirty="0"/>
              <a:t>int main(void)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	char *str;</a:t>
            </a:r>
            <a:endParaRPr lang="zh-CN" altLang="en-US" dirty="0"/>
          </a:p>
          <a:p>
            <a:r>
              <a:rPr lang="zh-CN" altLang="en-US" dirty="0"/>
              <a:t>	GetMemory(str, 100);</a:t>
            </a:r>
            <a:endParaRPr lang="zh-CN" altLang="en-US" dirty="0"/>
          </a:p>
          <a:p>
            <a:r>
              <a:rPr lang="zh-CN" altLang="en-US" dirty="0"/>
              <a:t>	strcpy(str, "hello");</a:t>
            </a:r>
            <a:endParaRPr lang="zh-CN" altLang="en-US" dirty="0"/>
          </a:p>
          <a:p>
            <a:r>
              <a:rPr lang="zh-CN" altLang="en-US" dirty="0"/>
              <a:t>	printf("%s\n", str);</a:t>
            </a:r>
            <a:endParaRPr lang="zh-CN" altLang="en-US" dirty="0"/>
          </a:p>
          <a:p>
            <a:r>
              <a:rPr lang="zh-CN" altLang="en-US" dirty="0"/>
              <a:t>	free();</a:t>
            </a:r>
            <a:endParaRPr lang="zh-CN" altLang="en-US" dirty="0"/>
          </a:p>
          <a:p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	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61800" y="4271623"/>
            <a:ext cx="609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GetMemory(char **ptr, int num)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	ptr = (char *)malloc(sizeof(char) * num);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23103" y="1697611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547745" y="591371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1" name="Group 4"/>
          <p:cNvGrpSpPr/>
          <p:nvPr/>
        </p:nvGrpSpPr>
        <p:grpSpPr bwMode="auto">
          <a:xfrm>
            <a:off x="2489338" y="3601075"/>
            <a:ext cx="506413" cy="655638"/>
            <a:chOff x="1131" y="1747"/>
            <a:chExt cx="319" cy="413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131" y="1747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296" y="1968"/>
              <a:ext cx="15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4" name="Group 7"/>
          <p:cNvGrpSpPr/>
          <p:nvPr/>
        </p:nvGrpSpPr>
        <p:grpSpPr bwMode="auto">
          <a:xfrm>
            <a:off x="2136913" y="4244010"/>
            <a:ext cx="4876800" cy="536575"/>
            <a:chOff x="917" y="2160"/>
            <a:chExt cx="2953" cy="254"/>
          </a:xfrm>
        </p:grpSpPr>
        <p:grpSp>
          <p:nvGrpSpPr>
            <p:cNvPr id="25" name="Group 8"/>
            <p:cNvGrpSpPr/>
            <p:nvPr/>
          </p:nvGrpSpPr>
          <p:grpSpPr bwMode="auto">
            <a:xfrm>
              <a:off x="1331" y="2160"/>
              <a:ext cx="744" cy="254"/>
              <a:chOff x="1331" y="2251"/>
              <a:chExt cx="744" cy="163"/>
            </a:xfrm>
          </p:grpSpPr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1699" y="2251"/>
                <a:ext cx="384" cy="1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1331" y="2251"/>
                <a:ext cx="384" cy="1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endParaRPr kumimoji="0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26" name="Group 11"/>
            <p:cNvGrpSpPr/>
            <p:nvPr/>
          </p:nvGrpSpPr>
          <p:grpSpPr bwMode="auto">
            <a:xfrm>
              <a:off x="2843" y="2177"/>
              <a:ext cx="768" cy="237"/>
              <a:chOff x="2843" y="2251"/>
              <a:chExt cx="768" cy="163"/>
            </a:xfrm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843" y="2251"/>
                <a:ext cx="385" cy="1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zh-CN" alt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＋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3237" y="2251"/>
                <a:ext cx="384" cy="1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917" y="229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1996" y="230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390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0" name="Group 17"/>
          <p:cNvGrpSpPr/>
          <p:nvPr/>
        </p:nvGrpSpPr>
        <p:grpSpPr bwMode="auto">
          <a:xfrm>
            <a:off x="2614751" y="5112373"/>
            <a:ext cx="2668587" cy="585787"/>
            <a:chOff x="1210" y="2604"/>
            <a:chExt cx="1681" cy="291"/>
          </a:xfrm>
        </p:grpSpPr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1931" y="2643"/>
              <a:ext cx="576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2507" y="2643"/>
              <a:ext cx="38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1210" y="2604"/>
              <a:ext cx="26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1499" y="273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1924" y="2633"/>
              <a:ext cx="576" cy="1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2500" y="2633"/>
              <a:ext cx="384" cy="1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5" name="Freeform 22"/>
          <p:cNvSpPr/>
          <p:nvPr/>
        </p:nvSpPr>
        <p:spPr bwMode="auto">
          <a:xfrm>
            <a:off x="4759463" y="4805985"/>
            <a:ext cx="1022350" cy="528638"/>
          </a:xfrm>
          <a:custGeom>
            <a:avLst/>
            <a:gdLst>
              <a:gd name="T0" fmla="*/ 2147483646 w 424"/>
              <a:gd name="T1" fmla="*/ 2147483646 h 592"/>
              <a:gd name="T2" fmla="*/ 2147483646 w 424"/>
              <a:gd name="T3" fmla="*/ 2147483646 h 592"/>
              <a:gd name="T4" fmla="*/ 2147483646 w 424"/>
              <a:gd name="T5" fmla="*/ 2147483646 h 592"/>
              <a:gd name="T6" fmla="*/ 2147483646 w 424"/>
              <a:gd name="T7" fmla="*/ 2147483646 h 592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592"/>
              <a:gd name="T14" fmla="*/ 424 w 424"/>
              <a:gd name="T15" fmla="*/ 592 h 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592">
                <a:moveTo>
                  <a:pt x="120" y="560"/>
                </a:moveTo>
                <a:cubicBezTo>
                  <a:pt x="272" y="576"/>
                  <a:pt x="424" y="592"/>
                  <a:pt x="408" y="512"/>
                </a:cubicBezTo>
                <a:cubicBezTo>
                  <a:pt x="392" y="432"/>
                  <a:pt x="48" y="160"/>
                  <a:pt x="24" y="80"/>
                </a:cubicBezTo>
                <a:cubicBezTo>
                  <a:pt x="0" y="0"/>
                  <a:pt x="232" y="40"/>
                  <a:pt x="264" y="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6" name="Group 23"/>
          <p:cNvGrpSpPr/>
          <p:nvPr/>
        </p:nvGrpSpPr>
        <p:grpSpPr bwMode="auto">
          <a:xfrm>
            <a:off x="3152913" y="4805985"/>
            <a:ext cx="1295400" cy="457200"/>
            <a:chOff x="1680" y="1632"/>
            <a:chExt cx="816" cy="288"/>
          </a:xfrm>
        </p:grpSpPr>
        <p:sp>
          <p:nvSpPr>
            <p:cNvPr id="47" name="Freeform 24"/>
            <p:cNvSpPr/>
            <p:nvPr/>
          </p:nvSpPr>
          <p:spPr bwMode="auto">
            <a:xfrm>
              <a:off x="1680" y="1632"/>
              <a:ext cx="816" cy="240"/>
            </a:xfrm>
            <a:custGeom>
              <a:avLst/>
              <a:gdLst>
                <a:gd name="T0" fmla="*/ 15517 w 696"/>
                <a:gd name="T1" fmla="*/ 1 h 440"/>
                <a:gd name="T2" fmla="*/ 24819 w 696"/>
                <a:gd name="T3" fmla="*/ 1 h 440"/>
                <a:gd name="T4" fmla="*/ 2477 w 696"/>
                <a:gd name="T5" fmla="*/ 1 h 440"/>
                <a:gd name="T6" fmla="*/ 9940 w 696"/>
                <a:gd name="T7" fmla="*/ 1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6"/>
                <a:gd name="T13" fmla="*/ 0 h 440"/>
                <a:gd name="T14" fmla="*/ 696 w 696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6" h="440">
                  <a:moveTo>
                    <a:pt x="400" y="8"/>
                  </a:moveTo>
                  <a:cubicBezTo>
                    <a:pt x="548" y="4"/>
                    <a:pt x="696" y="0"/>
                    <a:pt x="640" y="56"/>
                  </a:cubicBezTo>
                  <a:cubicBezTo>
                    <a:pt x="584" y="112"/>
                    <a:pt x="128" y="280"/>
                    <a:pt x="64" y="344"/>
                  </a:cubicBezTo>
                  <a:cubicBezTo>
                    <a:pt x="0" y="408"/>
                    <a:pt x="224" y="424"/>
                    <a:pt x="256" y="4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1920" y="1872"/>
              <a:ext cx="192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883538" y="3634410"/>
            <a:ext cx="3460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后插入结点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50" name="Group 27"/>
          <p:cNvGrpSpPr/>
          <p:nvPr/>
        </p:nvGrpSpPr>
        <p:grpSpPr bwMode="auto">
          <a:xfrm>
            <a:off x="4510226" y="4328148"/>
            <a:ext cx="228600" cy="457200"/>
            <a:chOff x="2496" y="1440"/>
            <a:chExt cx="144" cy="288"/>
          </a:xfrm>
        </p:grpSpPr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2496" y="1440"/>
              <a:ext cx="144" cy="24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H="1">
              <a:off x="2496" y="1440"/>
              <a:ext cx="144" cy="288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6959738" y="4320210"/>
            <a:ext cx="333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q-&gt;next=p-&gt;next;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6959738" y="4991723"/>
            <a:ext cx="3330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p-&gt;next=q;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4510226" y="2707054"/>
            <a:ext cx="3460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一般插入过程：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 build="p"/>
      <p:bldP spid="53" grpId="0" autoUpdateAnimBg="0" build="p"/>
      <p:bldP spid="54" grpId="0" autoUpdateAnimBg="0" build="p"/>
      <p:bldP spid="57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2610" y="1050692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203819" y="23968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770" y="204897"/>
            <a:ext cx="7793037" cy="1289905"/>
          </a:xfrm>
        </p:spPr>
        <p:txBody>
          <a:bodyPr>
            <a:normAutofit/>
          </a:bodyPr>
          <a:lstStyle/>
          <a:p>
            <a:pPr eaLnBrk="1" hangingPunct="1"/>
            <a:endParaRPr lang="zh-CN" altLang="en-US" sz="1800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2535676" y="2340597"/>
            <a:ext cx="7772400" cy="3293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插入一个新结点需考虑的问题：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anose="020B0604030504040204" pitchFamily="34" charset="0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链表为空（考虑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的不同情况）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anose="020B0604030504040204" pitchFamily="34" charset="0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链表不为空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（考虑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的不同情况）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2.1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，插在第一个结点之前，则头指针发生变化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2.2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插在其他位置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  2.2.1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位置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找不到，给提示信息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  2.2.2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位置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找到，则一般插入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435637" y="367568"/>
            <a:ext cx="4981491" cy="6122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Node *insert(Node *head,  Node *q,  int i)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/*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定义一个跟踪指针变量，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指向第一个结点*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Node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p=head;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int j=1;//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用于记录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结点位置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链表为空的情况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if(head==NULL)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    q-&gt;next =NULL;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    head=q;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	…………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return head;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｝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666510" y="110836"/>
            <a:ext cx="5721926" cy="6657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==0)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插入结点为第一个结点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q-&gt;next=head;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head=q;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查找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结点的位置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while(p!=NULL&amp;&amp;j&lt;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	p=p-&gt;next;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j++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if(p==NULL)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插入位置错误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(“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插入失败！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");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else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一般插入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	q-&gt;next =p-&gt;next 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	p-&gt;next =q;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}	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｝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5774" y="1499616"/>
            <a:ext cx="9281160" cy="352044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/>
              <a:t>单链表结点的删除</a:t>
            </a:r>
            <a:br>
              <a:rPr lang="en-US" altLang="zh-CN" sz="4800" b="1" dirty="0"/>
            </a:br>
            <a: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*deletenum(Node *head, int i)</a:t>
            </a:r>
            <a:b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sz="27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b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*deletename(Node *head, char name[])</a:t>
            </a:r>
            <a:b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删除某个数据域满足条件的结点</a:t>
            </a:r>
            <a:br>
              <a:rPr lang="nn-NO" altLang="zh-CN" sz="27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98097" y="4060541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478681" y="3075678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6069" y="982018"/>
            <a:ext cx="755800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基本思路：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通过单链表的头指针，首先找到链表的第一个结点；然后顺着结点的指针域找到需要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删除的结点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，将该结点从表中删除。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05330" y="1566723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385914" y="581860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536633" y="3686015"/>
            <a:ext cx="30289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后面的结点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3" name="Group 5"/>
          <p:cNvGrpSpPr/>
          <p:nvPr/>
        </p:nvGrpSpPr>
        <p:grpSpPr bwMode="auto">
          <a:xfrm>
            <a:off x="2117033" y="3536217"/>
            <a:ext cx="4648200" cy="1348353"/>
            <a:chOff x="1008" y="1134"/>
            <a:chExt cx="2928" cy="517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325" y="1134"/>
              <a:ext cx="205" cy="1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776" y="1488"/>
              <a:ext cx="192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488" y="1488"/>
              <a:ext cx="288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i-1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024" y="1488"/>
              <a:ext cx="384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i+1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408" y="1488"/>
              <a:ext cx="240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488" y="124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008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2544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456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160" y="1488"/>
              <a:ext cx="288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448" y="1488"/>
              <a:ext cx="192" cy="1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872" y="158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Group 18"/>
          <p:cNvGrpSpPr/>
          <p:nvPr/>
        </p:nvGrpSpPr>
        <p:grpSpPr bwMode="auto">
          <a:xfrm>
            <a:off x="3641033" y="3947952"/>
            <a:ext cx="1676400" cy="917575"/>
            <a:chOff x="1968" y="1248"/>
            <a:chExt cx="1056" cy="578"/>
          </a:xfrm>
        </p:grpSpPr>
        <p:sp>
          <p:nvSpPr>
            <p:cNvPr id="42" name="Arc 19"/>
            <p:cNvSpPr/>
            <p:nvPr/>
          </p:nvSpPr>
          <p:spPr bwMode="auto">
            <a:xfrm>
              <a:off x="2448" y="1248"/>
              <a:ext cx="432" cy="288"/>
            </a:xfrm>
            <a:custGeom>
              <a:avLst/>
              <a:gdLst>
                <a:gd name="T0" fmla="*/ 0 w 19696"/>
                <a:gd name="T1" fmla="*/ 0 h 21600"/>
                <a:gd name="T2" fmla="*/ 0 w 19696"/>
                <a:gd name="T3" fmla="*/ 0 h 21600"/>
                <a:gd name="T4" fmla="*/ 0 w 1969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6"/>
                <a:gd name="T10" fmla="*/ 0 h 21600"/>
                <a:gd name="T11" fmla="*/ 19696 w 196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6" h="21600" fill="none" extrusionOk="0">
                  <a:moveTo>
                    <a:pt x="-1" y="0"/>
                  </a:moveTo>
                  <a:cubicBezTo>
                    <a:pt x="8498" y="0"/>
                    <a:pt x="16207" y="4983"/>
                    <a:pt x="19696" y="12732"/>
                  </a:cubicBezTo>
                </a:path>
                <a:path w="19696" h="21600" stroke="0" extrusionOk="0">
                  <a:moveTo>
                    <a:pt x="-1" y="0"/>
                  </a:moveTo>
                  <a:cubicBezTo>
                    <a:pt x="8498" y="0"/>
                    <a:pt x="16207" y="4983"/>
                    <a:pt x="19696" y="1273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Arc 20"/>
            <p:cNvSpPr/>
            <p:nvPr/>
          </p:nvSpPr>
          <p:spPr bwMode="auto">
            <a:xfrm flipH="1">
              <a:off x="1968" y="1248"/>
              <a:ext cx="480" cy="578"/>
            </a:xfrm>
            <a:custGeom>
              <a:avLst/>
              <a:gdLst>
                <a:gd name="T0" fmla="*/ 0 w 19696"/>
                <a:gd name="T1" fmla="*/ 0 h 21600"/>
                <a:gd name="T2" fmla="*/ 0 w 19696"/>
                <a:gd name="T3" fmla="*/ 0 h 21600"/>
                <a:gd name="T4" fmla="*/ 0 w 1969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6"/>
                <a:gd name="T10" fmla="*/ 0 h 21600"/>
                <a:gd name="T11" fmla="*/ 19696 w 196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6" h="21600" fill="none" extrusionOk="0">
                  <a:moveTo>
                    <a:pt x="-1" y="0"/>
                  </a:moveTo>
                  <a:cubicBezTo>
                    <a:pt x="8498" y="0"/>
                    <a:pt x="16207" y="4983"/>
                    <a:pt x="19696" y="12732"/>
                  </a:cubicBezTo>
                </a:path>
                <a:path w="19696" h="21600" stroke="0" extrusionOk="0">
                  <a:moveTo>
                    <a:pt x="-1" y="0"/>
                  </a:moveTo>
                  <a:cubicBezTo>
                    <a:pt x="8498" y="0"/>
                    <a:pt x="16207" y="4983"/>
                    <a:pt x="19696" y="1273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2832" y="13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5" name="Group 22"/>
          <p:cNvGrpSpPr/>
          <p:nvPr/>
        </p:nvGrpSpPr>
        <p:grpSpPr bwMode="auto">
          <a:xfrm>
            <a:off x="3793433" y="4862352"/>
            <a:ext cx="457200" cy="457200"/>
            <a:chOff x="2112" y="1632"/>
            <a:chExt cx="288" cy="288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2160" y="163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2112" y="17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25"/>
          <p:cNvGrpSpPr/>
          <p:nvPr/>
        </p:nvGrpSpPr>
        <p:grpSpPr bwMode="auto">
          <a:xfrm>
            <a:off x="4250633" y="4252752"/>
            <a:ext cx="381000" cy="838200"/>
            <a:chOff x="2400" y="1296"/>
            <a:chExt cx="240" cy="528"/>
          </a:xfrm>
        </p:grpSpPr>
        <p:sp>
          <p:nvSpPr>
            <p:cNvPr id="49" name="Line 26"/>
            <p:cNvSpPr>
              <a:spLocks noChangeShapeType="1"/>
            </p:cNvSpPr>
            <p:nvPr/>
          </p:nvSpPr>
          <p:spPr bwMode="auto">
            <a:xfrm flipH="1">
              <a:off x="2448" y="1296"/>
              <a:ext cx="96" cy="52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2400" y="1296"/>
              <a:ext cx="240" cy="52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6841433" y="4084477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7070033" y="446547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p-&gt;next=q-&gt;next;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6993833" y="4873465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free(q);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1923069" y="2719776"/>
            <a:ext cx="8769927" cy="7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一般删除过程：先找到第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个结点的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前驱结点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，然后执行删除。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 build="p"/>
      <p:bldP spid="51" grpId="0" autoUpdateAnimBg="0"/>
      <p:bldP spid="52" grpId="0" autoUpdateAnimBg="0"/>
      <p:bldP spid="53" grpId="0" autoUpdateAnimBg="0"/>
      <p:bldP spid="55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2610" y="1050692"/>
            <a:ext cx="10795806" cy="795131"/>
            <a:chOff x="279830" y="2435085"/>
            <a:chExt cx="10795806" cy="795131"/>
          </a:xfrm>
        </p:grpSpPr>
        <p:grpSp>
          <p:nvGrpSpPr>
            <p:cNvPr id="17" name="组合 16"/>
            <p:cNvGrpSpPr/>
            <p:nvPr/>
          </p:nvGrpSpPr>
          <p:grpSpPr>
            <a:xfrm>
              <a:off x="9077869" y="243508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0" name="箭头: 右 9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16806" y="2435085"/>
              <a:ext cx="1997767" cy="795130"/>
              <a:chOff x="2057539" y="377686"/>
              <a:chExt cx="4641435" cy="24947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6" name="箭头: 右 15"/>
            <p:cNvSpPr/>
            <p:nvPr/>
          </p:nvSpPr>
          <p:spPr>
            <a:xfrm>
              <a:off x="7764878" y="259411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2" name="箭头: 下 31"/>
          <p:cNvSpPr/>
          <p:nvPr/>
        </p:nvSpPr>
        <p:spPr>
          <a:xfrm rot="3000000">
            <a:off x="1203819" y="23968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770" y="204897"/>
            <a:ext cx="7793037" cy="1289905"/>
          </a:xfrm>
        </p:spPr>
        <p:txBody>
          <a:bodyPr>
            <a:normAutofit/>
          </a:bodyPr>
          <a:lstStyle/>
          <a:p>
            <a:pPr eaLnBrk="1" hangingPunct="1"/>
            <a:endParaRPr lang="zh-CN" altLang="en-US" sz="1800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2535676" y="2340597"/>
            <a:ext cx="7772400" cy="3293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删除一个结点需考虑的问题：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链表为空，给提示信息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链表不为空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2.1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没找到删除结点，给提示信息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2.2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找到删除结点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2.2.1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删除的是第一个结点，则头指针发生变化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2.2.2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一般删除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263738" y="0"/>
            <a:ext cx="8542808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Node *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deletenum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(Node *head, int 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删除第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个结点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Node *p=head,*q;	int   j=1;	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if(head == NULL)    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如果是空链表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("\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nlist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is null\n");	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else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{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while(p-&gt;next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！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=NULL&amp;&amp;j&lt;i-1)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定位删除结点的前驱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{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p=p-&gt;next;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}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if(p-&gt;next==NULL)    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删除位置错误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(“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删除失败！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"); 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      else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       {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               if(</a:t>
            </a: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==1)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删除第一个结点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   {        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          head=head-&gt;next;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          free(p);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     	      }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  else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一般删除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{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q=p-&gt;next;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p-&gt;next=q-&gt;next;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free(q);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   }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}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return head;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307888" y="2413938"/>
            <a:ext cx="7772400" cy="4114800"/>
          </a:xfrm>
        </p:spPr>
        <p:txBody>
          <a:bodyPr/>
          <a:lstStyle/>
          <a:p>
            <a:r>
              <a:rPr lang="zh-CN" altLang="en-US" dirty="0"/>
              <a:t>课堂程序代码验证</a:t>
            </a:r>
            <a:endParaRPr lang="en-US" altLang="zh-CN" dirty="0"/>
          </a:p>
          <a:p>
            <a:r>
              <a:rPr lang="zh-CN" altLang="en-US" dirty="0"/>
              <a:t>实验三 （整合在一个工程）</a:t>
            </a:r>
            <a:endParaRPr lang="en-US" altLang="zh-CN" dirty="0"/>
          </a:p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78952" cy="4050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单链表的构成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单链表的访问（结点访问）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从第一个结点（</a:t>
            </a:r>
            <a:r>
              <a:rPr lang="zh-CN" altLang="en-US" sz="2400" dirty="0">
                <a:solidFill>
                  <a:srgbClr val="C00000"/>
                </a:solidFill>
              </a:rPr>
              <a:t>头指针指向</a:t>
            </a:r>
            <a:r>
              <a:rPr lang="zh-CN" altLang="en-US" sz="2400" dirty="0"/>
              <a:t>）开始，顺着结点指针域摸索（</a:t>
            </a:r>
            <a:r>
              <a:rPr lang="en-US" altLang="zh-CN" sz="2400" dirty="0">
                <a:solidFill>
                  <a:srgbClr val="C00000"/>
                </a:solidFill>
              </a:rPr>
              <a:t>p = p -&gt; next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1"/>
            <a:endParaRPr lang="en-US" altLang="zh-CN" sz="30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826841" y="2900938"/>
            <a:ext cx="2971800" cy="976313"/>
            <a:chOff x="652" y="3496"/>
            <a:chExt cx="1725" cy="61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93" y="3544"/>
              <a:ext cx="384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指针域</a:t>
              </a:r>
              <a:endParaRPr lang="zh-CN" altLang="zh-CN" sz="11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09" y="3544"/>
              <a:ext cx="381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数据域</a:t>
              </a:r>
              <a:endPara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7"/>
            <p:cNvGrpSpPr/>
            <p:nvPr/>
          </p:nvGrpSpPr>
          <p:grpSpPr bwMode="auto">
            <a:xfrm>
              <a:off x="652" y="3496"/>
              <a:ext cx="957" cy="615"/>
              <a:chOff x="652" y="3496"/>
              <a:chExt cx="957" cy="615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652" y="3496"/>
                <a:ext cx="553" cy="3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head</a:t>
                </a:r>
                <a:endParaRPr lang="en-US" altLang="zh-CN" sz="32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V="1">
                <a:off x="1124" y="3688"/>
                <a:ext cx="485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93" y="3878"/>
                <a:ext cx="576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头指针</a:t>
                </a:r>
                <a:endPara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1" name="Group 11"/>
          <p:cNvGrpSpPr/>
          <p:nvPr/>
        </p:nvGrpSpPr>
        <p:grpSpPr bwMode="auto">
          <a:xfrm>
            <a:off x="4741492" y="2972373"/>
            <a:ext cx="2027238" cy="977899"/>
            <a:chOff x="2323" y="3552"/>
            <a:chExt cx="1277" cy="616"/>
          </a:xfrm>
        </p:grpSpPr>
        <p:grpSp>
          <p:nvGrpSpPr>
            <p:cNvPr id="12" name="Group 12"/>
            <p:cNvGrpSpPr/>
            <p:nvPr/>
          </p:nvGrpSpPr>
          <p:grpSpPr bwMode="auto">
            <a:xfrm>
              <a:off x="2323" y="3552"/>
              <a:ext cx="1229" cy="288"/>
              <a:chOff x="2323" y="3552"/>
              <a:chExt cx="1229" cy="288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指针域</a:t>
                </a:r>
                <a:endParaRPr lang="zh-CN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数据域</a:t>
                </a:r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2323" y="3696"/>
                <a:ext cx="461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784" y="3935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中间</a:t>
              </a: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7" name="Group 17"/>
          <p:cNvGrpSpPr/>
          <p:nvPr/>
        </p:nvGrpSpPr>
        <p:grpSpPr bwMode="auto">
          <a:xfrm>
            <a:off x="6576669" y="2972380"/>
            <a:ext cx="2957485" cy="1018518"/>
            <a:chOff x="3447" y="3552"/>
            <a:chExt cx="1689" cy="610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419" y="3940"/>
              <a:ext cx="59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尾结点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9" name="Group 19"/>
            <p:cNvGrpSpPr/>
            <p:nvPr/>
          </p:nvGrpSpPr>
          <p:grpSpPr bwMode="auto">
            <a:xfrm>
              <a:off x="3447" y="3552"/>
              <a:ext cx="1689" cy="288"/>
              <a:chOff x="3447" y="3552"/>
              <a:chExt cx="1689" cy="288"/>
            </a:xfrm>
          </p:grpSpPr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4752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NULL</a:t>
                </a:r>
                <a:endParaRPr lang="zh-CN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368" y="3552"/>
                <a:ext cx="383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数据域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3447" y="3696"/>
                <a:ext cx="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5452462" y="482237"/>
            <a:ext cx="3708770" cy="20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typedef</a:t>
            </a:r>
            <a:r>
              <a:rPr lang="en-US" altLang="zh-CN" sz="1800" dirty="0">
                <a:latin typeface="+mn-ea"/>
              </a:rPr>
              <a:t> struct </a:t>
            </a:r>
            <a:r>
              <a:rPr lang="en-US" altLang="zh-CN" sz="1800" dirty="0" err="1">
                <a:latin typeface="+mn-ea"/>
              </a:rPr>
              <a:t>ListNode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{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int data;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struct </a:t>
            </a:r>
            <a:r>
              <a:rPr lang="en-US" altLang="zh-CN" sz="1800" dirty="0" err="1">
                <a:solidFill>
                  <a:srgbClr val="C00000"/>
                </a:solidFill>
                <a:latin typeface="+mn-ea"/>
              </a:rPr>
              <a:t>ListNode</a:t>
            </a: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 *</a:t>
            </a:r>
            <a:r>
              <a:rPr lang="en-US" altLang="zh-CN" sz="1800" dirty="0">
                <a:latin typeface="+mn-ea"/>
              </a:rPr>
              <a:t>next;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}Node;</a:t>
            </a: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87600" y="242887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单链表的操作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olidFill>
                  <a:srgbClr val="C00000"/>
                </a:solidFill>
              </a:rPr>
              <a:t>创建</a:t>
            </a:r>
            <a:r>
              <a:rPr lang="zh-CN" altLang="en-US" sz="2600" dirty="0"/>
              <a:t>、输出、统计结点个数、查找结点、释放链表、修改、插入、删除</a:t>
            </a:r>
            <a:endParaRPr lang="zh-CN" altLang="en-US" sz="26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头插法创建链表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4381924" y="3610356"/>
            <a:ext cx="3595885" cy="1066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（有确定的结点个数）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176767" y="1102193"/>
            <a:ext cx="4164495" cy="79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176767" y="3192016"/>
            <a:ext cx="4164495" cy="14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3887" y="549126"/>
            <a:ext cx="1595809" cy="1460181"/>
            <a:chOff x="791087" y="383526"/>
            <a:chExt cx="1595809" cy="1460181"/>
          </a:xfrm>
        </p:grpSpPr>
        <p:sp>
          <p:nvSpPr>
            <p:cNvPr id="26" name="矩形 25"/>
            <p:cNvSpPr/>
            <p:nvPr/>
          </p:nvSpPr>
          <p:spPr>
            <a:xfrm>
              <a:off x="791087" y="1048577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箭头: 下 29"/>
            <p:cNvSpPr/>
            <p:nvPr/>
          </p:nvSpPr>
          <p:spPr>
            <a:xfrm rot="3000000">
              <a:off x="1599732" y="22719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68814" y="3062679"/>
            <a:ext cx="1997767" cy="1452317"/>
            <a:chOff x="3059037" y="1883051"/>
            <a:chExt cx="1997767" cy="1452317"/>
          </a:xfrm>
        </p:grpSpPr>
        <p:grpSp>
          <p:nvGrpSpPr>
            <p:cNvPr id="3" name="组合 2"/>
            <p:cNvGrpSpPr/>
            <p:nvPr/>
          </p:nvGrpSpPr>
          <p:grpSpPr>
            <a:xfrm>
              <a:off x="3059037" y="2540238"/>
              <a:ext cx="1997767" cy="795130"/>
              <a:chOff x="2586584" y="2633869"/>
              <a:chExt cx="1997767" cy="795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86584" y="2633869"/>
                <a:ext cx="1205561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89222" y="2633869"/>
                <a:ext cx="795129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1" name="箭头: 下 30"/>
            <p:cNvSpPr/>
            <p:nvPr/>
          </p:nvSpPr>
          <p:spPr>
            <a:xfrm rot="3000000">
              <a:off x="4142572" y="152224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34133" y="2593930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37272" y="5251073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250109" y="4352480"/>
            <a:ext cx="1997767" cy="795130"/>
            <a:chOff x="-5401069" y="377686"/>
            <a:chExt cx="4641434" cy="2494722"/>
          </a:xfrm>
        </p:grpSpPr>
        <p:sp>
          <p:nvSpPr>
            <p:cNvPr id="51" name="矩形 50"/>
            <p:cNvSpPr/>
            <p:nvPr/>
          </p:nvSpPr>
          <p:spPr>
            <a:xfrm>
              <a:off x="-5401069" y="377686"/>
              <a:ext cx="2800893" cy="2494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-2606967" y="377686"/>
              <a:ext cx="1847332" cy="2494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指针域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556565" y="4352480"/>
            <a:ext cx="1997767" cy="795130"/>
            <a:chOff x="2586584" y="2633869"/>
            <a:chExt cx="1997767" cy="795130"/>
          </a:xfrm>
        </p:grpSpPr>
        <p:sp>
          <p:nvSpPr>
            <p:cNvPr id="58" name="矩形 57"/>
            <p:cNvSpPr/>
            <p:nvPr/>
          </p:nvSpPr>
          <p:spPr>
            <a:xfrm>
              <a:off x="2586584" y="2633869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89222" y="2633869"/>
              <a:ext cx="795129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2135" y="1544226"/>
            <a:ext cx="1997767" cy="1824567"/>
            <a:chOff x="2941740" y="2071211"/>
            <a:chExt cx="1997767" cy="1824567"/>
          </a:xfrm>
        </p:grpSpPr>
        <p:grpSp>
          <p:nvGrpSpPr>
            <p:cNvPr id="42" name="组合 41"/>
            <p:cNvGrpSpPr/>
            <p:nvPr/>
          </p:nvGrpSpPr>
          <p:grpSpPr>
            <a:xfrm>
              <a:off x="2941740" y="3100648"/>
              <a:ext cx="1997767" cy="795130"/>
              <a:chOff x="2057539" y="377686"/>
              <a:chExt cx="4641435" cy="249472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61" name="箭头: 下 60"/>
            <p:cNvSpPr/>
            <p:nvPr/>
          </p:nvSpPr>
          <p:spPr>
            <a:xfrm rot="2580000">
              <a:off x="4008761" y="2071211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0" name="箭头: 右 59"/>
          <p:cNvSpPr/>
          <p:nvPr/>
        </p:nvSpPr>
        <p:spPr>
          <a:xfrm>
            <a:off x="8190984" y="4501004"/>
            <a:ext cx="1432259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34517" y="3328828"/>
            <a:ext cx="2601415" cy="1818782"/>
            <a:chOff x="1290361" y="2412134"/>
            <a:chExt cx="2601415" cy="1818782"/>
          </a:xfrm>
        </p:grpSpPr>
        <p:sp>
          <p:nvSpPr>
            <p:cNvPr id="41" name="矩形 40"/>
            <p:cNvSpPr/>
            <p:nvPr/>
          </p:nvSpPr>
          <p:spPr>
            <a:xfrm>
              <a:off x="1290361" y="34357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箭头: 右 42"/>
            <p:cNvSpPr/>
            <p:nvPr/>
          </p:nvSpPr>
          <p:spPr>
            <a:xfrm>
              <a:off x="2390214" y="3573596"/>
              <a:ext cx="1501562" cy="52058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箭头: 下 62"/>
            <p:cNvSpPr/>
            <p:nvPr/>
          </p:nvSpPr>
          <p:spPr>
            <a:xfrm rot="2580000">
              <a:off x="1956965" y="241213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8" name="箭头: 右 17"/>
          <p:cNvSpPr/>
          <p:nvPr/>
        </p:nvSpPr>
        <p:spPr>
          <a:xfrm>
            <a:off x="4721786" y="4501004"/>
            <a:ext cx="1575536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884772" y="662709"/>
            <a:ext cx="5890709" cy="18867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让新结点成为第一个结点，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-&gt;next=head;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//head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当前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第一个结点位置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8854 -0.0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5443 0.25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9060" y="32385"/>
            <a:ext cx="5248275" cy="6721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/*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头插法创建链表的函数定义*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Node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*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creatlink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(Node *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head,int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count)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int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定义指针变量用于指向新增结点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Node *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for(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=1;i&lt;=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count;i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++)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==NULL)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申请内存失败！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；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exit(1);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 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让新结点成为第一个结点，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-&gt;next=head;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  return 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head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44210" y="676275"/>
            <a:ext cx="5568950" cy="563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主调函数*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func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(void)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*head=NULL;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定义变量以根据用户需要确定结点个数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int count=0;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(“input count:”);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scanf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(“%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d”,&amp;count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createlink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head,count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6123</Words>
  <Application>WPS 演示</Application>
  <PresentationFormat>宽屏</PresentationFormat>
  <Paragraphs>804</Paragraphs>
  <Slides>38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方正行黑</vt:lpstr>
      <vt:lpstr>黑体</vt:lpstr>
      <vt:lpstr>钟齐王庆华毛笔简体</vt:lpstr>
      <vt:lpstr>等线</vt:lpstr>
      <vt:lpstr>Times New Roman</vt:lpstr>
      <vt:lpstr>楷体_GB2312</vt:lpstr>
      <vt:lpstr>新宋体</vt:lpstr>
      <vt:lpstr>Tahoma</vt:lpstr>
      <vt:lpstr>Rockwell Condensed</vt:lpstr>
      <vt:lpstr>微软雅黑</vt:lpstr>
      <vt:lpstr>Arial Unicode MS</vt:lpstr>
      <vt:lpstr>方正姚体</vt:lpstr>
      <vt:lpstr>Rockwell</vt:lpstr>
      <vt:lpstr>木材纹理</vt:lpstr>
      <vt:lpstr>1_木材纹理</vt:lpstr>
      <vt:lpstr>Office 主题​​</vt:lpstr>
      <vt:lpstr> C语言程序设计2A （第七次课）</vt:lpstr>
      <vt:lpstr>回顾</vt:lpstr>
      <vt:lpstr>练习</vt:lpstr>
      <vt:lpstr>回顾</vt:lpstr>
      <vt:lpstr>主要内容</vt:lpstr>
      <vt:lpstr>头插法创建链表</vt:lpstr>
      <vt:lpstr>PowerPoint 演示文稿</vt:lpstr>
      <vt:lpstr>PowerPoint 演示文稿</vt:lpstr>
      <vt:lpstr>PowerPoint 演示文稿</vt:lpstr>
      <vt:lpstr>尾插法创建单链表 （有确定的结点个数）</vt:lpstr>
      <vt:lpstr>PowerPoint 演示文稿</vt:lpstr>
      <vt:lpstr>PowerPoint 演示文稿</vt:lpstr>
      <vt:lpstr>PowerPoint 演示文稿</vt:lpstr>
      <vt:lpstr>链表的建立（尾插法）</vt:lpstr>
      <vt:lpstr>PowerPoint 演示文稿</vt:lpstr>
      <vt:lpstr>单链表的输出 void outputList(Node *head)</vt:lpstr>
      <vt:lpstr>PowerPoint 演示文稿</vt:lpstr>
      <vt:lpstr>PowerPoint 演示文稿</vt:lpstr>
      <vt:lpstr>单链表结点个数统计 int CountList(Node *head) </vt:lpstr>
      <vt:lpstr>PowerPoint 演示文稿</vt:lpstr>
      <vt:lpstr>PowerPoint 演示文稿</vt:lpstr>
      <vt:lpstr>单链表结点的查找 （第n个结点或满足某结构体成员要求的结点）</vt:lpstr>
      <vt:lpstr>PowerPoint 演示文稿</vt:lpstr>
      <vt:lpstr>PowerPoint 演示文稿</vt:lpstr>
      <vt:lpstr>PowerPoint 演示文稿</vt:lpstr>
      <vt:lpstr>单链表的释放 void freeList(Node *head)</vt:lpstr>
      <vt:lpstr>PowerPoint 演示文稿</vt:lpstr>
      <vt:lpstr>单链表结点插入 Node *insert(Node *head,  Node *q,  int i) 在第i个结点后插入结点q</vt:lpstr>
      <vt:lpstr>PowerPoint 演示文稿</vt:lpstr>
      <vt:lpstr>PowerPoint 演示文稿</vt:lpstr>
      <vt:lpstr>PowerPoint 演示文稿</vt:lpstr>
      <vt:lpstr>PowerPoint 演示文稿</vt:lpstr>
      <vt:lpstr>单链表结点的删除 Node *deletenum(Node *head, int i) 删除第i个结点 Node *deletename(Node *head, char name[]) 删除某个数据域满足条件的结点 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动态内存分配和单链表</dc:title>
  <dc:creator>Tracy</dc:creator>
  <cp:lastModifiedBy>喵了个咪</cp:lastModifiedBy>
  <cp:revision>104</cp:revision>
  <dcterms:created xsi:type="dcterms:W3CDTF">2020-03-27T08:01:00Z</dcterms:created>
  <dcterms:modified xsi:type="dcterms:W3CDTF">2021-04-06T10:47:58Z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