
<file path=[Content_Types].xml><?xml version="1.0" encoding="utf-8"?>
<Types xmlns="http://schemas.openxmlformats.org/package/2006/content-types">
  <Default Extension="jpeg" ContentType="image/jpeg"/>
  <Default Extension="wav" ContentType="audio/x-wav"/>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1"/>
  </p:handoutMasterIdLst>
  <p:sldIdLst>
    <p:sldId id="390" r:id="rId3"/>
    <p:sldId id="383" r:id="rId5"/>
    <p:sldId id="256" r:id="rId6"/>
    <p:sldId id="385" r:id="rId7"/>
    <p:sldId id="326" r:id="rId8"/>
    <p:sldId id="375" r:id="rId9"/>
    <p:sldId id="330" r:id="rId10"/>
    <p:sldId id="342" r:id="rId11"/>
    <p:sldId id="331" r:id="rId12"/>
    <p:sldId id="377" r:id="rId13"/>
    <p:sldId id="332" r:id="rId14"/>
    <p:sldId id="335" r:id="rId15"/>
    <p:sldId id="336" r:id="rId16"/>
    <p:sldId id="327" r:id="rId17"/>
    <p:sldId id="338" r:id="rId18"/>
    <p:sldId id="378" r:id="rId19"/>
    <p:sldId id="339" r:id="rId20"/>
    <p:sldId id="340" r:id="rId21"/>
    <p:sldId id="341" r:id="rId22"/>
    <p:sldId id="264" r:id="rId23"/>
    <p:sldId id="266" r:id="rId24"/>
    <p:sldId id="297" r:id="rId25"/>
    <p:sldId id="268" r:id="rId26"/>
    <p:sldId id="308" r:id="rId27"/>
    <p:sldId id="372" r:id="rId28"/>
    <p:sldId id="370" r:id="rId29"/>
    <p:sldId id="299" r:id="rId30"/>
    <p:sldId id="388" r:id="rId31"/>
    <p:sldId id="386" r:id="rId32"/>
    <p:sldId id="309" r:id="rId33"/>
    <p:sldId id="348" r:id="rId34"/>
    <p:sldId id="389" r:id="rId35"/>
    <p:sldId id="345" r:id="rId36"/>
    <p:sldId id="346" r:id="rId37"/>
    <p:sldId id="380" r:id="rId38"/>
    <p:sldId id="379" r:id="rId39"/>
    <p:sldId id="381"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66CCFF"/>
    <a:srgbClr val="CC0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89" autoAdjust="0"/>
    <p:restoredTop sz="71198" autoAdjust="0"/>
  </p:normalViewPr>
  <p:slideViewPr>
    <p:cSldViewPr>
      <p:cViewPr varScale="1">
        <p:scale>
          <a:sx n="44" d="100"/>
          <a:sy n="44" d="100"/>
        </p:scale>
        <p:origin x="1092" y="4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31.xml"/><Relationship Id="rId7" Type="http://schemas.openxmlformats.org/officeDocument/2006/relationships/slide" Target="slides/slide29.xml"/><Relationship Id="rId6" Type="http://schemas.openxmlformats.org/officeDocument/2006/relationships/slide" Target="slides/slide28.xml"/><Relationship Id="rId5" Type="http://schemas.openxmlformats.org/officeDocument/2006/relationships/slide" Target="slides/slide27.xml"/><Relationship Id="rId4" Type="http://schemas.openxmlformats.org/officeDocument/2006/relationships/slide" Target="slides/slide22.xml"/><Relationship Id="rId3" Type="http://schemas.openxmlformats.org/officeDocument/2006/relationships/slide" Target="slides/slide20.xml"/><Relationship Id="rId2" Type="http://schemas.openxmlformats.org/officeDocument/2006/relationships/slide" Target="slides/slide4.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en-US" altLang="zh-CN"/>
          </a:p>
        </p:txBody>
      </p:sp>
      <p:sp>
        <p:nvSpPr>
          <p:cNvPr id="93187"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endParaRPr lang="en-US" altLang="zh-CN"/>
          </a:p>
        </p:txBody>
      </p:sp>
      <p:sp>
        <p:nvSpPr>
          <p:cNvPr id="93188"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a:defRPr/>
            </a:pPr>
            <a:endParaRPr lang="en-US" altLang="zh-CN"/>
          </a:p>
        </p:txBody>
      </p:sp>
      <p:sp>
        <p:nvSpPr>
          <p:cNvPr id="93189"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769DED2F-BA55-4A13-959F-8335C96E6F5A}"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en-US" altLang="zh-CN"/>
          </a:p>
        </p:txBody>
      </p:sp>
      <p:sp>
        <p:nvSpPr>
          <p:cNvPr id="10445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endParaRPr lang="en-US" altLang="zh-CN"/>
          </a:p>
        </p:txBody>
      </p:sp>
      <p:sp>
        <p:nvSpPr>
          <p:cNvPr id="747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44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0445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a:defRPr/>
            </a:pPr>
            <a:endParaRPr lang="en-US" altLang="zh-CN"/>
          </a:p>
        </p:txBody>
      </p:sp>
      <p:sp>
        <p:nvSpPr>
          <p:cNvPr id="1044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CE9CE692-CF05-4D2F-B323-FB8379AAFFDD}"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改错填空练习：</a:t>
            </a:r>
            <a:r>
              <a:rPr lang="en-US" altLang="zh-CN" dirty="0"/>
              <a:t>8 1043 1046 1053 1065</a:t>
            </a:r>
            <a:endParaRPr lang="zh-CN" altLang="en-US" dirty="0"/>
          </a:p>
        </p:txBody>
      </p:sp>
      <p:sp>
        <p:nvSpPr>
          <p:cNvPr id="4" name="灯片编号占位符 3"/>
          <p:cNvSpPr>
            <a:spLocks noGrp="1"/>
          </p:cNvSpPr>
          <p:nvPr>
            <p:ph type="sldNum" sz="quarter" idx="5"/>
          </p:nvPr>
        </p:nvSpPr>
        <p:spPr/>
        <p:txBody>
          <a:bodyPr/>
          <a:lstStyle/>
          <a:p>
            <a:fld id="{CE9CE692-CF05-4D2F-B323-FB8379AAFFDD}"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9CE692-CF05-4D2F-B323-FB8379AAFFDD}"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9CE692-CF05-4D2F-B323-FB8379AAFFDD}"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p:sp>
      <p:sp>
        <p:nvSpPr>
          <p:cNvPr id="757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键盘输入换行，程序要把这个</a:t>
            </a:r>
            <a:r>
              <a:rPr lang="en-US" altLang="zh-CN" dirty="0"/>
              <a:t>”</a:t>
            </a:r>
            <a:r>
              <a:rPr lang="zh-CN" altLang="en-US" dirty="0"/>
              <a:t>换行符</a:t>
            </a:r>
            <a:r>
              <a:rPr lang="en-US" altLang="zh-CN" dirty="0"/>
              <a:t>”</a:t>
            </a:r>
            <a:r>
              <a:rPr lang="zh-CN" altLang="en-US" dirty="0"/>
              <a:t>写入文件，文件里的数据才会换行</a:t>
            </a:r>
            <a:endParaRPr lang="zh-CN" altLang="en-US" dirty="0"/>
          </a:p>
        </p:txBody>
      </p:sp>
      <p:sp>
        <p:nvSpPr>
          <p:cNvPr id="757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BE238B7F-0398-40D7-B574-501C543E946E}" type="slidenum">
              <a:rPr lang="en-US" altLang="zh-CN"/>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651B98BD-B707-4B36-B8AD-892013411F31}" type="slidenum">
              <a:rPr lang="en-US" altLang="zh-CN"/>
            </a:fld>
            <a:endParaRPr lang="en-US" altLang="zh-CN"/>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200" b="1" dirty="0">
                <a:solidFill>
                  <a:schemeClr val="tx2"/>
                </a:solidFill>
              </a:rPr>
              <a:t>文件打开函数的调用给编译系统的三个信息：</a:t>
            </a:r>
            <a:endParaRPr lang="zh-CN" altLang="en-US" sz="3200" b="1" dirty="0">
              <a:solidFill>
                <a:schemeClr val="tx2"/>
              </a:solidFill>
            </a:endParaRPr>
          </a:p>
          <a:p>
            <a:pPr eaLnBrk="1" hangingPunct="1">
              <a:spcBef>
                <a:spcPct val="50000"/>
              </a:spcBef>
            </a:pPr>
            <a:r>
              <a:rPr lang="en-US" altLang="zh-CN" sz="3200" b="1" dirty="0"/>
              <a:t>1. </a:t>
            </a:r>
            <a:r>
              <a:rPr lang="zh-CN" altLang="en-US" sz="3200" b="1" dirty="0">
                <a:ea typeface="楷体_GB2312" pitchFamily="49" charset="-122"/>
              </a:rPr>
              <a:t>需要打开的文件名</a:t>
            </a:r>
            <a:r>
              <a:rPr lang="zh-CN" altLang="en-US" sz="3200" b="1" dirty="0"/>
              <a:t>；</a:t>
            </a:r>
            <a:endParaRPr lang="zh-CN" altLang="en-US" sz="3200" b="1" dirty="0"/>
          </a:p>
          <a:p>
            <a:pPr eaLnBrk="1" hangingPunct="1">
              <a:spcBef>
                <a:spcPct val="50000"/>
              </a:spcBef>
            </a:pPr>
            <a:r>
              <a:rPr lang="en-US" altLang="zh-CN" sz="3200" b="1" dirty="0"/>
              <a:t>2. </a:t>
            </a:r>
            <a:r>
              <a:rPr lang="zh-CN" altLang="en-US" sz="3200" b="1" dirty="0">
                <a:ea typeface="楷体_GB2312" pitchFamily="49" charset="-122"/>
              </a:rPr>
              <a:t>使用文件的操作方式</a:t>
            </a:r>
            <a:r>
              <a:rPr lang="zh-CN" altLang="en-US" sz="3200" b="1" dirty="0"/>
              <a:t>；</a:t>
            </a:r>
            <a:endParaRPr lang="zh-CN" altLang="en-US" sz="3200" b="1" dirty="0"/>
          </a:p>
          <a:p>
            <a:pPr eaLnBrk="1" hangingPunct="1">
              <a:spcBef>
                <a:spcPct val="50000"/>
              </a:spcBef>
            </a:pPr>
            <a:r>
              <a:rPr lang="en-US" altLang="zh-CN" sz="3200" b="1" dirty="0"/>
              <a:t>3 .</a:t>
            </a:r>
            <a:r>
              <a:rPr lang="zh-CN" altLang="en-US" sz="3200" b="1" dirty="0">
                <a:ea typeface="楷体_GB2312" pitchFamily="49" charset="-122"/>
              </a:rPr>
              <a:t>让哪一个指针变量指向被打开的文件</a:t>
            </a:r>
            <a:r>
              <a:rPr lang="zh-CN" altLang="en-US" sz="3200" b="1" dirty="0"/>
              <a:t>。</a:t>
            </a:r>
            <a:endParaRPr lang="zh-CN" altLang="en-US" sz="3200" b="1"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706EA780-2209-413A-87BC-76A822A4694A}" type="slidenum">
              <a:rPr lang="en-US" altLang="zh-CN"/>
            </a:fld>
            <a:endParaRPr lang="en-US" altLang="zh-CN"/>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t" hangingPunct="1">
              <a:spcBef>
                <a:spcPct val="50000"/>
              </a:spcBef>
            </a:pPr>
            <a:r>
              <a:rPr lang="en-US" altLang="zh-CN" sz="1000" b="1" baseline="12000">
                <a:latin typeface="宋体" panose="02010600030101010101" pitchFamily="2" charset="-122"/>
              </a:rPr>
              <a:t>#include &lt;stdio.h&gt;                                                             </a:t>
            </a:r>
            <a:endParaRPr lang="en-US" altLang="zh-CN" sz="1000" b="1" baseline="12000">
              <a:latin typeface="宋体" panose="02010600030101010101" pitchFamily="2" charset="-122"/>
            </a:endParaRPr>
          </a:p>
          <a:p>
            <a:pPr eaLnBrk="1" fontAlgn="t" hangingPunct="1">
              <a:spcBef>
                <a:spcPct val="50000"/>
              </a:spcBef>
            </a:pPr>
            <a:r>
              <a:rPr lang="en-US" altLang="zh-CN" sz="1000" b="1" baseline="12000">
                <a:latin typeface="宋体" panose="02010600030101010101" pitchFamily="2" charset="-122"/>
              </a:rPr>
              <a:t>void  main(int argc,char *argv[])                                                   </a:t>
            </a:r>
            <a:endParaRPr lang="en-US" altLang="zh-CN" sz="1000" b="1" baseline="12000">
              <a:latin typeface="宋体" panose="02010600030101010101" pitchFamily="2" charset="-122"/>
            </a:endParaRPr>
          </a:p>
          <a:p>
            <a:pPr eaLnBrk="1" fontAlgn="t" hangingPunct="1">
              <a:spcBef>
                <a:spcPct val="50000"/>
              </a:spcBef>
            </a:pPr>
            <a:r>
              <a:rPr lang="en-US" altLang="zh-CN" sz="1000" b="1" baseline="12000">
                <a:latin typeface="宋体" panose="02010600030101010101" pitchFamily="2" charset="-122"/>
              </a:rPr>
              <a:t> {  FILE  *fp; char c;                                             </a:t>
            </a:r>
            <a:endParaRPr lang="en-US" altLang="zh-CN" sz="1000" b="1" baseline="12000">
              <a:latin typeface="宋体" panose="02010600030101010101" pitchFamily="2" charset="-122"/>
            </a:endParaRPr>
          </a:p>
          <a:p>
            <a:pPr eaLnBrk="1" fontAlgn="t" hangingPunct="1">
              <a:spcBef>
                <a:spcPct val="50000"/>
              </a:spcBef>
            </a:pPr>
            <a:r>
              <a:rPr lang="en-US" altLang="zh-CN" sz="1000" b="1" baseline="12000">
                <a:latin typeface="宋体" panose="02010600030101010101" pitchFamily="2" charset="-122"/>
              </a:rPr>
              <a:t>    if (argc&lt;2){printf(</a:t>
            </a:r>
            <a:r>
              <a:rPr lang="en-US" altLang="zh-CN" sz="1000" b="1" baseline="12000">
                <a:latin typeface="Courier New" panose="02070309020205020404" pitchFamily="49" charset="0"/>
              </a:rPr>
              <a:t>”</a:t>
            </a:r>
            <a:r>
              <a:rPr lang="en-US" altLang="zh-CN" sz="1000" b="1" baseline="12000">
                <a:latin typeface="宋体" panose="02010600030101010101" pitchFamily="2" charset="-122"/>
              </a:rPr>
              <a:t>\n NO file name</a:t>
            </a:r>
            <a:r>
              <a:rPr lang="en-US" altLang="zh-CN" sz="1000" b="1" baseline="12000">
                <a:latin typeface="Courier New" panose="02070309020205020404" pitchFamily="49" charset="0"/>
              </a:rPr>
              <a:t>”</a:t>
            </a:r>
            <a:r>
              <a:rPr lang="en-US" altLang="zh-CN" sz="1000" b="1" baseline="12000">
                <a:latin typeface="宋体" panose="02010600030101010101" pitchFamily="2" charset="-122"/>
              </a:rPr>
              <a:t>); exit(0);}</a:t>
            </a:r>
            <a:endParaRPr lang="en-US" altLang="zh-CN" sz="1000" b="1" baseline="12000">
              <a:latin typeface="宋体" panose="02010600030101010101" pitchFamily="2" charset="-122"/>
            </a:endParaRPr>
          </a:p>
          <a:p>
            <a:pPr eaLnBrk="1" fontAlgn="t" hangingPunct="1">
              <a:spcBef>
                <a:spcPct val="50000"/>
              </a:spcBef>
            </a:pPr>
            <a:r>
              <a:rPr lang="en-US" altLang="zh-CN" sz="1000" b="1" baseline="12000">
                <a:latin typeface="宋体" panose="02010600030101010101" pitchFamily="2" charset="-122"/>
              </a:rPr>
              <a:t>   if ((fp=fopen(argv[1], </a:t>
            </a:r>
            <a:r>
              <a:rPr lang="en-US" altLang="zh-CN" sz="1000" b="1" baseline="12000">
                <a:latin typeface="Courier New" panose="02070309020205020404" pitchFamily="49" charset="0"/>
              </a:rPr>
              <a:t>”</a:t>
            </a:r>
            <a:r>
              <a:rPr lang="en-US" altLang="zh-CN" sz="1000" b="1" baseline="12000">
                <a:latin typeface="宋体" panose="02010600030101010101" pitchFamily="2" charset="-122"/>
              </a:rPr>
              <a:t>r</a:t>
            </a:r>
            <a:r>
              <a:rPr lang="en-US" altLang="zh-CN" sz="1000" b="1" baseline="12000">
                <a:latin typeface="Courier New" panose="02070309020205020404" pitchFamily="49" charset="0"/>
              </a:rPr>
              <a:t>”</a:t>
            </a:r>
            <a:r>
              <a:rPr lang="en-US" altLang="zh-CN" sz="1000" b="1" baseline="12000">
                <a:latin typeface="宋体" panose="02010600030101010101" pitchFamily="2" charset="-122"/>
              </a:rPr>
              <a:t> ))==NULL)     	</a:t>
            </a:r>
            <a:endParaRPr lang="en-US" altLang="zh-CN" sz="1000" b="1" baseline="12000">
              <a:latin typeface="宋体" panose="02010600030101010101" pitchFamily="2" charset="-122"/>
            </a:endParaRPr>
          </a:p>
          <a:p>
            <a:pPr eaLnBrk="1" fontAlgn="t" hangingPunct="1">
              <a:spcBef>
                <a:spcPct val="50000"/>
              </a:spcBef>
            </a:pPr>
            <a:r>
              <a:rPr lang="en-US" altLang="zh-CN" sz="1000" b="1" baseline="12000">
                <a:latin typeface="宋体" panose="02010600030101010101" pitchFamily="2" charset="-122"/>
              </a:rPr>
              <a:t>               {printf(</a:t>
            </a:r>
            <a:r>
              <a:rPr lang="en-US" altLang="zh-CN" sz="1000" b="1" baseline="12000">
                <a:latin typeface="Courier New" panose="02070309020205020404" pitchFamily="49" charset="0"/>
              </a:rPr>
              <a:t>”</a:t>
            </a:r>
            <a:r>
              <a:rPr lang="en-US" altLang="zh-CN" sz="1000" b="1" baseline="12000">
                <a:latin typeface="宋体" panose="02010600030101010101" pitchFamily="2" charset="-122"/>
              </a:rPr>
              <a:t> \n File not exist! </a:t>
            </a:r>
            <a:r>
              <a:rPr lang="en-US" altLang="zh-CN" sz="1000" b="1" baseline="12000">
                <a:latin typeface="Courier New" panose="02070309020205020404" pitchFamily="49" charset="0"/>
              </a:rPr>
              <a:t>”</a:t>
            </a:r>
            <a:r>
              <a:rPr lang="en-US" altLang="zh-CN" sz="1000" b="1" baseline="12000">
                <a:latin typeface="宋体" panose="02010600030101010101" pitchFamily="2" charset="-122"/>
              </a:rPr>
              <a:t>);exit(0); }</a:t>
            </a:r>
            <a:endParaRPr lang="en-US" altLang="zh-CN" sz="1000" b="1" baseline="12000">
              <a:latin typeface="宋体" panose="02010600030101010101" pitchFamily="2" charset="-122"/>
            </a:endParaRPr>
          </a:p>
          <a:p>
            <a:pPr eaLnBrk="1" fontAlgn="t" hangingPunct="1">
              <a:spcBef>
                <a:spcPct val="50000"/>
              </a:spcBef>
            </a:pPr>
            <a:r>
              <a:rPr lang="en-US" altLang="zh-CN" sz="1000" b="1" baseline="12000">
                <a:latin typeface="宋体" panose="02010600030101010101" pitchFamily="2" charset="-122"/>
              </a:rPr>
              <a:t>    while((c=fgetc(fp)!=EOF)</a:t>
            </a:r>
            <a:endParaRPr lang="en-US" altLang="zh-CN" sz="1000" b="1" baseline="12000">
              <a:latin typeface="宋体" panose="02010600030101010101" pitchFamily="2" charset="-122"/>
            </a:endParaRPr>
          </a:p>
          <a:p>
            <a:pPr eaLnBrk="1" fontAlgn="t" hangingPunct="1">
              <a:spcBef>
                <a:spcPct val="50000"/>
              </a:spcBef>
            </a:pPr>
            <a:r>
              <a:rPr lang="en-US" altLang="zh-CN" sz="1000" b="1" baseline="12000">
                <a:latin typeface="宋体" panose="02010600030101010101" pitchFamily="2" charset="-122"/>
              </a:rPr>
              <a:t>         putchar( c );</a:t>
            </a:r>
            <a:endParaRPr lang="en-US" altLang="zh-CN" sz="1000" b="1" baseline="12000">
              <a:latin typeface="宋体" panose="02010600030101010101" pitchFamily="2" charset="-122"/>
            </a:endParaRPr>
          </a:p>
          <a:p>
            <a:pPr eaLnBrk="1" fontAlgn="t" hangingPunct="1">
              <a:spcBef>
                <a:spcPct val="50000"/>
              </a:spcBef>
            </a:pPr>
            <a:r>
              <a:rPr lang="en-US" altLang="zh-CN" sz="1000" b="1" baseline="12000">
                <a:latin typeface="宋体" panose="02010600030101010101" pitchFamily="2" charset="-122"/>
              </a:rPr>
              <a:t>    fclose(fp);</a:t>
            </a:r>
            <a:endParaRPr lang="en-US" altLang="zh-CN" sz="1000" b="1" baseline="12000">
              <a:latin typeface="宋体" panose="02010600030101010101" pitchFamily="2" charset="-122"/>
            </a:endParaRPr>
          </a:p>
          <a:p>
            <a:pPr eaLnBrk="1" fontAlgn="t" hangingPunct="1">
              <a:spcBef>
                <a:spcPct val="50000"/>
              </a:spcBef>
            </a:pPr>
            <a:r>
              <a:rPr lang="en-US" altLang="zh-CN" sz="1000" b="1" baseline="12000">
                <a:latin typeface="宋体" panose="02010600030101010101" pitchFamily="2" charset="-122"/>
              </a:rPr>
              <a:t>}</a:t>
            </a:r>
            <a:endParaRPr lang="en-US" altLang="zh-CN" sz="1000" b="1" baseline="12000">
              <a:latin typeface="宋体" panose="02010600030101010101" pitchFamily="2" charset="-122"/>
            </a:endParaRPr>
          </a:p>
          <a:p>
            <a:pPr eaLnBrk="1" hangingPunct="1"/>
            <a:endParaRPr lang="en-US" altLang="zh-CN" sz="1000">
              <a:latin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4B1FA343-819D-4E36-B120-6475F7F3B407}" type="slidenum">
              <a:rPr lang="en-US" altLang="zh-CN"/>
            </a:fld>
            <a:endParaRPr lang="en-US" altLang="zh-CN"/>
          </a:p>
        </p:txBody>
      </p:sp>
      <p:sp>
        <p:nvSpPr>
          <p:cNvPr id="78851" name="Rectangle 2"/>
          <p:cNvSpPr>
            <a:spLocks noGrp="1" noRot="1" noChangeAspect="1" noChangeArrowheads="1" noTextEdit="1"/>
          </p:cNvSpPr>
          <p:nvPr>
            <p:ph type="sldImg"/>
          </p:nvPr>
        </p:nvSpPr>
        <p:spPr/>
      </p:sp>
      <p:sp>
        <p:nvSpPr>
          <p:cNvPr id="788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t" hangingPunct="1">
              <a:spcBef>
                <a:spcPct val="50000"/>
              </a:spcBef>
            </a:pPr>
            <a:r>
              <a:rPr lang="en-US" altLang="zh-CN" sz="1000" b="1" baseline="12000" dirty="0">
                <a:latin typeface="宋体" panose="02010600030101010101" pitchFamily="2" charset="-122"/>
              </a:rPr>
              <a:t>#include &lt;</a:t>
            </a:r>
            <a:r>
              <a:rPr lang="en-US" altLang="zh-CN" sz="1000" b="1" baseline="12000" dirty="0" err="1">
                <a:latin typeface="宋体" panose="02010600030101010101" pitchFamily="2" charset="-122"/>
              </a:rPr>
              <a:t>stdio.h</a:t>
            </a:r>
            <a:r>
              <a:rPr lang="en-US" altLang="zh-CN" sz="1000" b="1" baseline="12000" dirty="0">
                <a:latin typeface="宋体" panose="02010600030101010101" pitchFamily="2" charset="-122"/>
              </a:rPr>
              <a:t>&gt;                                                             </a:t>
            </a:r>
            <a:endParaRPr lang="en-US" altLang="zh-CN" sz="1000" b="1" baseline="12000" dirty="0">
              <a:latin typeface="宋体" panose="02010600030101010101" pitchFamily="2" charset="-122"/>
            </a:endParaRPr>
          </a:p>
          <a:p>
            <a:pPr eaLnBrk="1" fontAlgn="t" hangingPunct="1">
              <a:spcBef>
                <a:spcPct val="50000"/>
              </a:spcBef>
            </a:pPr>
            <a:r>
              <a:rPr lang="en-US" altLang="zh-CN" sz="1000" b="1" baseline="12000" dirty="0">
                <a:latin typeface="宋体" panose="02010600030101010101" pitchFamily="2" charset="-122"/>
              </a:rPr>
              <a:t>Int main(int </a:t>
            </a:r>
            <a:r>
              <a:rPr lang="en-US" altLang="zh-CN" sz="1000" b="1" baseline="12000" dirty="0" err="1">
                <a:latin typeface="宋体" panose="02010600030101010101" pitchFamily="2" charset="-122"/>
              </a:rPr>
              <a:t>argc,char</a:t>
            </a:r>
            <a:r>
              <a:rPr lang="en-US" altLang="zh-CN" sz="1000" b="1" baseline="12000" dirty="0">
                <a:latin typeface="宋体" panose="02010600030101010101" pitchFamily="2" charset="-122"/>
              </a:rPr>
              <a:t> *</a:t>
            </a:r>
            <a:r>
              <a:rPr lang="en-US" altLang="zh-CN" sz="1000" b="1" baseline="12000" dirty="0" err="1">
                <a:latin typeface="宋体" panose="02010600030101010101" pitchFamily="2" charset="-122"/>
              </a:rPr>
              <a:t>argv</a:t>
            </a:r>
            <a:r>
              <a:rPr lang="en-US" altLang="zh-CN" sz="1000" b="1" baseline="12000" dirty="0">
                <a:latin typeface="宋体" panose="02010600030101010101" pitchFamily="2" charset="-122"/>
              </a:rPr>
              <a:t>[])                                                   </a:t>
            </a:r>
            <a:endParaRPr lang="en-US" altLang="zh-CN" sz="1000" b="1" baseline="12000" dirty="0">
              <a:latin typeface="宋体" panose="02010600030101010101" pitchFamily="2" charset="-122"/>
            </a:endParaRPr>
          </a:p>
          <a:p>
            <a:pPr eaLnBrk="1" fontAlgn="t" hangingPunct="1">
              <a:spcBef>
                <a:spcPct val="50000"/>
              </a:spcBef>
            </a:pPr>
            <a:r>
              <a:rPr lang="en-US" altLang="zh-CN" sz="1000" b="1" baseline="12000" dirty="0">
                <a:latin typeface="宋体" panose="02010600030101010101" pitchFamily="2" charset="-122"/>
              </a:rPr>
              <a:t> {  FILE  *</a:t>
            </a:r>
            <a:r>
              <a:rPr lang="en-US" altLang="zh-CN" sz="1000" b="1" baseline="12000" dirty="0" err="1">
                <a:latin typeface="宋体" panose="02010600030101010101" pitchFamily="2" charset="-122"/>
              </a:rPr>
              <a:t>fp</a:t>
            </a:r>
            <a:r>
              <a:rPr lang="en-US" altLang="zh-CN" sz="1000" b="1" baseline="12000" dirty="0">
                <a:latin typeface="宋体" panose="02010600030101010101" pitchFamily="2" charset="-122"/>
              </a:rPr>
              <a:t>; char c;                                             </a:t>
            </a:r>
            <a:endParaRPr lang="en-US" altLang="zh-CN" sz="1000" b="1" baseline="12000" dirty="0">
              <a:latin typeface="宋体" panose="02010600030101010101" pitchFamily="2" charset="-122"/>
            </a:endParaRPr>
          </a:p>
          <a:p>
            <a:pPr eaLnBrk="1" fontAlgn="t" hangingPunct="1">
              <a:spcBef>
                <a:spcPct val="50000"/>
              </a:spcBef>
            </a:pPr>
            <a:r>
              <a:rPr lang="en-US" altLang="zh-CN" sz="1000" b="1" baseline="12000" dirty="0">
                <a:latin typeface="宋体" panose="02010600030101010101" pitchFamily="2" charset="-122"/>
              </a:rPr>
              <a:t>    if (</a:t>
            </a:r>
            <a:r>
              <a:rPr lang="en-US" altLang="zh-CN" sz="1000" b="1" baseline="12000" dirty="0" err="1">
                <a:latin typeface="宋体" panose="02010600030101010101" pitchFamily="2" charset="-122"/>
              </a:rPr>
              <a:t>argc</a:t>
            </a:r>
            <a:r>
              <a:rPr lang="en-US" altLang="zh-CN" sz="1000" b="1" baseline="12000" dirty="0">
                <a:latin typeface="宋体" panose="02010600030101010101" pitchFamily="2" charset="-122"/>
              </a:rPr>
              <a:t>&lt;2){</a:t>
            </a:r>
            <a:r>
              <a:rPr lang="en-US" altLang="zh-CN" sz="1000" b="1" baseline="12000" dirty="0" err="1">
                <a:latin typeface="宋体" panose="02010600030101010101" pitchFamily="2" charset="-122"/>
              </a:rPr>
              <a:t>printf</a:t>
            </a:r>
            <a:r>
              <a:rPr lang="en-US" altLang="zh-CN" sz="1000" b="1" baseline="12000" dirty="0">
                <a:latin typeface="宋体" panose="02010600030101010101" pitchFamily="2" charset="-122"/>
              </a:rPr>
              <a:t>(</a:t>
            </a:r>
            <a:r>
              <a:rPr lang="en-US" altLang="zh-CN" sz="1000" b="1" baseline="12000" dirty="0">
                <a:latin typeface="Courier New" panose="02070309020205020404" pitchFamily="49" charset="0"/>
              </a:rPr>
              <a:t>”</a:t>
            </a:r>
            <a:r>
              <a:rPr lang="en-US" altLang="zh-CN" sz="1000" b="1" baseline="12000" dirty="0">
                <a:latin typeface="宋体" panose="02010600030101010101" pitchFamily="2" charset="-122"/>
              </a:rPr>
              <a:t>\n NO file name</a:t>
            </a:r>
            <a:r>
              <a:rPr lang="en-US" altLang="zh-CN" sz="1000" b="1" baseline="12000" dirty="0">
                <a:latin typeface="Courier New" panose="02070309020205020404" pitchFamily="49" charset="0"/>
              </a:rPr>
              <a:t>”</a:t>
            </a:r>
            <a:r>
              <a:rPr lang="en-US" altLang="zh-CN" sz="1000" b="1" baseline="12000" dirty="0">
                <a:latin typeface="宋体" panose="02010600030101010101" pitchFamily="2" charset="-122"/>
              </a:rPr>
              <a:t>); exit(0);}</a:t>
            </a:r>
            <a:endParaRPr lang="en-US" altLang="zh-CN" sz="1000" b="1" baseline="12000" dirty="0">
              <a:latin typeface="宋体" panose="02010600030101010101" pitchFamily="2" charset="-122"/>
            </a:endParaRPr>
          </a:p>
          <a:p>
            <a:pPr eaLnBrk="1" fontAlgn="t" hangingPunct="1">
              <a:spcBef>
                <a:spcPct val="50000"/>
              </a:spcBef>
            </a:pPr>
            <a:r>
              <a:rPr lang="en-US" altLang="zh-CN" sz="1000" b="1" baseline="12000" dirty="0">
                <a:latin typeface="宋体" panose="02010600030101010101" pitchFamily="2" charset="-122"/>
              </a:rPr>
              <a:t>   if ((</a:t>
            </a:r>
            <a:r>
              <a:rPr lang="en-US" altLang="zh-CN" sz="1000" b="1" baseline="12000" dirty="0" err="1">
                <a:latin typeface="宋体" panose="02010600030101010101" pitchFamily="2" charset="-122"/>
              </a:rPr>
              <a:t>fp</a:t>
            </a:r>
            <a:r>
              <a:rPr lang="en-US" altLang="zh-CN" sz="1000" b="1" baseline="12000" dirty="0">
                <a:latin typeface="宋体" panose="02010600030101010101" pitchFamily="2" charset="-122"/>
              </a:rPr>
              <a:t>=</a:t>
            </a:r>
            <a:r>
              <a:rPr lang="en-US" altLang="zh-CN" sz="1000" b="1" baseline="12000" dirty="0" err="1">
                <a:latin typeface="宋体" panose="02010600030101010101" pitchFamily="2" charset="-122"/>
              </a:rPr>
              <a:t>fopen</a:t>
            </a:r>
            <a:r>
              <a:rPr lang="en-US" altLang="zh-CN" sz="1000" b="1" baseline="12000" dirty="0">
                <a:latin typeface="宋体" panose="02010600030101010101" pitchFamily="2" charset="-122"/>
              </a:rPr>
              <a:t>(</a:t>
            </a:r>
            <a:r>
              <a:rPr lang="en-US" altLang="zh-CN" sz="1000" b="1" baseline="12000" dirty="0" err="1">
                <a:latin typeface="宋体" panose="02010600030101010101" pitchFamily="2" charset="-122"/>
              </a:rPr>
              <a:t>argv</a:t>
            </a:r>
            <a:r>
              <a:rPr lang="en-US" altLang="zh-CN" sz="1000" b="1" baseline="12000" dirty="0">
                <a:latin typeface="宋体" panose="02010600030101010101" pitchFamily="2" charset="-122"/>
              </a:rPr>
              <a:t>[1], </a:t>
            </a:r>
            <a:r>
              <a:rPr lang="en-US" altLang="zh-CN" sz="1000" b="1" baseline="12000" dirty="0">
                <a:latin typeface="Courier New" panose="02070309020205020404" pitchFamily="49" charset="0"/>
              </a:rPr>
              <a:t>”</a:t>
            </a:r>
            <a:r>
              <a:rPr lang="en-US" altLang="zh-CN" sz="1000" b="1" baseline="12000" dirty="0">
                <a:latin typeface="宋体" panose="02010600030101010101" pitchFamily="2" charset="-122"/>
              </a:rPr>
              <a:t>r</a:t>
            </a:r>
            <a:r>
              <a:rPr lang="en-US" altLang="zh-CN" sz="1000" b="1" baseline="12000" dirty="0">
                <a:latin typeface="Courier New" panose="02070309020205020404" pitchFamily="49" charset="0"/>
              </a:rPr>
              <a:t>”</a:t>
            </a:r>
            <a:r>
              <a:rPr lang="en-US" altLang="zh-CN" sz="1000" b="1" baseline="12000" dirty="0">
                <a:latin typeface="宋体" panose="02010600030101010101" pitchFamily="2" charset="-122"/>
              </a:rPr>
              <a:t> ))==NULL)     	</a:t>
            </a:r>
            <a:endParaRPr lang="en-US" altLang="zh-CN" sz="1000" b="1" baseline="12000" dirty="0">
              <a:latin typeface="宋体" panose="02010600030101010101" pitchFamily="2" charset="-122"/>
            </a:endParaRPr>
          </a:p>
          <a:p>
            <a:pPr eaLnBrk="1" fontAlgn="t" hangingPunct="1">
              <a:spcBef>
                <a:spcPct val="50000"/>
              </a:spcBef>
            </a:pPr>
            <a:r>
              <a:rPr lang="en-US" altLang="zh-CN" sz="1000" b="1" baseline="12000" dirty="0">
                <a:latin typeface="宋体" panose="02010600030101010101" pitchFamily="2" charset="-122"/>
              </a:rPr>
              <a:t>               {</a:t>
            </a:r>
            <a:r>
              <a:rPr lang="en-US" altLang="zh-CN" sz="1000" b="1" baseline="12000" dirty="0" err="1">
                <a:latin typeface="宋体" panose="02010600030101010101" pitchFamily="2" charset="-122"/>
              </a:rPr>
              <a:t>printf</a:t>
            </a:r>
            <a:r>
              <a:rPr lang="en-US" altLang="zh-CN" sz="1000" b="1" baseline="12000" dirty="0">
                <a:latin typeface="宋体" panose="02010600030101010101" pitchFamily="2" charset="-122"/>
              </a:rPr>
              <a:t>(</a:t>
            </a:r>
            <a:r>
              <a:rPr lang="en-US" altLang="zh-CN" sz="1000" b="1" baseline="12000" dirty="0">
                <a:latin typeface="Courier New" panose="02070309020205020404" pitchFamily="49" charset="0"/>
              </a:rPr>
              <a:t>”</a:t>
            </a:r>
            <a:r>
              <a:rPr lang="en-US" altLang="zh-CN" sz="1000" b="1" baseline="12000" dirty="0">
                <a:latin typeface="宋体" panose="02010600030101010101" pitchFamily="2" charset="-122"/>
              </a:rPr>
              <a:t> \n File not exist! </a:t>
            </a:r>
            <a:r>
              <a:rPr lang="en-US" altLang="zh-CN" sz="1000" b="1" baseline="12000" dirty="0">
                <a:latin typeface="Courier New" panose="02070309020205020404" pitchFamily="49" charset="0"/>
              </a:rPr>
              <a:t>”</a:t>
            </a:r>
            <a:r>
              <a:rPr lang="en-US" altLang="zh-CN" sz="1000" b="1" baseline="12000" dirty="0">
                <a:latin typeface="宋体" panose="02010600030101010101" pitchFamily="2" charset="-122"/>
              </a:rPr>
              <a:t>);exit(0); }</a:t>
            </a:r>
            <a:endParaRPr lang="en-US" altLang="zh-CN" sz="1000" b="1" baseline="12000" dirty="0">
              <a:latin typeface="宋体" panose="02010600030101010101" pitchFamily="2" charset="-122"/>
            </a:endParaRPr>
          </a:p>
          <a:p>
            <a:pPr eaLnBrk="1" fontAlgn="t" hangingPunct="1">
              <a:spcBef>
                <a:spcPct val="50000"/>
              </a:spcBef>
            </a:pPr>
            <a:r>
              <a:rPr lang="en-US" altLang="zh-CN" sz="1000" b="1" baseline="12000" dirty="0">
                <a:latin typeface="宋体" panose="02010600030101010101" pitchFamily="2" charset="-122"/>
              </a:rPr>
              <a:t>    while((c=</a:t>
            </a:r>
            <a:r>
              <a:rPr lang="en-US" altLang="zh-CN" sz="1000" b="1" baseline="12000" dirty="0" err="1">
                <a:latin typeface="宋体" panose="02010600030101010101" pitchFamily="2" charset="-122"/>
              </a:rPr>
              <a:t>fgetc</a:t>
            </a:r>
            <a:r>
              <a:rPr lang="en-US" altLang="zh-CN" sz="1000" b="1" baseline="12000" dirty="0">
                <a:latin typeface="宋体" panose="02010600030101010101" pitchFamily="2" charset="-122"/>
              </a:rPr>
              <a:t>(</a:t>
            </a:r>
            <a:r>
              <a:rPr lang="en-US" altLang="zh-CN" sz="1000" b="1" baseline="12000" dirty="0" err="1">
                <a:latin typeface="宋体" panose="02010600030101010101" pitchFamily="2" charset="-122"/>
              </a:rPr>
              <a:t>fp</a:t>
            </a:r>
            <a:r>
              <a:rPr lang="en-US" altLang="zh-CN" sz="1000" b="1" baseline="12000" dirty="0">
                <a:latin typeface="宋体" panose="02010600030101010101" pitchFamily="2" charset="-122"/>
              </a:rPr>
              <a:t>)!=EOF)</a:t>
            </a:r>
            <a:endParaRPr lang="en-US" altLang="zh-CN" sz="1000" b="1" baseline="12000" dirty="0">
              <a:latin typeface="宋体" panose="02010600030101010101" pitchFamily="2" charset="-122"/>
            </a:endParaRPr>
          </a:p>
          <a:p>
            <a:pPr eaLnBrk="1" fontAlgn="t" hangingPunct="1">
              <a:spcBef>
                <a:spcPct val="50000"/>
              </a:spcBef>
            </a:pPr>
            <a:r>
              <a:rPr lang="en-US" altLang="zh-CN" sz="1000" b="1" baseline="12000" dirty="0">
                <a:latin typeface="宋体" panose="02010600030101010101" pitchFamily="2" charset="-122"/>
              </a:rPr>
              <a:t>         </a:t>
            </a:r>
            <a:r>
              <a:rPr lang="en-US" altLang="zh-CN" sz="1000" b="1" baseline="12000" dirty="0" err="1">
                <a:latin typeface="宋体" panose="02010600030101010101" pitchFamily="2" charset="-122"/>
              </a:rPr>
              <a:t>putchar</a:t>
            </a:r>
            <a:r>
              <a:rPr lang="en-US" altLang="zh-CN" sz="1000" b="1" baseline="12000" dirty="0">
                <a:latin typeface="宋体" panose="02010600030101010101" pitchFamily="2" charset="-122"/>
              </a:rPr>
              <a:t>( c );</a:t>
            </a:r>
            <a:endParaRPr lang="en-US" altLang="zh-CN" sz="1000" b="1" baseline="12000" dirty="0">
              <a:latin typeface="宋体" panose="02010600030101010101" pitchFamily="2" charset="-122"/>
            </a:endParaRPr>
          </a:p>
          <a:p>
            <a:pPr eaLnBrk="1" fontAlgn="t" hangingPunct="1">
              <a:spcBef>
                <a:spcPct val="50000"/>
              </a:spcBef>
            </a:pPr>
            <a:r>
              <a:rPr lang="en-US" altLang="zh-CN" sz="1000" b="1" baseline="12000" dirty="0">
                <a:latin typeface="宋体" panose="02010600030101010101" pitchFamily="2" charset="-122"/>
              </a:rPr>
              <a:t>    </a:t>
            </a:r>
            <a:r>
              <a:rPr lang="en-US" altLang="zh-CN" sz="1000" b="1" baseline="12000" dirty="0" err="1">
                <a:latin typeface="宋体" panose="02010600030101010101" pitchFamily="2" charset="-122"/>
              </a:rPr>
              <a:t>fclose</a:t>
            </a:r>
            <a:r>
              <a:rPr lang="en-US" altLang="zh-CN" sz="1000" b="1" baseline="12000" dirty="0">
                <a:latin typeface="宋体" panose="02010600030101010101" pitchFamily="2" charset="-122"/>
              </a:rPr>
              <a:t>(</a:t>
            </a:r>
            <a:r>
              <a:rPr lang="en-US" altLang="zh-CN" sz="1000" b="1" baseline="12000" dirty="0" err="1">
                <a:latin typeface="宋体" panose="02010600030101010101" pitchFamily="2" charset="-122"/>
              </a:rPr>
              <a:t>fp</a:t>
            </a:r>
            <a:r>
              <a:rPr lang="en-US" altLang="zh-CN" sz="1000" b="1" baseline="12000" dirty="0">
                <a:latin typeface="宋体" panose="02010600030101010101" pitchFamily="2" charset="-122"/>
              </a:rPr>
              <a:t>);</a:t>
            </a:r>
            <a:endParaRPr lang="en-US" altLang="zh-CN" sz="1000" b="1" baseline="12000" dirty="0">
              <a:latin typeface="宋体" panose="02010600030101010101" pitchFamily="2" charset="-122"/>
            </a:endParaRPr>
          </a:p>
          <a:p>
            <a:pPr eaLnBrk="1" fontAlgn="t" hangingPunct="1">
              <a:spcBef>
                <a:spcPct val="50000"/>
              </a:spcBef>
            </a:pPr>
            <a:r>
              <a:rPr lang="en-US" altLang="zh-CN" sz="1000" b="1" baseline="12000" dirty="0">
                <a:latin typeface="宋体" panose="02010600030101010101" pitchFamily="2" charset="-122"/>
              </a:rPr>
              <a:t>return 0;</a:t>
            </a:r>
            <a:endParaRPr lang="en-US" altLang="zh-CN" sz="1000" b="1" baseline="12000" dirty="0">
              <a:latin typeface="宋体" panose="02010600030101010101" pitchFamily="2" charset="-122"/>
            </a:endParaRPr>
          </a:p>
          <a:p>
            <a:pPr eaLnBrk="1" fontAlgn="t" hangingPunct="1">
              <a:spcBef>
                <a:spcPct val="50000"/>
              </a:spcBef>
            </a:pPr>
            <a:r>
              <a:rPr lang="en-US" altLang="zh-CN" sz="1000" b="1" baseline="12000" dirty="0">
                <a:latin typeface="宋体" panose="02010600030101010101" pitchFamily="2" charset="-122"/>
              </a:rPr>
              <a:t>}</a:t>
            </a:r>
            <a:endParaRPr lang="en-US" altLang="zh-CN" sz="1000" b="1" baseline="12000" dirty="0">
              <a:latin typeface="宋体" panose="02010600030101010101" pitchFamily="2" charset="-122"/>
            </a:endParaRPr>
          </a:p>
          <a:p>
            <a:pPr eaLnBrk="1" hangingPunct="1"/>
            <a:endParaRPr lang="en-US" altLang="zh-CN" sz="1000" dirty="0">
              <a:latin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9CE692-CF05-4D2F-B323-FB8379AAFFDD}"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9CE692-CF05-4D2F-B323-FB8379AAFFDD}"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a:xfrm>
            <a:off x="812805" y="6272785"/>
            <a:ext cx="4745736" cy="365125"/>
          </a:xfrm>
        </p:spPr>
        <p:txBody>
          <a:bodyPr/>
          <a:lstStyle/>
          <a:p>
            <a:pPr>
              <a:defRPr/>
            </a:pPr>
            <a:endParaRPr lang="en-US" altLang="zh-CN"/>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424FC941-6922-4E10-A92A-D766A02B8F8E}" type="slidenum">
              <a:rPr lang="en-US" altLang="zh-CN" smtClean="0"/>
            </a:fld>
            <a:endParaRPr lang="en-US" altLang="zh-CN"/>
          </a:p>
        </p:txBody>
      </p:sp>
    </p:spTree>
  </p:cSld>
  <p:clrMapOvr>
    <a:masterClrMapping/>
  </p:clrMapOvr>
  <p:transition spd="med">
    <p:cover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7494954B-063A-4A5B-9F72-C1CDD1BA43FF}" type="slidenum">
              <a:rPr lang="en-US" altLang="zh-CN" smtClean="0"/>
            </a:fld>
            <a:endParaRPr lang="en-US" altLang="zh-CN"/>
          </a:p>
        </p:txBody>
      </p:sp>
    </p:spTree>
  </p:cSld>
  <p:clrMapOvr>
    <a:masterClrMapping/>
  </p:clrMapOvr>
  <p:transition spd="med">
    <p:cover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3BC339EF-4765-4182-B1B7-A5B3C88724D8}" type="slidenum">
              <a:rPr lang="en-US" altLang="zh-CN" smtClean="0"/>
            </a:fld>
            <a:endParaRPr lang="en-US" altLang="zh-CN"/>
          </a:p>
        </p:txBody>
      </p:sp>
    </p:spTree>
  </p:cSld>
  <p:clrMapOvr>
    <a:masterClrMapping/>
  </p:clrMapOvr>
  <p:transition spd="med">
    <p:cover dir="r"/>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剪贴画占位符 3"/>
          <p:cNvSpPr>
            <a:spLocks noGrp="1"/>
          </p:cNvSpPr>
          <p:nvPr>
            <p:ph type="clipArt" sz="half" idx="2"/>
          </p:nvPr>
        </p:nvSpPr>
        <p:spPr>
          <a:xfrm>
            <a:off x="4648200" y="1981200"/>
            <a:ext cx="3810000" cy="4114800"/>
          </a:xfrm>
        </p:spPr>
        <p:txBody>
          <a:bodyPr/>
          <a:lstStyle/>
          <a:p>
            <a:pPr lvl="0"/>
            <a:endParaRPr lang="zh-CN" altLang="en-US" noProof="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CBDCFEA5-EA29-487A-95DE-61763B215C63}" type="slidenum">
              <a:rPr lang="en-US" altLang="zh-CN"/>
            </a:fld>
            <a:endParaRPr lang="en-US" altLang="zh-CN"/>
          </a:p>
        </p:txBody>
      </p:sp>
    </p:spTree>
  </p:cSld>
  <p:clrMapOvr>
    <a:masterClrMapping/>
  </p:clrMapOvr>
  <p:transition spd="med">
    <p:cover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946A397B-AC60-4E28-A75E-30173DB59D36}" type="slidenum">
              <a:rPr lang="en-US" altLang="zh-CN"/>
            </a:fld>
            <a:endParaRPr lang="en-US" altLang="zh-CN"/>
          </a:p>
        </p:txBody>
      </p:sp>
    </p:spTree>
  </p:cSld>
  <p:clrMapOvr>
    <a:masterClrMapping/>
  </p:clrMapOvr>
  <p:transition spd="med">
    <p:cover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CF01974B-9579-47A9-8215-518D879A9673}" type="slidenum">
              <a:rPr lang="en-US" altLang="zh-CN" smtClean="0"/>
            </a:fld>
            <a:endParaRPr lang="en-US" altLang="zh-CN"/>
          </a:p>
        </p:txBody>
      </p:sp>
    </p:spTree>
  </p:cSld>
  <p:clrMapOvr>
    <a:masterClrMapping/>
  </p:clrMapOvr>
  <p:transition spd="med">
    <p:cover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pPr>
              <a:defRPr/>
            </a:pPr>
            <a:endParaRPr lang="en-US" altLang="zh-CN"/>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pPr>
              <a:defRPr/>
            </a:pPr>
            <a:endParaRPr lang="en-US" altLang="zh-CN"/>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2F2E9926-B3D0-4C16-9FB9-4DFF26791AF9}" type="slidenum">
              <a:rPr lang="en-US" altLang="zh-CN" smtClean="0"/>
            </a:fld>
            <a:endParaRPr lang="en-US" altLang="zh-CN"/>
          </a:p>
        </p:txBody>
      </p:sp>
    </p:spTree>
  </p:cSld>
  <p:clrMapOvr>
    <a:masterClrMapping/>
  </p:clrMapOvr>
  <p:transition spd="med">
    <p:cover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8C056B32-1BC1-46E0-8264-8C9D6C70C144}" type="slidenum">
              <a:rPr lang="en-US" altLang="zh-CN" smtClean="0"/>
            </a:fld>
            <a:endParaRPr lang="en-US" altLang="zh-CN"/>
          </a:p>
        </p:txBody>
      </p:sp>
    </p:spTree>
  </p:cSld>
  <p:clrMapOvr>
    <a:masterClrMapping/>
  </p:clrMapOvr>
  <p:transition spd="med">
    <p:cover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8237713E-CD59-4FAB-803A-9466CC381BF0}" type="slidenum">
              <a:rPr lang="en-US" altLang="zh-CN" smtClean="0"/>
            </a:fld>
            <a:endParaRPr lang="en-US" altLang="zh-CN"/>
          </a:p>
        </p:txBody>
      </p:sp>
    </p:spTree>
  </p:cSld>
  <p:clrMapOvr>
    <a:masterClrMapping/>
  </p:clrMapOvr>
  <p:transition spd="med">
    <p:cover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pPr>
              <a:defRPr/>
            </a:pPr>
            <a:endParaRPr lang="en-US" altLang="zh-CN"/>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pPr>
              <a:defRPr/>
            </a:pPr>
            <a:endParaRPr lang="en-US" altLang="zh-CN"/>
          </a:p>
        </p:txBody>
      </p:sp>
      <p:sp>
        <p:nvSpPr>
          <p:cNvPr id="5" name="Slide Number Placeholder 4"/>
          <p:cNvSpPr>
            <a:spLocks noGrp="1"/>
          </p:cNvSpPr>
          <p:nvPr>
            <p:ph type="sldNum" sz="quarter" idx="12"/>
          </p:nvPr>
        </p:nvSpPr>
        <p:spPr/>
        <p:txBody>
          <a:bodyPr/>
          <a:lstStyle/>
          <a:p>
            <a:fld id="{CB66E586-1EFF-46E2-9706-0A82214065E6}" type="slidenum">
              <a:rPr lang="en-US" altLang="zh-CN" smtClean="0"/>
            </a:fld>
            <a:endParaRPr lang="en-US" altLang="zh-CN"/>
          </a:p>
        </p:txBody>
      </p:sp>
    </p:spTree>
  </p:cSld>
  <p:clrMapOvr>
    <a:masterClrMapping/>
  </p:clrMapOvr>
  <p:transition spd="med">
    <p:cover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fld id="{5FE54098-5B97-49E3-B36B-6383A6F28F42}" type="slidenum">
              <a:rPr lang="en-US" altLang="zh-CN" smtClean="0"/>
            </a:fld>
            <a:endParaRPr lang="en-US" altLang="zh-CN"/>
          </a:p>
        </p:txBody>
      </p:sp>
    </p:spTree>
  </p:cSld>
  <p:clrMapOvr>
    <a:masterClrMapping/>
  </p:clrMapOvr>
  <p:transition spd="med">
    <p:cover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CN" altLang="en-US"/>
              <a:t>单击此处编辑母版标题样式</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pPr>
              <a:defRPr/>
            </a:pPr>
            <a:endParaRPr lang="en-US" altLang="zh-CN"/>
          </a:p>
        </p:txBody>
      </p:sp>
      <p:sp>
        <p:nvSpPr>
          <p:cNvPr id="10" name="Footer Placeholder 9"/>
          <p:cNvSpPr>
            <a:spLocks noGrp="1"/>
          </p:cNvSpPr>
          <p:nvPr>
            <p:ph type="ftr" sz="quarter" idx="11"/>
          </p:nvPr>
        </p:nvSpPr>
        <p:spPr/>
        <p:txBody>
          <a:bodyPr/>
          <a:lstStyle/>
          <a:p>
            <a:pPr>
              <a:defRPr/>
            </a:pPr>
            <a:endParaRPr lang="en-US" altLang="zh-CN"/>
          </a:p>
        </p:txBody>
      </p:sp>
      <p:sp>
        <p:nvSpPr>
          <p:cNvPr id="11" name="Slide Number Placeholder 10"/>
          <p:cNvSpPr>
            <a:spLocks noGrp="1"/>
          </p:cNvSpPr>
          <p:nvPr>
            <p:ph type="sldNum" sz="quarter" idx="12"/>
          </p:nvPr>
        </p:nvSpPr>
        <p:spPr/>
        <p:txBody>
          <a:bodyPr/>
          <a:lstStyle/>
          <a:p>
            <a:fld id="{B766C736-DF2C-44C7-98A9-51B92675B0F7}" type="slidenum">
              <a:rPr lang="en-US" altLang="zh-CN" smtClean="0"/>
            </a:fld>
            <a:endParaRPr lang="en-US" altLang="zh-CN"/>
          </a:p>
        </p:txBody>
      </p:sp>
    </p:spTree>
  </p:cSld>
  <p:clrMapOvr>
    <a:masterClrMapping/>
  </p:clrMapOvr>
  <p:transition spd="med">
    <p:cover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pPr>
              <a:defRPr/>
            </a:pPr>
            <a:endParaRPr lang="en-US" altLang="zh-CN"/>
          </a:p>
        </p:txBody>
      </p:sp>
      <p:sp>
        <p:nvSpPr>
          <p:cNvPr id="10" name="Slide Number Placeholder 9"/>
          <p:cNvSpPr>
            <a:spLocks noGrp="1"/>
          </p:cNvSpPr>
          <p:nvPr>
            <p:ph type="sldNum" sz="quarter" idx="12"/>
          </p:nvPr>
        </p:nvSpPr>
        <p:spPr/>
        <p:txBody>
          <a:bodyPr/>
          <a:lstStyle/>
          <a:p>
            <a:fld id="{D52EEA5D-FEE3-4980-8E47-04485F811D9B}" type="slidenum">
              <a:rPr lang="en-US" altLang="zh-CN" smtClean="0"/>
            </a:fld>
            <a:endParaRPr lang="en-US" altLang="zh-CN"/>
          </a:p>
        </p:txBody>
      </p:sp>
    </p:spTree>
  </p:cSld>
  <p:clrMapOvr>
    <a:masterClrMapping/>
  </p:clrMapOvr>
  <p:transition spd="med">
    <p:cover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3.png"/><Relationship Id="rId15" Type="http://schemas.microsoft.com/office/2007/relationships/hdphoto" Target="../media/image4.wdp"/><Relationship Id="rId14" Type="http://schemas.openxmlformats.org/officeDocument/2006/relationships/image" Target="../media/image5.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pPr>
              <a:defRPr/>
            </a:pPr>
            <a:endParaRPr lang="en-US" altLang="zh-CN"/>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pPr>
              <a:defRPr/>
            </a:pPr>
            <a:endParaRPr lang="en-US" altLang="zh-CN"/>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3BC339EF-4765-4182-B1B7-A5B3C88724D8}"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cover dir="r"/>
  </p:transition>
  <p:hf hdr="0" ftr="0" dt="0"/>
  <p:txStyles>
    <p:titleStyle>
      <a:lvl1pPr algn="l" defTabSz="914400" rtl="0" eaLnBrk="1" latinLnBrk="0" hangingPunct="1">
        <a:lnSpc>
          <a:spcPct val="90000"/>
        </a:lnSpc>
        <a:spcBef>
          <a:spcPct val="0"/>
        </a:spcBef>
        <a:buNone/>
        <a:defRPr sz="4200" b="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31640" y="764704"/>
            <a:ext cx="7593330" cy="3035808"/>
          </a:xfrm>
        </p:spPr>
        <p:txBody>
          <a:bodyPr/>
          <a:lstStyle/>
          <a:p>
            <a:r>
              <a:rPr lang="en-US" altLang="zh-CN" dirty="0"/>
              <a:t>C</a:t>
            </a:r>
            <a:r>
              <a:rPr lang="zh-CN" altLang="en-US" dirty="0"/>
              <a:t>语言程序设计</a:t>
            </a:r>
            <a:r>
              <a:rPr lang="en-US" altLang="zh-CN" dirty="0"/>
              <a:t>2A</a:t>
            </a:r>
            <a:endParaRPr lang="zh-CN" altLang="en-US" dirty="0"/>
          </a:p>
        </p:txBody>
      </p:sp>
      <p:sp>
        <p:nvSpPr>
          <p:cNvPr id="3" name="副标题 2"/>
          <p:cNvSpPr>
            <a:spLocks noGrp="1"/>
          </p:cNvSpPr>
          <p:nvPr>
            <p:ph type="subTitle" idx="1"/>
          </p:nvPr>
        </p:nvSpPr>
        <p:spPr>
          <a:xfrm>
            <a:off x="3419872" y="3265588"/>
            <a:ext cx="5918454" cy="1069848"/>
          </a:xfrm>
        </p:spPr>
        <p:txBody>
          <a:bodyPr>
            <a:normAutofit/>
          </a:bodyPr>
          <a:lstStyle/>
          <a:p>
            <a:r>
              <a:rPr lang="zh-CN" altLang="en-US" sz="3600" dirty="0"/>
              <a:t>第八次课</a:t>
            </a:r>
            <a:endParaRPr lang="zh-CN" altLang="en-US" sz="3600" dirty="0"/>
          </a:p>
        </p:txBody>
      </p:sp>
    </p:spTree>
  </p:cSld>
  <p:clrMapOvr>
    <a:masterClrMapping/>
  </p:clrMapOvr>
  <p:transition spd="med">
    <p:cover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685800" y="476672"/>
            <a:ext cx="7772400" cy="549275"/>
          </a:xfrm>
        </p:spPr>
        <p:txBody>
          <a:bodyPr>
            <a:normAutofit fontScale="90000"/>
          </a:bodyPr>
          <a:lstStyle/>
          <a:p>
            <a:pPr eaLnBrk="1" hangingPunct="1"/>
            <a:r>
              <a:rPr lang="zh-CN" altLang="en-US" sz="4000" b="1">
                <a:solidFill>
                  <a:srgbClr val="C00000"/>
                </a:solidFill>
              </a:rPr>
              <a:t>文件数据流</a:t>
            </a:r>
            <a:endParaRPr lang="zh-CN" altLang="en-US" sz="4000" b="1">
              <a:solidFill>
                <a:srgbClr val="C00000"/>
              </a:solidFill>
            </a:endParaRPr>
          </a:p>
        </p:txBody>
      </p:sp>
      <p:sp>
        <p:nvSpPr>
          <p:cNvPr id="19460" name="Rectangle 3"/>
          <p:cNvSpPr>
            <a:spLocks noGrp="1" noChangeArrowheads="1"/>
          </p:cNvSpPr>
          <p:nvPr>
            <p:ph type="body" sz="half" idx="1"/>
          </p:nvPr>
        </p:nvSpPr>
        <p:spPr>
          <a:xfrm>
            <a:off x="359569" y="1448372"/>
            <a:ext cx="8424862" cy="4824413"/>
          </a:xfrm>
        </p:spPr>
        <p:txBody>
          <a:bodyPr>
            <a:normAutofit fontScale="92500" lnSpcReduction="20000"/>
          </a:bodyPr>
          <a:lstStyle/>
          <a:p>
            <a:pPr eaLnBrk="1" hangingPunct="1">
              <a:lnSpc>
                <a:spcPct val="150000"/>
              </a:lnSpc>
            </a:pPr>
            <a:r>
              <a:rPr lang="zh-CN" altLang="en-US" sz="2800" b="1" dirty="0"/>
              <a:t>文本文件</a:t>
            </a:r>
            <a:endParaRPr lang="en-US" altLang="zh-CN" sz="2800" b="1" dirty="0"/>
          </a:p>
          <a:p>
            <a:pPr lvl="1" eaLnBrk="1" hangingPunct="1">
              <a:lnSpc>
                <a:spcPct val="150000"/>
              </a:lnSpc>
              <a:buFont typeface="Wingdings" panose="05000000000000000000" pitchFamily="2" charset="2"/>
              <a:buChar char="Ø"/>
            </a:pPr>
            <a:r>
              <a:rPr lang="zh-CN" altLang="en-US" sz="2400" b="1" dirty="0"/>
              <a:t>输入输出流就是一个字符流</a:t>
            </a:r>
            <a:endParaRPr lang="en-US" altLang="zh-CN" sz="2400" b="1" dirty="0"/>
          </a:p>
          <a:p>
            <a:pPr eaLnBrk="1" hangingPunct="1">
              <a:lnSpc>
                <a:spcPct val="150000"/>
              </a:lnSpc>
            </a:pPr>
            <a:r>
              <a:rPr lang="zh-CN" altLang="en-US" sz="2800" b="1" dirty="0"/>
              <a:t>二进制文件</a:t>
            </a:r>
            <a:endParaRPr lang="zh-CN" altLang="en-US" sz="2800" b="1" dirty="0"/>
          </a:p>
          <a:p>
            <a:pPr lvl="1" eaLnBrk="1" hangingPunct="1">
              <a:lnSpc>
                <a:spcPct val="150000"/>
              </a:lnSpc>
              <a:buFont typeface="Wingdings" panose="05000000000000000000" pitchFamily="2" charset="2"/>
              <a:buChar char="Ø"/>
            </a:pPr>
            <a:r>
              <a:rPr lang="zh-CN" altLang="en-US" sz="2400" b="1" dirty="0"/>
              <a:t>输入输出流就是一个字节流</a:t>
            </a:r>
            <a:endParaRPr lang="en-US" altLang="zh-CN" sz="2400" b="1" dirty="0"/>
          </a:p>
          <a:p>
            <a:pPr eaLnBrk="1" hangingPunct="1">
              <a:lnSpc>
                <a:spcPct val="150000"/>
              </a:lnSpc>
            </a:pPr>
            <a:r>
              <a:rPr lang="zh-CN" altLang="en-US" sz="2800" b="1" dirty="0"/>
              <a:t>流式文件</a:t>
            </a:r>
            <a:endParaRPr lang="en-US" altLang="zh-CN" sz="2800" b="1" dirty="0"/>
          </a:p>
          <a:p>
            <a:pPr lvl="1" algn="just" eaLnBrk="1" hangingPunct="1">
              <a:lnSpc>
                <a:spcPct val="150000"/>
              </a:lnSpc>
              <a:buFont typeface="Wingdings" panose="05000000000000000000" pitchFamily="2" charset="2"/>
              <a:buChar char="Ø"/>
            </a:pPr>
            <a:r>
              <a:rPr lang="zh-CN" altLang="en-US" sz="2200" dirty="0"/>
              <a:t>在</a:t>
            </a:r>
            <a:r>
              <a:rPr lang="en-US" altLang="zh-CN" sz="2200" dirty="0"/>
              <a:t>C</a:t>
            </a:r>
            <a:r>
              <a:rPr lang="zh-CN" altLang="en-US" sz="2200" dirty="0"/>
              <a:t>语言中对文件的记录是以字符（或字节）为单位的。输入输出的数据流的开始和结束仅受程序控制而不受物理符号（如回车换行符）控制。</a:t>
            </a:r>
            <a:endParaRPr lang="en-US" altLang="zh-CN" sz="2200" dirty="0"/>
          </a:p>
          <a:p>
            <a:pPr lvl="1" algn="just" eaLnBrk="1" hangingPunct="1">
              <a:lnSpc>
                <a:spcPct val="150000"/>
              </a:lnSpc>
              <a:buFont typeface="Wingdings" panose="05000000000000000000" pitchFamily="2" charset="2"/>
              <a:buChar char="Ø"/>
            </a:pPr>
            <a:r>
              <a:rPr lang="en-US" altLang="zh-CN" sz="2200" dirty="0">
                <a:latin typeface="Arial" panose="020B0604020202020204" pitchFamily="34" charset="0"/>
                <a:cs typeface="Arial" panose="020B0604020202020204" pitchFamily="34" charset="0"/>
              </a:rPr>
              <a:t>C</a:t>
            </a:r>
            <a:r>
              <a:rPr lang="zh-CN" altLang="en-US" sz="2200" dirty="0">
                <a:latin typeface="Arial" panose="020B0604020202020204" pitchFamily="34" charset="0"/>
                <a:cs typeface="Arial" panose="020B0604020202020204" pitchFamily="34" charset="0"/>
              </a:rPr>
              <a:t>语言的两种数据文件是流式文件。</a:t>
            </a:r>
            <a:r>
              <a:rPr lang="en-US" altLang="zh-CN" sz="2400" dirty="0">
                <a:latin typeface="Arial" panose="020B0604020202020204" pitchFamily="34" charset="0"/>
                <a:cs typeface="Arial" panose="020B0604020202020204" pitchFamily="34" charset="0"/>
              </a:rPr>
              <a:t>     </a:t>
            </a:r>
            <a:endParaRPr lang="en-US" altLang="zh-CN" b="1" dirty="0"/>
          </a:p>
        </p:txBody>
      </p:sp>
      <p:sp>
        <p:nvSpPr>
          <p:cNvPr id="23554"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B6C3DA28-9FFE-42D4-9B75-4FEC9809775C}" type="slidenum">
              <a:rPr lang="en-US" altLang="zh-CN" sz="1400"/>
            </a:fld>
            <a:endParaRPr lang="en-US" altLang="zh-CN" sz="1400"/>
          </a:p>
        </p:txBody>
      </p:sp>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9460">
                                            <p:txEl>
                                              <p:pRg st="3" end="3"/>
                                            </p:txEl>
                                          </p:spTgt>
                                        </p:tgtEl>
                                        <p:attrNameLst>
                                          <p:attrName>style.visibility</p:attrName>
                                        </p:attrNameLst>
                                      </p:cBhvr>
                                      <p:to>
                                        <p:strVal val="visible"/>
                                      </p:to>
                                    </p:set>
                                    <p:animEffect transition="in" filter="box(in)">
                                      <p:cBhvr>
                                        <p:cTn id="7" dur="500"/>
                                        <p:tgtEl>
                                          <p:spTgt spid="19460">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460">
                                            <p:txEl>
                                              <p:pRg st="4" end="4"/>
                                            </p:txEl>
                                          </p:spTgt>
                                        </p:tgtEl>
                                        <p:attrNameLst>
                                          <p:attrName>style.visibility</p:attrName>
                                        </p:attrNameLst>
                                      </p:cBhvr>
                                      <p:to>
                                        <p:strVal val="visible"/>
                                      </p:to>
                                    </p:set>
                                    <p:animEffect transition="in" filter="box(in)">
                                      <p:cBhvr>
                                        <p:cTn id="12" dur="500"/>
                                        <p:tgtEl>
                                          <p:spTgt spid="194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687308" y="274086"/>
            <a:ext cx="7772400" cy="692150"/>
          </a:xfrm>
        </p:spPr>
        <p:txBody>
          <a:bodyPr/>
          <a:lstStyle/>
          <a:p>
            <a:pPr eaLnBrk="1" hangingPunct="1"/>
            <a:r>
              <a:rPr lang="zh-CN" altLang="en-US" sz="4000" b="1" dirty="0">
                <a:solidFill>
                  <a:srgbClr val="C00000"/>
                </a:solidFill>
              </a:rPr>
              <a:t>文件缓冲区</a:t>
            </a:r>
            <a:endParaRPr lang="zh-CN" altLang="en-US" sz="4000" b="1" dirty="0">
              <a:solidFill>
                <a:srgbClr val="C00000"/>
              </a:solidFill>
            </a:endParaRPr>
          </a:p>
        </p:txBody>
      </p:sp>
      <p:sp>
        <p:nvSpPr>
          <p:cNvPr id="24580" name="Rectangle 3"/>
          <p:cNvSpPr>
            <a:spLocks noGrp="1" noChangeArrowheads="1"/>
          </p:cNvSpPr>
          <p:nvPr>
            <p:ph idx="1"/>
          </p:nvPr>
        </p:nvSpPr>
        <p:spPr>
          <a:xfrm>
            <a:off x="687308" y="1206705"/>
            <a:ext cx="8308648" cy="1914525"/>
          </a:xfrm>
        </p:spPr>
        <p:txBody>
          <a:bodyPr>
            <a:noAutofit/>
          </a:bodyPr>
          <a:lstStyle/>
          <a:p>
            <a:pPr eaLnBrk="1" hangingPunct="1">
              <a:lnSpc>
                <a:spcPct val="150000"/>
              </a:lnSpc>
              <a:spcBef>
                <a:spcPts val="0"/>
              </a:spcBef>
              <a:buFont typeface="Wingdings" panose="05000000000000000000" pitchFamily="2" charset="2"/>
              <a:buChar char="u"/>
            </a:pPr>
            <a:r>
              <a:rPr lang="zh-CN" altLang="en-US" b="1" dirty="0">
                <a:latin typeface="+mn-ea"/>
              </a:rPr>
              <a:t>系统自动地在内存区为程序中每一个正在使用的文件开辟一个文件缓冲区，用来中转从程序数据区到磁盘，或磁盘到程序数据区的数据。</a:t>
            </a:r>
            <a:endParaRPr lang="en-US" altLang="zh-CN" b="1" dirty="0">
              <a:latin typeface="+mn-ea"/>
            </a:endParaRPr>
          </a:p>
          <a:p>
            <a:pPr eaLnBrk="1" hangingPunct="1">
              <a:lnSpc>
                <a:spcPct val="150000"/>
              </a:lnSpc>
              <a:spcBef>
                <a:spcPts val="0"/>
              </a:spcBef>
              <a:buFont typeface="Wingdings" panose="05000000000000000000" pitchFamily="2" charset="2"/>
              <a:buChar char="u"/>
            </a:pPr>
            <a:r>
              <a:rPr lang="zh-CN" altLang="en-US" b="1" dirty="0">
                <a:latin typeface="+mn-ea"/>
              </a:rPr>
              <a:t>节省时间，提高效率</a:t>
            </a:r>
            <a:endParaRPr lang="zh-CN" altLang="en-US" b="1" dirty="0">
              <a:latin typeface="+mn-ea"/>
            </a:endParaRPr>
          </a:p>
        </p:txBody>
      </p:sp>
      <p:sp>
        <p:nvSpPr>
          <p:cNvPr id="24578" name="灯片编号占位符 5"/>
          <p:cNvSpPr>
            <a:spLocks noGrp="1"/>
          </p:cNvSpPr>
          <p:nvPr>
            <p:ph type="sldNum" sz="quarter" idx="12"/>
          </p:nvPr>
        </p:nvSpPr>
        <p:spPr>
          <a:xfrm>
            <a:off x="8485025" y="6309320"/>
            <a:ext cx="48006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3CB48A6A-890B-4081-A3B2-1A729CFC709B}" type="slidenum">
              <a:rPr lang="en-US" altLang="zh-CN" sz="1400"/>
            </a:fld>
            <a:endParaRPr lang="en-US" altLang="zh-CN" sz="1400" dirty="0"/>
          </a:p>
        </p:txBody>
      </p:sp>
      <p:sp>
        <p:nvSpPr>
          <p:cNvPr id="6" name="Rectangle 3" descr="再生纸"/>
          <p:cNvSpPr>
            <a:spLocks noChangeArrowheads="1"/>
          </p:cNvSpPr>
          <p:nvPr/>
        </p:nvSpPr>
        <p:spPr bwMode="auto">
          <a:xfrm>
            <a:off x="900113" y="3068960"/>
            <a:ext cx="5976937" cy="3025775"/>
          </a:xfrm>
          <a:prstGeom prst="rect">
            <a:avLst/>
          </a:prstGeom>
          <a:blipFill dpi="0" rotWithShape="0">
            <a:blip r:embed="rId1"/>
            <a:srcRect/>
            <a:tile tx="0" ty="0" sx="100000" sy="100000" flip="none" algn="tl"/>
          </a:blipFill>
          <a:ln w="12700">
            <a:noFill/>
            <a:miter lim="800000"/>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000">
              <a:solidFill>
                <a:srgbClr val="FFFF00"/>
              </a:solidFill>
            </a:endParaRPr>
          </a:p>
        </p:txBody>
      </p:sp>
      <p:sp>
        <p:nvSpPr>
          <p:cNvPr id="7" name="Text Box 4"/>
          <p:cNvSpPr txBox="1">
            <a:spLocks noChangeArrowheads="1"/>
          </p:cNvSpPr>
          <p:nvPr/>
        </p:nvSpPr>
        <p:spPr bwMode="auto">
          <a:xfrm>
            <a:off x="1204913" y="4065910"/>
            <a:ext cx="1531937" cy="646113"/>
          </a:xfrm>
          <a:prstGeom prst="rect">
            <a:avLst/>
          </a:prstGeom>
          <a:solidFill>
            <a:srgbClr val="FFFF66"/>
          </a:solidFill>
          <a:ln w="25400">
            <a:solidFill>
              <a:srgbClr val="FF0000"/>
            </a:solidFill>
            <a:miter lim="800000"/>
          </a:ln>
        </p:spPr>
        <p:txBody>
          <a:bodyPr lIns="36000" tIns="10800" rIns="0" bIns="0">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solidFill>
                  <a:schemeClr val="tx2"/>
                </a:solidFill>
              </a:rPr>
              <a:t>程序</a:t>
            </a:r>
            <a:endParaRPr lang="zh-CN" altLang="en-US" sz="2000" b="1">
              <a:solidFill>
                <a:schemeClr val="tx2"/>
              </a:solidFill>
            </a:endParaRPr>
          </a:p>
          <a:p>
            <a:pPr algn="ctr" eaLnBrk="1" hangingPunct="1">
              <a:spcBef>
                <a:spcPct val="0"/>
              </a:spcBef>
              <a:buFontTx/>
              <a:buNone/>
            </a:pPr>
            <a:r>
              <a:rPr lang="zh-CN" altLang="en-US" sz="2000" b="1">
                <a:solidFill>
                  <a:schemeClr val="tx2"/>
                </a:solidFill>
              </a:rPr>
              <a:t>数据区</a:t>
            </a:r>
            <a:endParaRPr lang="zh-CN" altLang="en-US" sz="2000" b="1">
              <a:solidFill>
                <a:schemeClr val="tx2"/>
              </a:solidFill>
            </a:endParaRPr>
          </a:p>
        </p:txBody>
      </p:sp>
      <p:sp>
        <p:nvSpPr>
          <p:cNvPr id="8" name="Text Box 5"/>
          <p:cNvSpPr txBox="1">
            <a:spLocks noChangeArrowheads="1"/>
          </p:cNvSpPr>
          <p:nvPr/>
        </p:nvSpPr>
        <p:spPr bwMode="auto">
          <a:xfrm>
            <a:off x="4557713" y="3151510"/>
            <a:ext cx="1685925" cy="646113"/>
          </a:xfrm>
          <a:prstGeom prst="rect">
            <a:avLst/>
          </a:prstGeom>
          <a:solidFill>
            <a:srgbClr val="FFFF66"/>
          </a:solidFill>
          <a:ln w="25400">
            <a:solidFill>
              <a:srgbClr val="FF0000"/>
            </a:solidFill>
            <a:miter lim="800000"/>
          </a:ln>
        </p:spPr>
        <p:txBody>
          <a:bodyPr lIns="36000" tIns="10800" rIns="0" bIns="0">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solidFill>
                  <a:schemeClr val="tx2"/>
                </a:solidFill>
              </a:rPr>
              <a:t>输出</a:t>
            </a:r>
            <a:endParaRPr lang="zh-CN" altLang="en-US" sz="2000" b="1">
              <a:solidFill>
                <a:schemeClr val="tx2"/>
              </a:solidFill>
            </a:endParaRPr>
          </a:p>
          <a:p>
            <a:pPr algn="ctr" eaLnBrk="1" hangingPunct="1">
              <a:spcBef>
                <a:spcPct val="0"/>
              </a:spcBef>
              <a:buFontTx/>
              <a:buNone/>
            </a:pPr>
            <a:r>
              <a:rPr lang="zh-CN" altLang="en-US" sz="2000" b="1">
                <a:solidFill>
                  <a:schemeClr val="tx2"/>
                </a:solidFill>
              </a:rPr>
              <a:t>缓冲区</a:t>
            </a:r>
            <a:endParaRPr lang="zh-CN" altLang="en-US" sz="2000" b="1">
              <a:solidFill>
                <a:schemeClr val="tx2"/>
              </a:solidFill>
            </a:endParaRPr>
          </a:p>
        </p:txBody>
      </p:sp>
      <p:sp>
        <p:nvSpPr>
          <p:cNvPr id="9" name="Text Box 6"/>
          <p:cNvSpPr txBox="1">
            <a:spLocks noChangeArrowheads="1"/>
          </p:cNvSpPr>
          <p:nvPr/>
        </p:nvSpPr>
        <p:spPr bwMode="auto">
          <a:xfrm>
            <a:off x="4481513" y="5056510"/>
            <a:ext cx="1838325" cy="646113"/>
          </a:xfrm>
          <a:prstGeom prst="rect">
            <a:avLst/>
          </a:prstGeom>
          <a:solidFill>
            <a:srgbClr val="FFFF66"/>
          </a:solidFill>
          <a:ln w="25400">
            <a:solidFill>
              <a:srgbClr val="FF0000"/>
            </a:solidFill>
            <a:miter lim="800000"/>
          </a:ln>
        </p:spPr>
        <p:txBody>
          <a:bodyPr lIns="36000" tIns="10800" rIns="0" bIns="0">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solidFill>
                  <a:schemeClr val="tx2"/>
                </a:solidFill>
              </a:rPr>
              <a:t>输入</a:t>
            </a:r>
            <a:endParaRPr lang="zh-CN" altLang="en-US" sz="2000" b="1">
              <a:solidFill>
                <a:schemeClr val="tx2"/>
              </a:solidFill>
            </a:endParaRPr>
          </a:p>
          <a:p>
            <a:pPr algn="ctr" eaLnBrk="1" hangingPunct="1">
              <a:spcBef>
                <a:spcPct val="0"/>
              </a:spcBef>
              <a:buFontTx/>
              <a:buNone/>
            </a:pPr>
            <a:r>
              <a:rPr lang="zh-CN" altLang="en-US" sz="2000" b="1">
                <a:solidFill>
                  <a:schemeClr val="tx2"/>
                </a:solidFill>
              </a:rPr>
              <a:t>缓冲区</a:t>
            </a:r>
            <a:endParaRPr lang="zh-CN" altLang="en-US" sz="2000" b="1">
              <a:solidFill>
                <a:schemeClr val="tx2"/>
              </a:solidFill>
            </a:endParaRPr>
          </a:p>
        </p:txBody>
      </p:sp>
      <p:grpSp>
        <p:nvGrpSpPr>
          <p:cNvPr id="2" name="Group 7"/>
          <p:cNvGrpSpPr/>
          <p:nvPr/>
        </p:nvGrpSpPr>
        <p:grpSpPr bwMode="auto">
          <a:xfrm>
            <a:off x="7758113" y="3765873"/>
            <a:ext cx="1225550" cy="1338262"/>
            <a:chOff x="4752" y="2544"/>
            <a:chExt cx="672" cy="768"/>
          </a:xfrm>
        </p:grpSpPr>
        <p:sp>
          <p:nvSpPr>
            <p:cNvPr id="24599" name="AutoShape 8"/>
            <p:cNvSpPr>
              <a:spLocks noChangeArrowheads="1"/>
            </p:cNvSpPr>
            <p:nvPr/>
          </p:nvSpPr>
          <p:spPr bwMode="auto">
            <a:xfrm>
              <a:off x="4752" y="2544"/>
              <a:ext cx="672" cy="768"/>
            </a:xfrm>
            <a:prstGeom prst="flowChartMagneticDisk">
              <a:avLst/>
            </a:prstGeom>
            <a:solidFill>
              <a:schemeClr val="accent2"/>
            </a:solidFill>
            <a:ln w="25400">
              <a:solidFill>
                <a:srgbClr val="FF0000"/>
              </a:solidFill>
              <a:rou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4600" name="Text Box 9"/>
            <p:cNvSpPr txBox="1">
              <a:spLocks noChangeArrowheads="1"/>
            </p:cNvSpPr>
            <p:nvPr/>
          </p:nvSpPr>
          <p:spPr bwMode="auto">
            <a:xfrm>
              <a:off x="4823" y="2820"/>
              <a:ext cx="542" cy="322"/>
            </a:xfrm>
            <a:prstGeom prst="rect">
              <a:avLst/>
            </a:prstGeom>
            <a:solidFill>
              <a:schemeClr val="accent2"/>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36000" tIns="10800" rIns="0" bIns="0">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0"/>
                </a:spcBef>
                <a:buFontTx/>
                <a:buNone/>
              </a:pPr>
              <a:r>
                <a:rPr lang="zh-CN" altLang="en-US" sz="2000" b="1">
                  <a:solidFill>
                    <a:schemeClr val="bg1"/>
                  </a:solidFill>
                  <a:ea typeface="方正舒体" panose="02010601030101010101" pitchFamily="2" charset="-122"/>
                </a:rPr>
                <a:t>磁盘</a:t>
              </a:r>
              <a:endParaRPr lang="zh-CN" altLang="en-US" sz="2000" b="1">
                <a:solidFill>
                  <a:schemeClr val="bg1"/>
                </a:solidFill>
                <a:ea typeface="方正舒体" panose="02010601030101010101" pitchFamily="2" charset="-122"/>
              </a:endParaRPr>
            </a:p>
            <a:p>
              <a:pPr algn="ctr" eaLnBrk="1" hangingPunct="1">
                <a:lnSpc>
                  <a:spcPct val="90000"/>
                </a:lnSpc>
                <a:spcBef>
                  <a:spcPct val="0"/>
                </a:spcBef>
                <a:buFontTx/>
                <a:buNone/>
              </a:pPr>
              <a:r>
                <a:rPr lang="zh-CN" altLang="en-US" sz="2000" b="1">
                  <a:solidFill>
                    <a:schemeClr val="bg1"/>
                  </a:solidFill>
                  <a:ea typeface="方正舒体" panose="02010601030101010101" pitchFamily="2" charset="-122"/>
                </a:rPr>
                <a:t>文件</a:t>
              </a:r>
              <a:endParaRPr lang="zh-CN" altLang="en-US" sz="2000" b="1">
                <a:solidFill>
                  <a:schemeClr val="bg1"/>
                </a:solidFill>
                <a:ea typeface="方正舒体" panose="02010601030101010101" pitchFamily="2" charset="-122"/>
              </a:endParaRPr>
            </a:p>
          </p:txBody>
        </p:sp>
      </p:grpSp>
      <p:grpSp>
        <p:nvGrpSpPr>
          <p:cNvPr id="3" name="Group 10"/>
          <p:cNvGrpSpPr/>
          <p:nvPr/>
        </p:nvGrpSpPr>
        <p:grpSpPr bwMode="auto">
          <a:xfrm>
            <a:off x="2728913" y="3455077"/>
            <a:ext cx="1838325" cy="810856"/>
            <a:chOff x="2695" y="2091"/>
            <a:chExt cx="1050" cy="741"/>
          </a:xfrm>
        </p:grpSpPr>
        <p:sp>
          <p:nvSpPr>
            <p:cNvPr id="24597" name="Line 11"/>
            <p:cNvSpPr>
              <a:spLocks noChangeShapeType="1"/>
            </p:cNvSpPr>
            <p:nvPr/>
          </p:nvSpPr>
          <p:spPr bwMode="auto">
            <a:xfrm flipV="1">
              <a:off x="2695" y="2140"/>
              <a:ext cx="1050" cy="692"/>
            </a:xfrm>
            <a:prstGeom prst="line">
              <a:avLst/>
            </a:prstGeom>
            <a:noFill/>
            <a:ln w="28575">
              <a:solidFill>
                <a:srgbClr val="FF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4598" name="Text Box 12"/>
            <p:cNvSpPr txBox="1">
              <a:spLocks noChangeArrowheads="1"/>
            </p:cNvSpPr>
            <p:nvPr/>
          </p:nvSpPr>
          <p:spPr bwMode="auto">
            <a:xfrm rot="19460580">
              <a:off x="2917" y="2091"/>
              <a:ext cx="43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10800" rIns="0" bIns="0">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dirty="0">
                  <a:solidFill>
                    <a:schemeClr val="accent2"/>
                  </a:solidFill>
                </a:rPr>
                <a:t>输出</a:t>
              </a:r>
              <a:endParaRPr lang="zh-CN" altLang="en-US" sz="2800" b="1" dirty="0">
                <a:solidFill>
                  <a:schemeClr val="accent2"/>
                </a:solidFill>
              </a:endParaRPr>
            </a:p>
          </p:txBody>
        </p:sp>
      </p:grpSp>
      <p:grpSp>
        <p:nvGrpSpPr>
          <p:cNvPr id="4" name="Group 13"/>
          <p:cNvGrpSpPr/>
          <p:nvPr/>
        </p:nvGrpSpPr>
        <p:grpSpPr bwMode="auto">
          <a:xfrm>
            <a:off x="2728913" y="4673927"/>
            <a:ext cx="1762125" cy="715002"/>
            <a:chOff x="2675" y="3072"/>
            <a:chExt cx="1070" cy="593"/>
          </a:xfrm>
        </p:grpSpPr>
        <p:sp>
          <p:nvSpPr>
            <p:cNvPr id="24595" name="Line 14"/>
            <p:cNvSpPr>
              <a:spLocks noChangeShapeType="1"/>
            </p:cNvSpPr>
            <p:nvPr/>
          </p:nvSpPr>
          <p:spPr bwMode="auto">
            <a:xfrm flipH="1" flipV="1">
              <a:off x="2675" y="3072"/>
              <a:ext cx="1070" cy="420"/>
            </a:xfrm>
            <a:prstGeom prst="line">
              <a:avLst/>
            </a:prstGeom>
            <a:noFill/>
            <a:ln w="28575">
              <a:solidFill>
                <a:srgbClr val="FF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4596" name="Text Box 15"/>
            <p:cNvSpPr txBox="1">
              <a:spLocks noChangeArrowheads="1"/>
            </p:cNvSpPr>
            <p:nvPr/>
          </p:nvSpPr>
          <p:spPr bwMode="auto">
            <a:xfrm rot="1178576">
              <a:off x="2963" y="3299"/>
              <a:ext cx="61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10800" rIns="0" bIns="0">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dirty="0">
                  <a:solidFill>
                    <a:srgbClr val="660066"/>
                  </a:solidFill>
                </a:rPr>
                <a:t>输入</a:t>
              </a:r>
              <a:endParaRPr lang="zh-CN" altLang="en-US" sz="2800" b="1" dirty="0">
                <a:solidFill>
                  <a:srgbClr val="660066"/>
                </a:solidFill>
              </a:endParaRPr>
            </a:p>
          </p:txBody>
        </p:sp>
      </p:grpSp>
      <p:grpSp>
        <p:nvGrpSpPr>
          <p:cNvPr id="5" name="Group 16"/>
          <p:cNvGrpSpPr/>
          <p:nvPr/>
        </p:nvGrpSpPr>
        <p:grpSpPr bwMode="auto">
          <a:xfrm>
            <a:off x="6234116" y="3398616"/>
            <a:ext cx="1685162" cy="713333"/>
            <a:chOff x="4361" y="2118"/>
            <a:chExt cx="528" cy="456"/>
          </a:xfrm>
        </p:grpSpPr>
        <p:sp>
          <p:nvSpPr>
            <p:cNvPr id="24593" name="Line 17"/>
            <p:cNvSpPr>
              <a:spLocks noChangeShapeType="1"/>
            </p:cNvSpPr>
            <p:nvPr/>
          </p:nvSpPr>
          <p:spPr bwMode="auto">
            <a:xfrm>
              <a:off x="4361" y="2280"/>
              <a:ext cx="506" cy="294"/>
            </a:xfrm>
            <a:prstGeom prst="line">
              <a:avLst/>
            </a:prstGeom>
            <a:noFill/>
            <a:ln w="28575">
              <a:solidFill>
                <a:srgbClr val="FF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4594" name="Text Box 18"/>
            <p:cNvSpPr txBox="1">
              <a:spLocks noChangeArrowheads="1"/>
            </p:cNvSpPr>
            <p:nvPr/>
          </p:nvSpPr>
          <p:spPr bwMode="auto">
            <a:xfrm rot="1919033">
              <a:off x="4466" y="2118"/>
              <a:ext cx="423"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10800" rIns="0" bIns="0">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dirty="0">
                  <a:solidFill>
                    <a:schemeClr val="accent2"/>
                  </a:solidFill>
                  <a:ea typeface="黑体" panose="02010609060101010101" charset="-122"/>
                </a:rPr>
                <a:t> </a:t>
              </a:r>
              <a:r>
                <a:rPr lang="zh-CN" altLang="en-US" sz="2800" b="1" dirty="0">
                  <a:solidFill>
                    <a:schemeClr val="accent2"/>
                  </a:solidFill>
                  <a:latin typeface="宋体" panose="02010600030101010101" pitchFamily="2" charset="-122"/>
                </a:rPr>
                <a:t>输 出</a:t>
              </a:r>
              <a:endParaRPr lang="zh-CN" altLang="en-US" sz="2800" b="1" dirty="0">
                <a:solidFill>
                  <a:schemeClr val="accent2"/>
                </a:solidFill>
                <a:latin typeface="宋体" panose="02010600030101010101" pitchFamily="2" charset="-122"/>
              </a:endParaRPr>
            </a:p>
          </p:txBody>
        </p:sp>
      </p:grpSp>
      <p:grpSp>
        <p:nvGrpSpPr>
          <p:cNvPr id="10" name="Group 19"/>
          <p:cNvGrpSpPr/>
          <p:nvPr/>
        </p:nvGrpSpPr>
        <p:grpSpPr bwMode="auto">
          <a:xfrm>
            <a:off x="6310313" y="4581128"/>
            <a:ext cx="1846262" cy="587648"/>
            <a:chOff x="4368" y="3216"/>
            <a:chExt cx="496" cy="378"/>
          </a:xfrm>
        </p:grpSpPr>
        <p:sp>
          <p:nvSpPr>
            <p:cNvPr id="24591" name="Line 20"/>
            <p:cNvSpPr>
              <a:spLocks noChangeShapeType="1"/>
            </p:cNvSpPr>
            <p:nvPr/>
          </p:nvSpPr>
          <p:spPr bwMode="auto">
            <a:xfrm flipH="1">
              <a:off x="4368" y="3216"/>
              <a:ext cx="384" cy="336"/>
            </a:xfrm>
            <a:prstGeom prst="line">
              <a:avLst/>
            </a:prstGeom>
            <a:noFill/>
            <a:ln w="28575">
              <a:solidFill>
                <a:srgbClr val="FF0000"/>
              </a:solidFill>
              <a:round/>
              <a:tailEnd type="triangle" w="sm" len="lg"/>
            </a:ln>
            <a:extLst>
              <a:ext uri="{909E8E84-426E-40DD-AFC4-6F175D3DCCD1}">
                <a14:hiddenFill xmlns:a14="http://schemas.microsoft.com/office/drawing/2010/main">
                  <a:noFill/>
                </a14:hiddenFill>
              </a:ext>
            </a:extLst>
          </p:spPr>
          <p:txBody>
            <a:bodyPr/>
            <a:lstStyle/>
            <a:p>
              <a:endParaRPr lang="zh-CN" altLang="en-US" sz="3200"/>
            </a:p>
          </p:txBody>
        </p:sp>
        <p:sp>
          <p:nvSpPr>
            <p:cNvPr id="24592" name="Text Box 21"/>
            <p:cNvSpPr txBox="1">
              <a:spLocks noChangeArrowheads="1"/>
            </p:cNvSpPr>
            <p:nvPr/>
          </p:nvSpPr>
          <p:spPr bwMode="auto">
            <a:xfrm rot="19115403">
              <a:off x="4440" y="3310"/>
              <a:ext cx="424"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10800" rIns="0" bIns="0">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dirty="0">
                  <a:solidFill>
                    <a:srgbClr val="660066"/>
                  </a:solidFill>
                  <a:latin typeface="宋体" panose="02010600030101010101" pitchFamily="2" charset="-122"/>
                </a:rPr>
                <a:t>输 入</a:t>
              </a:r>
              <a:endParaRPr lang="zh-CN" altLang="en-US" sz="2800" b="1" dirty="0">
                <a:solidFill>
                  <a:srgbClr val="660066"/>
                </a:solidFill>
                <a:latin typeface="宋体" panose="02010600030101010101" pitchFamily="2" charset="-122"/>
              </a:endParaRPr>
            </a:p>
          </p:txBody>
        </p:sp>
      </p:grpSp>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strVal val="4*#ppt_w"/>
                                          </p:val>
                                        </p:tav>
                                        <p:tav tm="100000">
                                          <p:val>
                                            <p:strVal val="#ppt_w"/>
                                          </p:val>
                                        </p:tav>
                                      </p:tavLst>
                                    </p:anim>
                                    <p:anim calcmode="lin" valueType="num">
                                      <p:cBhvr>
                                        <p:cTn id="14" dur="500" fill="hold"/>
                                        <p:tgtEl>
                                          <p:spTgt spid="7"/>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0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par>
                          <p:cTn id="28" fill="hold">
                            <p:stCondLst>
                              <p:cond delay="1500"/>
                            </p:stCondLst>
                            <p:childTnLst>
                              <p:par>
                                <p:cTn id="29" presetID="22" presetClass="entr" presetSubtype="1"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up)">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right)">
                                      <p:cBhvr>
                                        <p:cTn id="36" dur="500"/>
                                        <p:tgtEl>
                                          <p:spTgt spid="10"/>
                                        </p:tgtEl>
                                      </p:cBhvr>
                                    </p:animEffect>
                                  </p:childTnLst>
                                </p:cTn>
                              </p:par>
                            </p:childTnLst>
                          </p:cTn>
                        </p:par>
                        <p:par>
                          <p:cTn id="37" fill="hold">
                            <p:stCondLst>
                              <p:cond delay="500"/>
                            </p:stCondLst>
                            <p:childTnLst>
                              <p:par>
                                <p:cTn id="38" presetID="16" presetClass="entr" presetSubtype="42"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arn(outHorizontal)">
                                      <p:cBhvr>
                                        <p:cTn id="40" dur="500"/>
                                        <p:tgtEl>
                                          <p:spTgt spid="9"/>
                                        </p:tgtEl>
                                      </p:cBhvr>
                                    </p:animEffect>
                                  </p:childTnLst>
                                </p:cTn>
                              </p:par>
                            </p:childTnLst>
                          </p:cTn>
                        </p:par>
                        <p:par>
                          <p:cTn id="41" fill="hold">
                            <p:stCondLst>
                              <p:cond delay="1000"/>
                            </p:stCondLst>
                            <p:childTnLst>
                              <p:par>
                                <p:cTn id="42" presetID="22" presetClass="entr" presetSubtype="2" fill="hold" nodeType="after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ipe(right)">
                                      <p:cBhvr>
                                        <p:cTn id="4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685800" y="476672"/>
            <a:ext cx="7772400" cy="692150"/>
          </a:xfrm>
        </p:spPr>
        <p:txBody>
          <a:bodyPr/>
          <a:lstStyle/>
          <a:p>
            <a:pPr eaLnBrk="1" hangingPunct="1"/>
            <a:r>
              <a:rPr lang="zh-CN" altLang="en-US" b="1" dirty="0">
                <a:solidFill>
                  <a:srgbClr val="C00000"/>
                </a:solidFill>
              </a:rPr>
              <a:t>文件操作</a:t>
            </a:r>
            <a:endParaRPr lang="zh-CN" altLang="en-US" b="1" dirty="0">
              <a:solidFill>
                <a:srgbClr val="C00000"/>
              </a:solidFill>
            </a:endParaRPr>
          </a:p>
        </p:txBody>
      </p:sp>
      <p:sp>
        <p:nvSpPr>
          <p:cNvPr id="25604" name="Rectangle 3"/>
          <p:cNvSpPr>
            <a:spLocks noGrp="1" noChangeArrowheads="1"/>
          </p:cNvSpPr>
          <p:nvPr>
            <p:ph idx="1"/>
          </p:nvPr>
        </p:nvSpPr>
        <p:spPr>
          <a:xfrm>
            <a:off x="1115616" y="1772816"/>
            <a:ext cx="6398455" cy="4114800"/>
          </a:xfrm>
        </p:spPr>
        <p:txBody>
          <a:bodyPr>
            <a:normAutofit/>
          </a:bodyPr>
          <a:lstStyle/>
          <a:p>
            <a:pPr algn="just" eaLnBrk="1" hangingPunct="1">
              <a:lnSpc>
                <a:spcPct val="150000"/>
              </a:lnSpc>
              <a:spcBef>
                <a:spcPts val="0"/>
              </a:spcBef>
              <a:buFont typeface="Wingdings" panose="05000000000000000000" pitchFamily="2" charset="2"/>
              <a:buChar char="Ø"/>
            </a:pPr>
            <a:r>
              <a:rPr lang="zh-CN" altLang="en-US" sz="2800" b="1" dirty="0">
                <a:solidFill>
                  <a:schemeClr val="accent2"/>
                </a:solidFill>
                <a:latin typeface="+mn-ea"/>
              </a:rPr>
              <a:t>读文件：</a:t>
            </a:r>
            <a:r>
              <a:rPr lang="zh-CN" altLang="en-US" sz="2800" b="1" dirty="0">
                <a:latin typeface="+mn-ea"/>
              </a:rPr>
              <a:t>将磁盘文件中的数据传送到计算机内存的操作</a:t>
            </a:r>
            <a:endParaRPr lang="zh-CN" altLang="en-US" sz="2800" b="1" dirty="0">
              <a:latin typeface="+mn-ea"/>
            </a:endParaRPr>
          </a:p>
          <a:p>
            <a:pPr algn="just" eaLnBrk="1" hangingPunct="1">
              <a:lnSpc>
                <a:spcPct val="150000"/>
              </a:lnSpc>
              <a:spcBef>
                <a:spcPts val="0"/>
              </a:spcBef>
              <a:buFont typeface="Wingdings" panose="05000000000000000000" pitchFamily="2" charset="2"/>
              <a:buChar char="Ø"/>
            </a:pPr>
            <a:r>
              <a:rPr lang="zh-CN" altLang="en-US" sz="2800" b="1" dirty="0">
                <a:solidFill>
                  <a:schemeClr val="accent2"/>
                </a:solidFill>
                <a:latin typeface="+mn-ea"/>
              </a:rPr>
              <a:t>写文件：</a:t>
            </a:r>
            <a:r>
              <a:rPr lang="zh-CN" altLang="en-US" sz="2800" b="1" dirty="0">
                <a:latin typeface="+mn-ea"/>
              </a:rPr>
              <a:t>从计算机内存向磁盘文件中传送数据的操作。</a:t>
            </a:r>
            <a:endParaRPr lang="zh-CN" altLang="en-US" sz="2800" b="1" dirty="0">
              <a:latin typeface="+mn-ea"/>
            </a:endParaRPr>
          </a:p>
          <a:p>
            <a:pPr marL="0" indent="671830" eaLnBrk="1" hangingPunct="1">
              <a:lnSpc>
                <a:spcPct val="150000"/>
              </a:lnSpc>
              <a:spcBef>
                <a:spcPts val="0"/>
              </a:spcBef>
            </a:pPr>
            <a:endParaRPr lang="en-US" altLang="zh-CN" sz="4400" b="1" dirty="0">
              <a:latin typeface="+mn-ea"/>
            </a:endParaRPr>
          </a:p>
        </p:txBody>
      </p:sp>
      <p:sp>
        <p:nvSpPr>
          <p:cNvPr id="2560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064EFF8B-3ACF-4F27-839D-8F9E5220A924}" type="slidenum">
              <a:rPr lang="en-US" altLang="zh-CN" sz="1400"/>
            </a:fld>
            <a:endParaRPr lang="en-US" altLang="zh-CN" sz="1400"/>
          </a:p>
        </p:txBody>
      </p:sp>
    </p:spTree>
  </p:cSld>
  <p:clrMapOvr>
    <a:masterClrMapping/>
  </p:clrMapOvr>
  <p:transition spd="med">
    <p:cover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type="title"/>
          </p:nvPr>
        </p:nvSpPr>
        <p:spPr>
          <a:xfrm>
            <a:off x="685800" y="332656"/>
            <a:ext cx="7772400" cy="692150"/>
          </a:xfrm>
          <a:noFill/>
        </p:spPr>
        <p:txBody>
          <a:bodyPr anchor="b">
            <a:normAutofit/>
          </a:bodyPr>
          <a:lstStyle/>
          <a:p>
            <a:pPr eaLnBrk="1" hangingPunct="1"/>
            <a:r>
              <a:rPr lang="zh-CN" altLang="en-US" sz="4000" b="1" dirty="0">
                <a:solidFill>
                  <a:srgbClr val="C00000"/>
                </a:solidFill>
                <a:latin typeface="+mj-ea"/>
              </a:rPr>
              <a:t>文件类型</a:t>
            </a:r>
            <a:r>
              <a:rPr lang="en-US" altLang="zh-CN" sz="4000" b="1" dirty="0">
                <a:solidFill>
                  <a:srgbClr val="C00000"/>
                </a:solidFill>
                <a:latin typeface="+mj-ea"/>
              </a:rPr>
              <a:t>FILE</a:t>
            </a:r>
            <a:endParaRPr lang="en-US" altLang="zh-CN" sz="4000" b="1" dirty="0">
              <a:solidFill>
                <a:srgbClr val="C00000"/>
              </a:solidFill>
              <a:latin typeface="+mj-ea"/>
            </a:endParaRPr>
          </a:p>
        </p:txBody>
      </p:sp>
      <p:sp>
        <p:nvSpPr>
          <p:cNvPr id="26627" name="Rectangle 2"/>
          <p:cNvSpPr>
            <a:spLocks noGrp="1" noChangeArrowheads="1"/>
          </p:cNvSpPr>
          <p:nvPr>
            <p:ph idx="1"/>
          </p:nvPr>
        </p:nvSpPr>
        <p:spPr>
          <a:xfrm>
            <a:off x="497979" y="1365920"/>
            <a:ext cx="7772400" cy="4223320"/>
          </a:xfrm>
        </p:spPr>
        <p:txBody>
          <a:bodyPr/>
          <a:lstStyle/>
          <a:p>
            <a:pPr marL="0" indent="577850" algn="just" eaLnBrk="1" hangingPunct="1">
              <a:lnSpc>
                <a:spcPct val="150000"/>
              </a:lnSpc>
              <a:spcBef>
                <a:spcPts val="0"/>
              </a:spcBef>
              <a:buFontTx/>
              <a:buNone/>
            </a:pPr>
            <a:r>
              <a:rPr lang="zh-CN" altLang="en-US" sz="2800" b="1" dirty="0"/>
              <a:t>系统给每个打开的文件都在内存中开辟一个区域，用于存放文件的有关信息（如文件名、文件位置等），这个区域也叫</a:t>
            </a:r>
            <a:r>
              <a:rPr lang="zh-CN" altLang="en-US" sz="2800" b="1" dirty="0">
                <a:solidFill>
                  <a:srgbClr val="C00000"/>
                </a:solidFill>
              </a:rPr>
              <a:t>文件信息区</a:t>
            </a:r>
            <a:r>
              <a:rPr lang="zh-CN" altLang="en-US" sz="2800" b="1" dirty="0">
                <a:solidFill>
                  <a:srgbClr val="FF0000"/>
                </a:solidFill>
              </a:rPr>
              <a:t>。</a:t>
            </a:r>
            <a:r>
              <a:rPr lang="zh-CN" altLang="en-US" sz="2800" b="1" dirty="0"/>
              <a:t>文件信息保存在一个结构类型变量中，该结构类型由系统定义，取名为</a:t>
            </a:r>
            <a:r>
              <a:rPr lang="en-US" altLang="zh-CN" sz="2800" b="1" dirty="0">
                <a:solidFill>
                  <a:srgbClr val="C00000"/>
                </a:solidFill>
              </a:rPr>
              <a:t>FILE</a:t>
            </a:r>
            <a:r>
              <a:rPr lang="en-US" altLang="zh-CN" sz="2800" b="1" dirty="0"/>
              <a:t>(</a:t>
            </a:r>
            <a:r>
              <a:rPr lang="zh-CN" altLang="en-US" sz="2800" b="1" dirty="0"/>
              <a:t>存放在</a:t>
            </a:r>
            <a:r>
              <a:rPr lang="en-US" altLang="zh-CN" sz="2800" b="1" dirty="0" err="1"/>
              <a:t>stdio.h</a:t>
            </a:r>
            <a:r>
              <a:rPr lang="zh-CN" altLang="en-US" sz="2800" b="1" dirty="0"/>
              <a:t>中</a:t>
            </a:r>
            <a:r>
              <a:rPr lang="en-US" altLang="zh-CN" sz="2800" b="1" dirty="0"/>
              <a:t>)</a:t>
            </a:r>
            <a:r>
              <a:rPr lang="zh-CN" altLang="en-US" sz="2800" b="1" dirty="0"/>
              <a:t>。</a:t>
            </a:r>
            <a:endParaRPr lang="zh-CN" altLang="en-US" sz="2800" b="1" dirty="0"/>
          </a:p>
          <a:p>
            <a:pPr marL="0" indent="577850" algn="just" eaLnBrk="1" hangingPunct="1">
              <a:lnSpc>
                <a:spcPct val="150000"/>
              </a:lnSpc>
              <a:spcBef>
                <a:spcPts val="0"/>
              </a:spcBef>
              <a:buFontTx/>
              <a:buNone/>
            </a:pPr>
            <a:r>
              <a:rPr lang="zh-CN" altLang="en-US" sz="2800" dirty="0"/>
              <a:t>			</a:t>
            </a:r>
            <a:endParaRPr lang="zh-CN" altLang="en-US" sz="2800" dirty="0"/>
          </a:p>
        </p:txBody>
      </p:sp>
      <p:sp>
        <p:nvSpPr>
          <p:cNvPr id="2662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6C3A1442-4F43-4360-B8CE-453F1BFBBBBC}" type="slidenum">
              <a:rPr lang="en-US" altLang="zh-CN" sz="1400"/>
            </a:fld>
            <a:endParaRPr lang="en-US" altLang="zh-CN" sz="1400"/>
          </a:p>
        </p:txBody>
      </p:sp>
    </p:spTree>
  </p:cSld>
  <p:clrMapOvr>
    <a:masterClrMapping/>
  </p:clrMapOvr>
  <p:transition spd="med">
    <p:cover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922211" y="1412776"/>
            <a:ext cx="7772400" cy="4536158"/>
          </a:xfrm>
        </p:spPr>
        <p:txBody>
          <a:bodyPr>
            <a:noAutofit/>
          </a:bodyPr>
          <a:lstStyle/>
          <a:p>
            <a:pPr marL="0" indent="0" eaLnBrk="1" hangingPunct="1">
              <a:lnSpc>
                <a:spcPct val="100000"/>
              </a:lnSpc>
              <a:spcBef>
                <a:spcPts val="0"/>
              </a:spcBef>
              <a:buNone/>
            </a:pPr>
            <a:r>
              <a:rPr lang="en-US" altLang="zh-CN" sz="2400" dirty="0">
                <a:latin typeface="Times New Roman" panose="02020603050405020304" pitchFamily="18" charset="0"/>
                <a:cs typeface="Times New Roman" panose="02020603050405020304" pitchFamily="18" charset="0"/>
              </a:rPr>
              <a:t>struct _</a:t>
            </a:r>
            <a:r>
              <a:rPr lang="en-US" altLang="zh-CN" sz="2400" dirty="0" err="1">
                <a:latin typeface="Times New Roman" panose="02020603050405020304" pitchFamily="18" charset="0"/>
                <a:cs typeface="Times New Roman" panose="02020603050405020304" pitchFamily="18" charset="0"/>
              </a:rPr>
              <a:t>iobuf</a:t>
            </a: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marL="0" indent="0" eaLnBrk="1" hangingPunct="1">
              <a:lnSpc>
                <a:spcPct val="100000"/>
              </a:lnSpc>
              <a:spcBef>
                <a:spcPts val="0"/>
              </a:spcBef>
              <a:buNone/>
            </a:pP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marL="0" indent="0" eaLnBrk="1" hangingPunct="1">
              <a:lnSpc>
                <a:spcPct val="100000"/>
              </a:lnSpc>
              <a:spcBef>
                <a:spcPts val="0"/>
              </a:spcBef>
              <a:buNone/>
            </a:pPr>
            <a:r>
              <a:rPr lang="en-US" altLang="zh-CN" sz="2400" dirty="0">
                <a:latin typeface="Times New Roman" panose="02020603050405020304" pitchFamily="18" charset="0"/>
                <a:cs typeface="Times New Roman" panose="02020603050405020304" pitchFamily="18" charset="0"/>
              </a:rPr>
              <a:t> 	char *_</a:t>
            </a:r>
            <a:r>
              <a:rPr lang="en-US" altLang="zh-CN" sz="2400" dirty="0" err="1">
                <a:latin typeface="Times New Roman" panose="02020603050405020304" pitchFamily="18" charset="0"/>
                <a:cs typeface="Times New Roman" panose="02020603050405020304" pitchFamily="18" charset="0"/>
              </a:rPr>
              <a:t>ptr</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当前缓冲区内容指针 </a:t>
            </a:r>
            <a:endParaRPr lang="en-US" altLang="zh-CN" sz="2400" dirty="0">
              <a:latin typeface="Times New Roman" panose="02020603050405020304" pitchFamily="18" charset="0"/>
              <a:cs typeface="Times New Roman" panose="02020603050405020304" pitchFamily="18" charset="0"/>
            </a:endParaRPr>
          </a:p>
          <a:p>
            <a:pPr marL="0" indent="0" eaLnBrk="1" hangingPunct="1">
              <a:lnSpc>
                <a:spcPct val="100000"/>
              </a:lnSpc>
              <a:spcBef>
                <a:spcPts val="0"/>
              </a:spcBef>
              <a:buNone/>
            </a:pPr>
            <a:r>
              <a:rPr lang="en-US" altLang="zh-CN" sz="2400" dirty="0">
                <a:latin typeface="Times New Roman" panose="02020603050405020304" pitchFamily="18" charset="0"/>
                <a:cs typeface="Times New Roman" panose="02020603050405020304" pitchFamily="18" charset="0"/>
              </a:rPr>
              <a:t> 	int _</a:t>
            </a:r>
            <a:r>
              <a:rPr lang="en-US" altLang="zh-CN" sz="2400" dirty="0" err="1">
                <a:latin typeface="Times New Roman" panose="02020603050405020304" pitchFamily="18" charset="0"/>
                <a:cs typeface="Times New Roman" panose="02020603050405020304" pitchFamily="18" charset="0"/>
              </a:rPr>
              <a:t>cnt</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缓冲区还有多少字符</a:t>
            </a:r>
            <a:endParaRPr lang="en-US" altLang="zh-CN" sz="2400" dirty="0">
              <a:latin typeface="Times New Roman" panose="02020603050405020304" pitchFamily="18" charset="0"/>
              <a:cs typeface="Times New Roman" panose="02020603050405020304" pitchFamily="18" charset="0"/>
            </a:endParaRPr>
          </a:p>
          <a:p>
            <a:pPr marL="0" indent="0" eaLnBrk="1" hangingPunct="1">
              <a:lnSpc>
                <a:spcPct val="100000"/>
              </a:lnSpc>
              <a:spcBef>
                <a:spcPts val="0"/>
              </a:spcBef>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char *_base; ------</a:t>
            </a:r>
            <a:r>
              <a:rPr lang="zh-CN" altLang="en-US" sz="2400" dirty="0">
                <a:latin typeface="Times New Roman" panose="02020603050405020304" pitchFamily="18" charset="0"/>
                <a:cs typeface="Times New Roman" panose="02020603050405020304" pitchFamily="18" charset="0"/>
              </a:rPr>
              <a:t>缓冲区的起始地址</a:t>
            </a:r>
            <a:endParaRPr lang="en-US" altLang="zh-CN" sz="2400" dirty="0">
              <a:latin typeface="Times New Roman" panose="02020603050405020304" pitchFamily="18" charset="0"/>
              <a:cs typeface="Times New Roman" panose="02020603050405020304" pitchFamily="18" charset="0"/>
            </a:endParaRPr>
          </a:p>
          <a:p>
            <a:pPr marL="0" indent="0" eaLnBrk="1" hangingPunct="1">
              <a:lnSpc>
                <a:spcPct val="100000"/>
              </a:lnSpc>
              <a:spcBef>
                <a:spcPts val="0"/>
              </a:spcBef>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int _flag; ------</a:t>
            </a:r>
            <a:r>
              <a:rPr lang="zh-CN" altLang="en-US" sz="2400" dirty="0">
                <a:latin typeface="Times New Roman" panose="02020603050405020304" pitchFamily="18" charset="0"/>
                <a:cs typeface="Times New Roman" panose="02020603050405020304" pitchFamily="18" charset="0"/>
              </a:rPr>
              <a:t>文件流的状态，是否错误或结束 </a:t>
            </a:r>
            <a:endParaRPr lang="en-US" altLang="zh-CN" sz="2400" dirty="0">
              <a:latin typeface="Times New Roman" panose="02020603050405020304" pitchFamily="18" charset="0"/>
              <a:cs typeface="Times New Roman" panose="02020603050405020304" pitchFamily="18" charset="0"/>
            </a:endParaRPr>
          </a:p>
          <a:p>
            <a:pPr marL="0" indent="0" eaLnBrk="1" hangingPunct="1">
              <a:lnSpc>
                <a:spcPct val="100000"/>
              </a:lnSpc>
              <a:spcBef>
                <a:spcPts val="0"/>
              </a:spcBef>
              <a:buNone/>
            </a:pPr>
            <a:r>
              <a:rPr lang="en-US" altLang="zh-CN" sz="2400" dirty="0">
                <a:latin typeface="Times New Roman" panose="02020603050405020304" pitchFamily="18" charset="0"/>
                <a:cs typeface="Times New Roman" panose="02020603050405020304" pitchFamily="18" charset="0"/>
              </a:rPr>
              <a:t>  	int _file; -----</a:t>
            </a:r>
            <a:r>
              <a:rPr lang="zh-CN" altLang="en-US" sz="2400" dirty="0">
                <a:latin typeface="Times New Roman" panose="02020603050405020304" pitchFamily="18" charset="0"/>
                <a:cs typeface="Times New Roman" panose="02020603050405020304" pitchFamily="18" charset="0"/>
              </a:rPr>
              <a:t>文件描述符 </a:t>
            </a:r>
            <a:endParaRPr lang="en-US" altLang="zh-CN" sz="2400" dirty="0">
              <a:latin typeface="Times New Roman" panose="02020603050405020304" pitchFamily="18" charset="0"/>
              <a:cs typeface="Times New Roman" panose="02020603050405020304" pitchFamily="18" charset="0"/>
            </a:endParaRPr>
          </a:p>
          <a:p>
            <a:pPr marL="0" indent="0" eaLnBrk="1" hangingPunct="1">
              <a:lnSpc>
                <a:spcPct val="100000"/>
              </a:lnSpc>
              <a:spcBef>
                <a:spcPts val="0"/>
              </a:spcBef>
              <a:buNone/>
            </a:pPr>
            <a:r>
              <a:rPr lang="en-US" altLang="zh-CN" sz="2400" dirty="0">
                <a:latin typeface="Times New Roman" panose="02020603050405020304" pitchFamily="18" charset="0"/>
                <a:cs typeface="Times New Roman" panose="02020603050405020304" pitchFamily="18" charset="0"/>
              </a:rPr>
              <a:t>  	 int _</a:t>
            </a:r>
            <a:r>
              <a:rPr lang="en-US" altLang="zh-CN" sz="2400" dirty="0" err="1">
                <a:latin typeface="Times New Roman" panose="02020603050405020304" pitchFamily="18" charset="0"/>
                <a:cs typeface="Times New Roman" panose="02020603050405020304" pitchFamily="18" charset="0"/>
              </a:rPr>
              <a:t>charbuf</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双字节缓冲，缓冲</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个字节</a:t>
            </a:r>
            <a:endParaRPr lang="en-US" altLang="zh-CN" sz="2400" dirty="0">
              <a:latin typeface="Times New Roman" panose="02020603050405020304" pitchFamily="18" charset="0"/>
              <a:cs typeface="Times New Roman" panose="02020603050405020304" pitchFamily="18" charset="0"/>
            </a:endParaRPr>
          </a:p>
          <a:p>
            <a:pPr marL="0" indent="0" eaLnBrk="1" hangingPunct="1">
              <a:lnSpc>
                <a:spcPct val="100000"/>
              </a:lnSpc>
              <a:spcBef>
                <a:spcPts val="0"/>
              </a:spcBef>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int _</a:t>
            </a:r>
            <a:r>
              <a:rPr lang="en-US" altLang="zh-CN" sz="2400" dirty="0" err="1">
                <a:latin typeface="Times New Roman" panose="02020603050405020304" pitchFamily="18" charset="0"/>
                <a:cs typeface="Times New Roman" panose="02020603050405020304" pitchFamily="18" charset="0"/>
              </a:rPr>
              <a:t>bufsiz</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缓冲区大小</a:t>
            </a:r>
            <a:endParaRPr lang="en-US" altLang="zh-CN" sz="2400" dirty="0">
              <a:latin typeface="Times New Roman" panose="02020603050405020304" pitchFamily="18" charset="0"/>
              <a:cs typeface="Times New Roman" panose="02020603050405020304" pitchFamily="18" charset="0"/>
            </a:endParaRPr>
          </a:p>
          <a:p>
            <a:pPr marL="0" indent="0" eaLnBrk="1" hangingPunct="1">
              <a:lnSpc>
                <a:spcPct val="100000"/>
              </a:lnSpc>
              <a:spcBef>
                <a:spcPts val="0"/>
              </a:spcBef>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char *_</a:t>
            </a:r>
            <a:r>
              <a:rPr lang="en-US" altLang="zh-CN" sz="2400" dirty="0" err="1">
                <a:latin typeface="Times New Roman" panose="02020603050405020304" pitchFamily="18" charset="0"/>
                <a:cs typeface="Times New Roman" panose="02020603050405020304" pitchFamily="18" charset="0"/>
              </a:rPr>
              <a:t>tmpfname</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临时文件名</a:t>
            </a:r>
            <a:endParaRPr lang="en-US" altLang="zh-CN" sz="2400" dirty="0">
              <a:latin typeface="Times New Roman" panose="02020603050405020304" pitchFamily="18" charset="0"/>
              <a:cs typeface="Times New Roman" panose="02020603050405020304" pitchFamily="18" charset="0"/>
            </a:endParaRPr>
          </a:p>
          <a:p>
            <a:pPr marL="0" indent="0" eaLnBrk="1" hangingPunct="1">
              <a:lnSpc>
                <a:spcPct val="100000"/>
              </a:lnSpc>
              <a:spcBef>
                <a:spcPts val="0"/>
              </a:spcBef>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0" indent="0" eaLnBrk="1" hangingPunct="1">
              <a:lnSpc>
                <a:spcPct val="100000"/>
              </a:lnSpc>
              <a:spcBef>
                <a:spcPts val="0"/>
              </a:spcBef>
              <a:buNone/>
            </a:pPr>
            <a:r>
              <a:rPr lang="en-US" altLang="zh-CN" sz="2400" dirty="0">
                <a:solidFill>
                  <a:srgbClr val="FF0000"/>
                </a:solidFill>
                <a:latin typeface="Times New Roman" panose="02020603050405020304" pitchFamily="18" charset="0"/>
                <a:cs typeface="Times New Roman" panose="02020603050405020304" pitchFamily="18" charset="0"/>
              </a:rPr>
              <a:t>typedef struct _</a:t>
            </a:r>
            <a:r>
              <a:rPr lang="en-US" altLang="zh-CN" sz="2400" dirty="0" err="1">
                <a:solidFill>
                  <a:srgbClr val="FF0000"/>
                </a:solidFill>
                <a:latin typeface="Times New Roman" panose="02020603050405020304" pitchFamily="18" charset="0"/>
                <a:cs typeface="Times New Roman" panose="02020603050405020304" pitchFamily="18" charset="0"/>
              </a:rPr>
              <a:t>iobuf</a:t>
            </a:r>
            <a:r>
              <a:rPr lang="en-US" altLang="zh-CN" sz="2400" dirty="0">
                <a:solidFill>
                  <a:srgbClr val="FF0000"/>
                </a:solidFill>
                <a:latin typeface="Times New Roman" panose="02020603050405020304" pitchFamily="18" charset="0"/>
                <a:cs typeface="Times New Roman" panose="02020603050405020304" pitchFamily="18" charset="0"/>
              </a:rPr>
              <a:t>  FILE;</a:t>
            </a:r>
            <a:endParaRPr lang="zh-CN" altLang="zh-CN" sz="2400" dirty="0">
              <a:solidFill>
                <a:srgbClr val="FF0000"/>
              </a:solidFill>
              <a:latin typeface="Times New Roman" panose="02020603050405020304" pitchFamily="18" charset="0"/>
              <a:cs typeface="Times New Roman" panose="02020603050405020304" pitchFamily="18" charset="0"/>
            </a:endParaRPr>
          </a:p>
        </p:txBody>
      </p:sp>
      <p:sp>
        <p:nvSpPr>
          <p:cNvPr id="276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A537CC3C-E482-411D-A7C7-A3B1A4D522ED}" type="slidenum">
              <a:rPr lang="en-US" altLang="zh-CN" sz="1400"/>
            </a:fld>
            <a:endParaRPr lang="en-US" altLang="zh-CN" sz="1400"/>
          </a:p>
        </p:txBody>
      </p:sp>
      <p:sp>
        <p:nvSpPr>
          <p:cNvPr id="5" name="Rectangle 3"/>
          <p:cNvSpPr>
            <a:spLocks noGrp="1" noChangeArrowheads="1"/>
          </p:cNvSpPr>
          <p:nvPr>
            <p:ph type="title"/>
          </p:nvPr>
        </p:nvSpPr>
        <p:spPr>
          <a:xfrm>
            <a:off x="685800" y="332656"/>
            <a:ext cx="7772400" cy="692150"/>
          </a:xfrm>
          <a:noFill/>
        </p:spPr>
        <p:txBody>
          <a:bodyPr anchor="b">
            <a:normAutofit/>
          </a:bodyPr>
          <a:lstStyle/>
          <a:p>
            <a:pPr eaLnBrk="1" hangingPunct="1"/>
            <a:r>
              <a:rPr lang="zh-CN" altLang="en-US" sz="4000" b="1" dirty="0">
                <a:solidFill>
                  <a:srgbClr val="C00000"/>
                </a:solidFill>
                <a:latin typeface="+mj-ea"/>
              </a:rPr>
              <a:t>文件类型</a:t>
            </a:r>
            <a:r>
              <a:rPr lang="en-US" altLang="zh-CN" sz="4000" b="1" dirty="0">
                <a:solidFill>
                  <a:srgbClr val="C00000"/>
                </a:solidFill>
                <a:latin typeface="+mj-ea"/>
              </a:rPr>
              <a:t>FILE</a:t>
            </a:r>
            <a:endParaRPr lang="en-US" altLang="zh-CN" sz="4000" b="1" dirty="0">
              <a:solidFill>
                <a:srgbClr val="C00000"/>
              </a:solidFill>
              <a:latin typeface="+mj-ea"/>
            </a:endParaRPr>
          </a:p>
        </p:txBody>
      </p:sp>
      <p:sp>
        <p:nvSpPr>
          <p:cNvPr id="2" name="矩形 1"/>
          <p:cNvSpPr/>
          <p:nvPr/>
        </p:nvSpPr>
        <p:spPr>
          <a:xfrm>
            <a:off x="922211" y="5948934"/>
            <a:ext cx="7299578" cy="338554"/>
          </a:xfrm>
          <a:prstGeom prst="rect">
            <a:avLst/>
          </a:prstGeom>
        </p:spPr>
        <p:txBody>
          <a:bodyPr wrap="square">
            <a:spAutoFit/>
          </a:bodyPr>
          <a:lstStyle/>
          <a:p>
            <a:r>
              <a:rPr lang="zh-CN" altLang="en-US" sz="1600" dirty="0">
                <a:ea typeface="华文新魏" panose="02010800040101010101" pitchFamily="2" charset="-122"/>
              </a:rPr>
              <a:t>该结构体类型变量由“库函数”生成，其中各成员也是由“库函数”具体操控</a:t>
            </a:r>
            <a:endParaRPr lang="zh-CN" altLang="en-US" sz="1600" dirty="0">
              <a:ea typeface="华文新魏" panose="02010800040101010101" pitchFamily="2" charset="-122"/>
            </a:endParaRPr>
          </a:p>
        </p:txBody>
      </p:sp>
    </p:spTree>
  </p:cSld>
  <p:clrMapOvr>
    <a:masterClrMapping/>
  </p:clrMapOvr>
  <p:transition spd="med">
    <p:cover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a:xfrm>
            <a:off x="755650" y="1125538"/>
            <a:ext cx="7772400" cy="5303837"/>
          </a:xfrm>
        </p:spPr>
        <p:txBody>
          <a:bodyPr>
            <a:normAutofit/>
          </a:bodyPr>
          <a:lstStyle/>
          <a:p>
            <a:pPr eaLnBrk="1" hangingPunct="1">
              <a:lnSpc>
                <a:spcPts val="3100"/>
              </a:lnSpc>
              <a:spcAft>
                <a:spcPts val="1200"/>
              </a:spcAft>
            </a:pPr>
            <a:r>
              <a:rPr lang="zh-CN" altLang="en-US" sz="2400" b="1" dirty="0">
                <a:latin typeface="+mn-ea"/>
              </a:rPr>
              <a:t>在缓冲文件系统中可以进行文件的打开、关闭、读、写、 定位等操作。要对文件进行相应的操作，必先定义一个指向文件的指针，这个指针称为</a:t>
            </a:r>
            <a:r>
              <a:rPr lang="zh-CN" altLang="en-US" sz="2400" b="1" dirty="0">
                <a:solidFill>
                  <a:srgbClr val="C00000"/>
                </a:solidFill>
                <a:latin typeface="+mn-ea"/>
              </a:rPr>
              <a:t>文件指针</a:t>
            </a:r>
            <a:r>
              <a:rPr lang="zh-CN" altLang="en-US" sz="2400" b="1" dirty="0">
                <a:latin typeface="+mn-ea"/>
              </a:rPr>
              <a:t>。</a:t>
            </a:r>
            <a:endParaRPr lang="zh-CN" altLang="en-US" sz="2400" b="1" dirty="0">
              <a:latin typeface="+mn-ea"/>
            </a:endParaRPr>
          </a:p>
          <a:p>
            <a:pPr eaLnBrk="1" hangingPunct="1">
              <a:lnSpc>
                <a:spcPts val="3100"/>
              </a:lnSpc>
              <a:spcAft>
                <a:spcPts val="1200"/>
              </a:spcAft>
            </a:pPr>
            <a:r>
              <a:rPr lang="zh-CN" altLang="en-US" sz="2400" b="1" dirty="0">
                <a:latin typeface="+mn-ea"/>
              </a:rPr>
              <a:t>文件指针的定义形式</a:t>
            </a:r>
            <a:r>
              <a:rPr lang="en-US" altLang="zh-CN" sz="2400" b="1" dirty="0">
                <a:latin typeface="+mn-ea"/>
              </a:rPr>
              <a:t>:</a:t>
            </a:r>
            <a:endParaRPr lang="en-US" altLang="zh-CN" sz="2400" b="1" dirty="0">
              <a:latin typeface="+mn-ea"/>
            </a:endParaRPr>
          </a:p>
          <a:p>
            <a:pPr eaLnBrk="1" hangingPunct="1">
              <a:lnSpc>
                <a:spcPts val="3100"/>
              </a:lnSpc>
              <a:spcAft>
                <a:spcPts val="1200"/>
              </a:spcAft>
              <a:buFontTx/>
              <a:buNone/>
            </a:pPr>
            <a:r>
              <a:rPr lang="en-US" altLang="zh-CN" sz="2400" b="1" dirty="0">
                <a:solidFill>
                  <a:srgbClr val="C00000"/>
                </a:solidFill>
                <a:latin typeface="+mn-ea"/>
              </a:rPr>
              <a:t>          </a:t>
            </a:r>
            <a:r>
              <a:rPr lang="en-US" altLang="zh-CN" sz="2400" dirty="0">
                <a:solidFill>
                  <a:srgbClr val="C00000"/>
                </a:solidFill>
                <a:latin typeface="+mn-ea"/>
                <a:cs typeface="Tahoma" panose="020B0604030504040204" pitchFamily="34" charset="0"/>
              </a:rPr>
              <a:t>FILE </a:t>
            </a:r>
            <a:r>
              <a:rPr lang="en-US" altLang="zh-CN" sz="2400" b="1" dirty="0">
                <a:solidFill>
                  <a:srgbClr val="C00000"/>
                </a:solidFill>
                <a:latin typeface="+mn-ea"/>
                <a:cs typeface="Tahoma" panose="020B0604030504040204" pitchFamily="34" charset="0"/>
              </a:rPr>
              <a:t> *</a:t>
            </a:r>
            <a:r>
              <a:rPr lang="zh-CN" altLang="en-US" sz="2400" b="1" dirty="0">
                <a:solidFill>
                  <a:srgbClr val="C00000"/>
                </a:solidFill>
                <a:latin typeface="+mn-ea"/>
                <a:cs typeface="Tahoma" panose="020B0604030504040204" pitchFamily="34" charset="0"/>
              </a:rPr>
              <a:t>指针变量标识符；</a:t>
            </a:r>
            <a:endParaRPr lang="zh-CN" altLang="en-US" sz="2400" b="1" dirty="0">
              <a:solidFill>
                <a:srgbClr val="C00000"/>
              </a:solidFill>
              <a:latin typeface="+mn-ea"/>
              <a:cs typeface="Tahoma" panose="020B0604030504040204" pitchFamily="34" charset="0"/>
            </a:endParaRPr>
          </a:p>
          <a:p>
            <a:pPr eaLnBrk="1" hangingPunct="1">
              <a:lnSpc>
                <a:spcPts val="3100"/>
              </a:lnSpc>
              <a:spcAft>
                <a:spcPts val="1200"/>
              </a:spcAft>
              <a:buFontTx/>
              <a:buNone/>
            </a:pPr>
            <a:r>
              <a:rPr lang="zh-CN" altLang="en-US" sz="2400" b="1" dirty="0">
                <a:latin typeface="+mn-ea"/>
              </a:rPr>
              <a:t>  例如</a:t>
            </a:r>
            <a:r>
              <a:rPr lang="en-US" altLang="zh-CN" sz="2400" b="1" dirty="0">
                <a:latin typeface="+mn-ea"/>
              </a:rPr>
              <a:t>:     FILE     *</a:t>
            </a:r>
            <a:r>
              <a:rPr lang="en-US" altLang="zh-CN" sz="2400" b="1" dirty="0" err="1">
                <a:latin typeface="+mn-ea"/>
              </a:rPr>
              <a:t>fp</a:t>
            </a:r>
            <a:r>
              <a:rPr lang="en-US" altLang="zh-CN" sz="2400" b="1" dirty="0">
                <a:latin typeface="+mn-ea"/>
              </a:rPr>
              <a:t>;</a:t>
            </a:r>
            <a:endParaRPr lang="en-US" altLang="zh-CN" sz="2400" b="1" dirty="0">
              <a:latin typeface="+mn-ea"/>
            </a:endParaRPr>
          </a:p>
          <a:p>
            <a:pPr eaLnBrk="1" hangingPunct="1">
              <a:lnSpc>
                <a:spcPts val="3100"/>
              </a:lnSpc>
              <a:spcBef>
                <a:spcPct val="50000"/>
              </a:spcBef>
              <a:spcAft>
                <a:spcPts val="1800"/>
              </a:spcAft>
              <a:buFontTx/>
              <a:buNone/>
            </a:pPr>
            <a:r>
              <a:rPr lang="en-US" altLang="zh-CN" sz="2400" b="1" dirty="0">
                <a:latin typeface="+mn-ea"/>
              </a:rPr>
              <a:t>             </a:t>
            </a:r>
            <a:r>
              <a:rPr lang="en-US" altLang="zh-CN" sz="2400" b="1" dirty="0" err="1">
                <a:latin typeface="+mn-ea"/>
              </a:rPr>
              <a:t>fp</a:t>
            </a:r>
            <a:r>
              <a:rPr lang="zh-CN" altLang="zh-CN" sz="2400" b="1" dirty="0">
                <a:latin typeface="+mn-ea"/>
              </a:rPr>
              <a:t>是一个指向</a:t>
            </a:r>
            <a:r>
              <a:rPr lang="en-US" altLang="zh-CN" sz="2400" b="1" dirty="0">
                <a:latin typeface="+mn-ea"/>
              </a:rPr>
              <a:t>FILE</a:t>
            </a:r>
            <a:r>
              <a:rPr lang="zh-CN" altLang="zh-CN" sz="2400" b="1" dirty="0">
                <a:latin typeface="+mn-ea"/>
              </a:rPr>
              <a:t>类型结构体的指针变量</a:t>
            </a:r>
            <a:r>
              <a:rPr lang="en-US" altLang="zh-CN" sz="2400" b="1" dirty="0">
                <a:latin typeface="+mn-ea"/>
              </a:rPr>
              <a:t>, </a:t>
            </a:r>
            <a:r>
              <a:rPr lang="zh-CN" altLang="en-US" sz="2400" b="1" dirty="0">
                <a:latin typeface="+mn-ea"/>
              </a:rPr>
              <a:t>通过该结构体变量中的文件信息能够访问该文件。</a:t>
            </a:r>
            <a:endParaRPr lang="zh-CN" altLang="en-US" sz="2400" b="1" dirty="0">
              <a:latin typeface="+mn-ea"/>
            </a:endParaRPr>
          </a:p>
          <a:p>
            <a:pPr eaLnBrk="1" hangingPunct="1">
              <a:lnSpc>
                <a:spcPct val="80000"/>
              </a:lnSpc>
              <a:buFontTx/>
              <a:buNone/>
            </a:pPr>
            <a:endParaRPr lang="en-US" altLang="zh-CN" sz="2400" b="1" dirty="0">
              <a:latin typeface="+mn-ea"/>
            </a:endParaRPr>
          </a:p>
        </p:txBody>
      </p:sp>
      <p:sp>
        <p:nvSpPr>
          <p:cNvPr id="286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DC5A0E12-9258-48F8-AA62-0B3C904098D0}" type="slidenum">
              <a:rPr lang="en-US" altLang="zh-CN" sz="1400"/>
            </a:fld>
            <a:endParaRPr lang="en-US" altLang="zh-CN" sz="1400"/>
          </a:p>
        </p:txBody>
      </p:sp>
      <p:sp>
        <p:nvSpPr>
          <p:cNvPr id="7" name="Rectangle 3"/>
          <p:cNvSpPr>
            <a:spLocks noGrp="1" noChangeArrowheads="1"/>
          </p:cNvSpPr>
          <p:nvPr>
            <p:ph type="title"/>
          </p:nvPr>
        </p:nvSpPr>
        <p:spPr>
          <a:xfrm>
            <a:off x="685800" y="332656"/>
            <a:ext cx="7772400" cy="692150"/>
          </a:xfrm>
          <a:noFill/>
        </p:spPr>
        <p:txBody>
          <a:bodyPr anchor="b">
            <a:normAutofit/>
          </a:bodyPr>
          <a:lstStyle/>
          <a:p>
            <a:pPr eaLnBrk="1" hangingPunct="1"/>
            <a:r>
              <a:rPr lang="zh-CN" altLang="en-US" sz="4000" b="1" dirty="0">
                <a:solidFill>
                  <a:srgbClr val="C00000"/>
                </a:solidFill>
                <a:latin typeface="+mj-ea"/>
              </a:rPr>
              <a:t>文件类型指针</a:t>
            </a:r>
            <a:endParaRPr lang="en-US" altLang="zh-CN" sz="4000" b="1" dirty="0">
              <a:solidFill>
                <a:srgbClr val="C00000"/>
              </a:solidFill>
              <a:latin typeface="+mj-ea"/>
            </a:endParaRPr>
          </a:p>
        </p:txBody>
      </p:sp>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268">
                                            <p:txEl>
                                              <p:pRg st="1" end="1"/>
                                            </p:txEl>
                                          </p:spTgt>
                                        </p:tgtEl>
                                        <p:attrNameLst>
                                          <p:attrName>style.visibility</p:attrName>
                                        </p:attrNameLst>
                                      </p:cBhvr>
                                      <p:to>
                                        <p:strVal val="visible"/>
                                      </p:to>
                                    </p:set>
                                    <p:animEffect transition="in" filter="box(in)">
                                      <p:cBhvr>
                                        <p:cTn id="7" dur="500"/>
                                        <p:tgtEl>
                                          <p:spTgt spid="11268">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1268">
                                            <p:txEl>
                                              <p:pRg st="2" end="2"/>
                                            </p:txEl>
                                          </p:spTgt>
                                        </p:tgtEl>
                                        <p:attrNameLst>
                                          <p:attrName>style.visibility</p:attrName>
                                        </p:attrNameLst>
                                      </p:cBhvr>
                                      <p:to>
                                        <p:strVal val="visible"/>
                                      </p:to>
                                    </p:set>
                                    <p:animEffect transition="in" filter="box(in)">
                                      <p:cBhvr>
                                        <p:cTn id="10" dur="500"/>
                                        <p:tgtEl>
                                          <p:spTgt spid="1126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1268">
                                            <p:txEl>
                                              <p:pRg st="3" end="3"/>
                                            </p:txEl>
                                          </p:spTgt>
                                        </p:tgtEl>
                                        <p:attrNameLst>
                                          <p:attrName>style.visibility</p:attrName>
                                        </p:attrNameLst>
                                      </p:cBhvr>
                                      <p:to>
                                        <p:strVal val="visible"/>
                                      </p:to>
                                    </p:set>
                                    <p:animEffect transition="in" filter="box(in)">
                                      <p:cBhvr>
                                        <p:cTn id="15" dur="500"/>
                                        <p:tgtEl>
                                          <p:spTgt spid="11268">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1268">
                                            <p:txEl>
                                              <p:pRg st="4" end="4"/>
                                            </p:txEl>
                                          </p:spTgt>
                                        </p:tgtEl>
                                        <p:attrNameLst>
                                          <p:attrName>style.visibility</p:attrName>
                                        </p:attrNameLst>
                                      </p:cBhvr>
                                      <p:to>
                                        <p:strVal val="visible"/>
                                      </p:to>
                                    </p:set>
                                    <p:animEffect transition="in" filter="box(in)">
                                      <p:cBhvr>
                                        <p:cTn id="18" dur="500"/>
                                        <p:tgtEl>
                                          <p:spTgt spid="112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p:cNvSpPr>
          <p:nvPr>
            <p:ph idx="1"/>
          </p:nvPr>
        </p:nvSpPr>
        <p:spPr>
          <a:xfrm>
            <a:off x="790575" y="1609725"/>
            <a:ext cx="8137525" cy="1152525"/>
          </a:xfrm>
        </p:spPr>
        <p:txBody>
          <a:bodyPr>
            <a:normAutofit/>
          </a:bodyPr>
          <a:lstStyle/>
          <a:p>
            <a:r>
              <a:rPr lang="en-US" altLang="zh-CN" sz="2400" dirty="0" err="1"/>
              <a:t>fp</a:t>
            </a:r>
            <a:r>
              <a:rPr lang="zh-CN" altLang="en-US" sz="2400" dirty="0"/>
              <a:t>指向某一个文件的文件信息区</a:t>
            </a:r>
            <a:r>
              <a:rPr lang="en-US" altLang="zh-CN" sz="2400" dirty="0"/>
              <a:t>(FILE</a:t>
            </a:r>
            <a:r>
              <a:rPr lang="zh-CN" altLang="en-US" sz="2400" dirty="0"/>
              <a:t>结构体变量）</a:t>
            </a:r>
            <a:endParaRPr lang="zh-CN" altLang="en-US" sz="2400" dirty="0"/>
          </a:p>
        </p:txBody>
      </p:sp>
      <p:sp>
        <p:nvSpPr>
          <p:cNvPr id="2969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49041F76-AABE-4011-8E88-5CC87EFB41FB}" type="slidenum">
              <a:rPr lang="en-US" altLang="zh-CN" sz="1400"/>
            </a:fld>
            <a:endParaRPr lang="en-US" altLang="zh-CN" sz="1400"/>
          </a:p>
        </p:txBody>
      </p:sp>
      <p:sp>
        <p:nvSpPr>
          <p:cNvPr id="29701" name="矩形 5"/>
          <p:cNvSpPr>
            <a:spLocks noChangeArrowheads="1"/>
          </p:cNvSpPr>
          <p:nvPr/>
        </p:nvSpPr>
        <p:spPr bwMode="auto">
          <a:xfrm>
            <a:off x="2484710" y="2708250"/>
            <a:ext cx="1582737" cy="503237"/>
          </a:xfrm>
          <a:prstGeom prst="rect">
            <a:avLst/>
          </a:prstGeom>
        </p:spPr>
        <p:style>
          <a:lnRef idx="3">
            <a:schemeClr val="lt1"/>
          </a:lnRef>
          <a:fillRef idx="1">
            <a:schemeClr val="accent1"/>
          </a:fillRef>
          <a:effectRef idx="1">
            <a:schemeClr val="accent1"/>
          </a:effectRef>
          <a:fontRef idx="minor">
            <a:schemeClr val="lt1"/>
          </a:fontRef>
        </p:style>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9702" name="矩形 6"/>
          <p:cNvSpPr>
            <a:spLocks noChangeArrowheads="1"/>
          </p:cNvSpPr>
          <p:nvPr/>
        </p:nvSpPr>
        <p:spPr bwMode="auto">
          <a:xfrm>
            <a:off x="2484710" y="3211487"/>
            <a:ext cx="1582737" cy="504825"/>
          </a:xfrm>
          <a:prstGeom prst="rect">
            <a:avLst/>
          </a:prstGeom>
        </p:spPr>
        <p:style>
          <a:lnRef idx="3">
            <a:schemeClr val="lt1"/>
          </a:lnRef>
          <a:fillRef idx="1">
            <a:schemeClr val="accent1"/>
          </a:fillRef>
          <a:effectRef idx="1">
            <a:schemeClr val="accent1"/>
          </a:effectRef>
          <a:fontRef idx="minor">
            <a:schemeClr val="lt1"/>
          </a:fontRef>
        </p:style>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9703" name="矩形 7"/>
          <p:cNvSpPr>
            <a:spLocks noChangeArrowheads="1"/>
          </p:cNvSpPr>
          <p:nvPr/>
        </p:nvSpPr>
        <p:spPr bwMode="auto">
          <a:xfrm>
            <a:off x="2484710" y="3716312"/>
            <a:ext cx="1582737" cy="504825"/>
          </a:xfrm>
          <a:prstGeom prst="rect">
            <a:avLst/>
          </a:prstGeom>
        </p:spPr>
        <p:style>
          <a:lnRef idx="3">
            <a:schemeClr val="lt1"/>
          </a:lnRef>
          <a:fillRef idx="1">
            <a:schemeClr val="accent1"/>
          </a:fillRef>
          <a:effectRef idx="1">
            <a:schemeClr val="accent1"/>
          </a:effectRef>
          <a:fontRef idx="minor">
            <a:schemeClr val="lt1"/>
          </a:fontRef>
        </p:style>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9704" name="矩形 8"/>
          <p:cNvSpPr>
            <a:spLocks noChangeArrowheads="1"/>
          </p:cNvSpPr>
          <p:nvPr/>
        </p:nvSpPr>
        <p:spPr bwMode="auto">
          <a:xfrm>
            <a:off x="2484710" y="4221137"/>
            <a:ext cx="1582737" cy="503238"/>
          </a:xfrm>
          <a:prstGeom prst="rect">
            <a:avLst/>
          </a:prstGeom>
        </p:spPr>
        <p:style>
          <a:lnRef idx="3">
            <a:schemeClr val="lt1"/>
          </a:lnRef>
          <a:fillRef idx="1">
            <a:schemeClr val="accent1"/>
          </a:fillRef>
          <a:effectRef idx="1">
            <a:schemeClr val="accent1"/>
          </a:effectRef>
          <a:fontRef idx="minor">
            <a:schemeClr val="lt1"/>
          </a:fontRef>
        </p:style>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9705" name="矩形 9"/>
          <p:cNvSpPr>
            <a:spLocks noChangeArrowheads="1"/>
          </p:cNvSpPr>
          <p:nvPr/>
        </p:nvSpPr>
        <p:spPr bwMode="auto">
          <a:xfrm>
            <a:off x="1619522" y="2708250"/>
            <a:ext cx="7921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t>fp</a:t>
            </a:r>
            <a:endParaRPr lang="zh-CN" altLang="en-US" sz="2400"/>
          </a:p>
        </p:txBody>
      </p:sp>
      <p:sp>
        <p:nvSpPr>
          <p:cNvPr id="29706" name="矩形 10"/>
          <p:cNvSpPr>
            <a:spLocks noChangeArrowheads="1"/>
          </p:cNvSpPr>
          <p:nvPr/>
        </p:nvSpPr>
        <p:spPr bwMode="auto">
          <a:xfrm>
            <a:off x="5219972" y="2708250"/>
            <a:ext cx="1584325" cy="503237"/>
          </a:xfrm>
          <a:prstGeom prst="rect">
            <a:avLst/>
          </a:prstGeom>
        </p:spPr>
        <p:style>
          <a:lnRef idx="3">
            <a:schemeClr val="lt1"/>
          </a:lnRef>
          <a:fillRef idx="1">
            <a:schemeClr val="accent1"/>
          </a:fillRef>
          <a:effectRef idx="1">
            <a:schemeClr val="accent1"/>
          </a:effectRef>
          <a:fontRef idx="minor">
            <a:schemeClr val="lt1"/>
          </a:fontRef>
        </p:style>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9707" name="矩形 11"/>
          <p:cNvSpPr>
            <a:spLocks noChangeArrowheads="1"/>
          </p:cNvSpPr>
          <p:nvPr/>
        </p:nvSpPr>
        <p:spPr bwMode="auto">
          <a:xfrm>
            <a:off x="5219972" y="3211487"/>
            <a:ext cx="1584325" cy="504825"/>
          </a:xfrm>
          <a:prstGeom prst="rect">
            <a:avLst/>
          </a:prstGeom>
        </p:spPr>
        <p:style>
          <a:lnRef idx="3">
            <a:schemeClr val="lt1"/>
          </a:lnRef>
          <a:fillRef idx="1">
            <a:schemeClr val="accent1"/>
          </a:fillRef>
          <a:effectRef idx="1">
            <a:schemeClr val="accent1"/>
          </a:effectRef>
          <a:fontRef idx="minor">
            <a:schemeClr val="lt1"/>
          </a:fontRef>
        </p:style>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9708" name="矩形 12"/>
          <p:cNvSpPr>
            <a:spLocks noChangeArrowheads="1"/>
          </p:cNvSpPr>
          <p:nvPr/>
        </p:nvSpPr>
        <p:spPr bwMode="auto">
          <a:xfrm>
            <a:off x="5219972" y="3716312"/>
            <a:ext cx="1584325" cy="504825"/>
          </a:xfrm>
          <a:prstGeom prst="rect">
            <a:avLst/>
          </a:prstGeom>
        </p:spPr>
        <p:style>
          <a:lnRef idx="3">
            <a:schemeClr val="lt1"/>
          </a:lnRef>
          <a:fillRef idx="1">
            <a:schemeClr val="accent1"/>
          </a:fillRef>
          <a:effectRef idx="1">
            <a:schemeClr val="accent1"/>
          </a:effectRef>
          <a:fontRef idx="minor">
            <a:schemeClr val="lt1"/>
          </a:fontRef>
        </p:style>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9709" name="矩形 13"/>
          <p:cNvSpPr>
            <a:spLocks noChangeArrowheads="1"/>
          </p:cNvSpPr>
          <p:nvPr/>
        </p:nvSpPr>
        <p:spPr bwMode="auto">
          <a:xfrm>
            <a:off x="5219972" y="4221137"/>
            <a:ext cx="1584325" cy="503238"/>
          </a:xfrm>
          <a:prstGeom prst="rect">
            <a:avLst/>
          </a:prstGeom>
        </p:spPr>
        <p:style>
          <a:lnRef idx="3">
            <a:schemeClr val="lt1"/>
          </a:lnRef>
          <a:fillRef idx="1">
            <a:schemeClr val="accent1"/>
          </a:fillRef>
          <a:effectRef idx="1">
            <a:schemeClr val="accent1"/>
          </a:effectRef>
          <a:fontRef idx="minor">
            <a:schemeClr val="lt1"/>
          </a:fontRef>
        </p:style>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9710" name="矩形 14"/>
          <p:cNvSpPr>
            <a:spLocks noChangeArrowheads="1"/>
          </p:cNvSpPr>
          <p:nvPr/>
        </p:nvSpPr>
        <p:spPr bwMode="auto">
          <a:xfrm>
            <a:off x="4356372" y="2636812"/>
            <a:ext cx="7921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t>fp1</a:t>
            </a:r>
            <a:endParaRPr lang="zh-CN" altLang="en-US" sz="2400"/>
          </a:p>
        </p:txBody>
      </p:sp>
      <p:sp>
        <p:nvSpPr>
          <p:cNvPr id="29711" name="矩形 15"/>
          <p:cNvSpPr>
            <a:spLocks noChangeArrowheads="1"/>
          </p:cNvSpPr>
          <p:nvPr/>
        </p:nvSpPr>
        <p:spPr bwMode="auto">
          <a:xfrm>
            <a:off x="2124347" y="4795812"/>
            <a:ext cx="22320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latin typeface="+mn-ea"/>
                <a:ea typeface="+mn-ea"/>
              </a:rPr>
              <a:t>文件</a:t>
            </a:r>
            <a:r>
              <a:rPr lang="en-US" altLang="zh-CN" sz="2400" dirty="0">
                <a:latin typeface="+mn-ea"/>
                <a:ea typeface="+mn-ea"/>
              </a:rPr>
              <a:t>f </a:t>
            </a:r>
            <a:r>
              <a:rPr lang="zh-CN" altLang="en-US" sz="2400" dirty="0">
                <a:latin typeface="+mn-ea"/>
                <a:ea typeface="+mn-ea"/>
              </a:rPr>
              <a:t>的信息区</a:t>
            </a:r>
            <a:endParaRPr lang="zh-CN" altLang="en-US" sz="2400" dirty="0">
              <a:latin typeface="+mn-ea"/>
              <a:ea typeface="+mn-ea"/>
            </a:endParaRPr>
          </a:p>
        </p:txBody>
      </p:sp>
      <p:sp>
        <p:nvSpPr>
          <p:cNvPr id="29712" name="矩形 16"/>
          <p:cNvSpPr>
            <a:spLocks noChangeArrowheads="1"/>
          </p:cNvSpPr>
          <p:nvPr/>
        </p:nvSpPr>
        <p:spPr bwMode="auto">
          <a:xfrm>
            <a:off x="5075510" y="4795812"/>
            <a:ext cx="27368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latin typeface="+mn-ea"/>
                <a:ea typeface="+mn-ea"/>
              </a:rPr>
              <a:t>文件</a:t>
            </a:r>
            <a:r>
              <a:rPr lang="en-US" altLang="zh-CN" sz="2400">
                <a:latin typeface="+mn-ea"/>
                <a:ea typeface="+mn-ea"/>
              </a:rPr>
              <a:t>f 1</a:t>
            </a:r>
            <a:r>
              <a:rPr lang="zh-CN" altLang="en-US" sz="2400">
                <a:latin typeface="+mn-ea"/>
                <a:ea typeface="+mn-ea"/>
              </a:rPr>
              <a:t>的信息区</a:t>
            </a:r>
            <a:endParaRPr lang="zh-CN" altLang="en-US" sz="2400">
              <a:latin typeface="+mn-ea"/>
              <a:ea typeface="+mn-ea"/>
            </a:endParaRPr>
          </a:p>
        </p:txBody>
      </p:sp>
      <p:sp>
        <p:nvSpPr>
          <p:cNvPr id="17" name="Rectangle 3"/>
          <p:cNvSpPr>
            <a:spLocks noGrp="1" noChangeArrowheads="1"/>
          </p:cNvSpPr>
          <p:nvPr>
            <p:ph type="title"/>
          </p:nvPr>
        </p:nvSpPr>
        <p:spPr>
          <a:xfrm>
            <a:off x="685800" y="252413"/>
            <a:ext cx="7772400" cy="692150"/>
          </a:xfrm>
          <a:noFill/>
        </p:spPr>
        <p:txBody>
          <a:bodyPr anchor="b">
            <a:normAutofit/>
          </a:bodyPr>
          <a:lstStyle/>
          <a:p>
            <a:pPr eaLnBrk="1" hangingPunct="1"/>
            <a:r>
              <a:rPr lang="zh-CN" altLang="en-US" sz="4000" b="1" dirty="0">
                <a:solidFill>
                  <a:srgbClr val="C00000"/>
                </a:solidFill>
                <a:latin typeface="+mj-ea"/>
              </a:rPr>
              <a:t>文件类型指针</a:t>
            </a:r>
            <a:endParaRPr lang="en-US" altLang="zh-CN" sz="4000" b="1" dirty="0">
              <a:solidFill>
                <a:srgbClr val="C00000"/>
              </a:solidFill>
              <a:latin typeface="+mj-ea"/>
            </a:endParaRPr>
          </a:p>
        </p:txBody>
      </p:sp>
    </p:spTree>
  </p:cSld>
  <p:clrMapOvr>
    <a:masterClrMapping/>
  </p:clrMapOvr>
  <p:transition spd="med">
    <p:cover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685800" y="219456"/>
            <a:ext cx="7772400" cy="1609344"/>
          </a:xfrm>
        </p:spPr>
        <p:txBody>
          <a:bodyPr/>
          <a:lstStyle/>
          <a:p>
            <a:pPr eaLnBrk="1" hangingPunct="1"/>
            <a:r>
              <a:rPr lang="zh-CN" altLang="en-US" dirty="0">
                <a:solidFill>
                  <a:srgbClr val="C00000"/>
                </a:solidFill>
                <a:latin typeface="+mj-ea"/>
              </a:rPr>
              <a:t>文件操作的四个基本步骤</a:t>
            </a:r>
            <a:endParaRPr lang="zh-CN" altLang="en-US" dirty="0">
              <a:solidFill>
                <a:srgbClr val="C00000"/>
              </a:solidFill>
              <a:latin typeface="+mj-ea"/>
            </a:endParaRPr>
          </a:p>
        </p:txBody>
      </p:sp>
      <p:sp>
        <p:nvSpPr>
          <p:cNvPr id="307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49C3FF7C-611C-4735-A68D-D023527C990F}" type="slidenum">
              <a:rPr lang="en-US" altLang="zh-CN" sz="1400"/>
            </a:fld>
            <a:endParaRPr lang="en-US" altLang="zh-CN" sz="1400"/>
          </a:p>
        </p:txBody>
      </p:sp>
      <p:sp>
        <p:nvSpPr>
          <p:cNvPr id="30724" name="Rectangle 4"/>
          <p:cNvSpPr>
            <a:spLocks noChangeArrowheads="1"/>
          </p:cNvSpPr>
          <p:nvPr/>
        </p:nvSpPr>
        <p:spPr bwMode="auto">
          <a:xfrm>
            <a:off x="1676400" y="1828800"/>
            <a:ext cx="44117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b="1" dirty="0">
                <a:latin typeface="+mn-ea"/>
                <a:ea typeface="+mn-ea"/>
              </a:rPr>
              <a:t>1.  </a:t>
            </a:r>
            <a:r>
              <a:rPr lang="zh-CN" altLang="en-US" b="1" dirty="0">
                <a:latin typeface="+mn-ea"/>
                <a:ea typeface="+mn-ea"/>
              </a:rPr>
              <a:t>文件类型指针的定义</a:t>
            </a:r>
            <a:endParaRPr lang="zh-CN" altLang="en-US" b="1" dirty="0">
              <a:latin typeface="+mn-ea"/>
              <a:ea typeface="+mn-ea"/>
            </a:endParaRPr>
          </a:p>
        </p:txBody>
      </p:sp>
      <p:sp>
        <p:nvSpPr>
          <p:cNvPr id="30725" name="Rectangle 5"/>
          <p:cNvSpPr>
            <a:spLocks noChangeArrowheads="1"/>
          </p:cNvSpPr>
          <p:nvPr/>
        </p:nvSpPr>
        <p:spPr bwMode="auto">
          <a:xfrm>
            <a:off x="1676400" y="2716213"/>
            <a:ext cx="23519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b="1" dirty="0">
                <a:latin typeface="+mn-ea"/>
                <a:ea typeface="+mn-ea"/>
              </a:rPr>
              <a:t>2.  </a:t>
            </a:r>
            <a:r>
              <a:rPr lang="zh-CN" altLang="en-US" b="1" dirty="0">
                <a:latin typeface="+mn-ea"/>
                <a:ea typeface="+mn-ea"/>
              </a:rPr>
              <a:t>打开文件</a:t>
            </a:r>
            <a:endParaRPr lang="zh-CN" altLang="en-US" b="1" dirty="0">
              <a:latin typeface="+mn-ea"/>
              <a:ea typeface="+mn-ea"/>
            </a:endParaRPr>
          </a:p>
        </p:txBody>
      </p:sp>
      <p:sp>
        <p:nvSpPr>
          <p:cNvPr id="30726" name="Rectangle 6"/>
          <p:cNvSpPr>
            <a:spLocks noChangeArrowheads="1"/>
          </p:cNvSpPr>
          <p:nvPr/>
        </p:nvSpPr>
        <p:spPr bwMode="auto">
          <a:xfrm>
            <a:off x="1657350" y="3554413"/>
            <a:ext cx="44117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b="1" dirty="0">
                <a:latin typeface="+mn-ea"/>
                <a:ea typeface="+mn-ea"/>
              </a:rPr>
              <a:t>3.  </a:t>
            </a:r>
            <a:r>
              <a:rPr lang="zh-CN" altLang="en-US" b="1" dirty="0">
                <a:latin typeface="+mn-ea"/>
                <a:ea typeface="+mn-ea"/>
              </a:rPr>
              <a:t>文件的读或写的操作</a:t>
            </a:r>
            <a:endParaRPr lang="zh-CN" altLang="en-US" b="1" dirty="0">
              <a:latin typeface="+mn-ea"/>
              <a:ea typeface="+mn-ea"/>
            </a:endParaRPr>
          </a:p>
        </p:txBody>
      </p:sp>
      <p:sp>
        <p:nvSpPr>
          <p:cNvPr id="30727" name="Rectangle 7"/>
          <p:cNvSpPr>
            <a:spLocks noChangeArrowheads="1"/>
          </p:cNvSpPr>
          <p:nvPr/>
        </p:nvSpPr>
        <p:spPr bwMode="auto">
          <a:xfrm>
            <a:off x="1695450" y="4354513"/>
            <a:ext cx="348364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b="1" dirty="0">
                <a:latin typeface="+mn-ea"/>
                <a:ea typeface="+mn-ea"/>
              </a:rPr>
              <a:t>4. </a:t>
            </a:r>
            <a:r>
              <a:rPr lang="zh-CN" altLang="en-US" b="1" dirty="0">
                <a:latin typeface="+mn-ea"/>
                <a:ea typeface="+mn-ea"/>
              </a:rPr>
              <a:t>文件的关闭操作</a:t>
            </a:r>
            <a:endParaRPr lang="zh-CN" altLang="en-US" b="1" dirty="0">
              <a:latin typeface="+mn-ea"/>
              <a:ea typeface="+mn-ea"/>
            </a:endParaRPr>
          </a:p>
        </p:txBody>
      </p:sp>
    </p:spTree>
  </p:cSld>
  <p:clrMapOvr>
    <a:masterClrMapping/>
  </p:clrMapOvr>
  <p:transition spd="med">
    <p:cover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755650" y="0"/>
            <a:ext cx="7772400" cy="711200"/>
          </a:xfrm>
        </p:spPr>
        <p:txBody>
          <a:bodyPr/>
          <a:lstStyle/>
          <a:p>
            <a:pPr eaLnBrk="1" hangingPunct="1"/>
            <a:r>
              <a:rPr lang="zh-CN" altLang="en-US" sz="4000" b="1" dirty="0">
                <a:solidFill>
                  <a:srgbClr val="C00000"/>
                </a:solidFill>
                <a:latin typeface="宋体" panose="02010600030101010101" pitchFamily="2" charset="-122"/>
              </a:rPr>
              <a:t>文件的打开──</a:t>
            </a:r>
            <a:r>
              <a:rPr lang="en-US" altLang="zh-CN" sz="4000" b="1" cap="none" dirty="0" err="1">
                <a:solidFill>
                  <a:srgbClr val="C00000"/>
                </a:solidFill>
                <a:latin typeface="Times New Roman" panose="02020603050405020304" pitchFamily="18" charset="0"/>
                <a:cs typeface="Times New Roman" panose="02020603050405020304" pitchFamily="18" charset="0"/>
              </a:rPr>
              <a:t>fopen</a:t>
            </a:r>
            <a:r>
              <a:rPr lang="en-US" altLang="zh-CN" sz="4000" b="1" dirty="0">
                <a:solidFill>
                  <a:srgbClr val="C00000"/>
                </a:solidFill>
                <a:latin typeface="Times New Roman" panose="02020603050405020304" pitchFamily="18" charset="0"/>
                <a:cs typeface="Times New Roman" panose="02020603050405020304" pitchFamily="18" charset="0"/>
              </a:rPr>
              <a:t>( )</a:t>
            </a:r>
            <a:r>
              <a:rPr lang="zh-CN" altLang="en-US" sz="4000" b="1" dirty="0">
                <a:solidFill>
                  <a:srgbClr val="C00000"/>
                </a:solidFill>
                <a:latin typeface="宋体" panose="02010600030101010101" pitchFamily="2" charset="-122"/>
              </a:rPr>
              <a:t>函数</a:t>
            </a:r>
            <a:endParaRPr lang="zh-CN" altLang="en-US" sz="4000" b="1" dirty="0">
              <a:solidFill>
                <a:srgbClr val="C00000"/>
              </a:solidFill>
              <a:latin typeface="宋体" panose="02010600030101010101" pitchFamily="2" charset="-122"/>
            </a:endParaRPr>
          </a:p>
        </p:txBody>
      </p:sp>
      <p:sp>
        <p:nvSpPr>
          <p:cNvPr id="15364" name="Rectangle 3"/>
          <p:cNvSpPr>
            <a:spLocks noGrp="1" noChangeArrowheads="1"/>
          </p:cNvSpPr>
          <p:nvPr>
            <p:ph idx="1"/>
          </p:nvPr>
        </p:nvSpPr>
        <p:spPr>
          <a:xfrm>
            <a:off x="357188" y="785813"/>
            <a:ext cx="8501062" cy="5857875"/>
          </a:xfrm>
        </p:spPr>
        <p:txBody>
          <a:bodyPr>
            <a:normAutofit fontScale="92500" lnSpcReduction="20000"/>
          </a:bodyPr>
          <a:lstStyle/>
          <a:p>
            <a:pPr algn="just" eaLnBrk="1" hangingPunct="1">
              <a:lnSpc>
                <a:spcPct val="120000"/>
              </a:lnSpc>
              <a:spcBef>
                <a:spcPts val="0"/>
              </a:spcBef>
              <a:buFontTx/>
              <a:buNone/>
            </a:pPr>
            <a:r>
              <a:rPr lang="en-US" altLang="zh-CN" sz="2400" b="1" dirty="0">
                <a:latin typeface="宋体" panose="02010600030101010101" pitchFamily="2" charset="-122"/>
              </a:rPr>
              <a:t>1</a:t>
            </a:r>
            <a:r>
              <a:rPr lang="zh-CN" altLang="en-US" sz="2400" b="1" dirty="0">
                <a:latin typeface="宋体" panose="02010600030101010101" pitchFamily="2" charset="-122"/>
              </a:rPr>
              <a:t>．函数原型：</a:t>
            </a:r>
            <a:endParaRPr lang="zh-CN" altLang="en-US" sz="2400" b="1" dirty="0">
              <a:latin typeface="宋体" panose="02010600030101010101" pitchFamily="2" charset="-122"/>
            </a:endParaRPr>
          </a:p>
          <a:p>
            <a:pPr algn="just" eaLnBrk="1" hangingPunct="1">
              <a:lnSpc>
                <a:spcPct val="120000"/>
              </a:lnSpc>
              <a:spcBef>
                <a:spcPts val="0"/>
              </a:spcBef>
              <a:buFontTx/>
              <a:buNone/>
            </a:pPr>
            <a:r>
              <a:rPr lang="zh-CN" altLang="en-US" sz="2400" b="1" dirty="0">
                <a:latin typeface="宋体" panose="02010600030101010101" pitchFamily="2" charset="-122"/>
              </a:rPr>
              <a:t>      </a:t>
            </a:r>
            <a:r>
              <a:rPr lang="en-US" altLang="zh-CN" sz="2400" b="1" dirty="0">
                <a:solidFill>
                  <a:srgbClr val="C00000"/>
                </a:solidFill>
                <a:latin typeface="宋体" panose="02010600030101010101" pitchFamily="2" charset="-122"/>
              </a:rPr>
              <a:t>FILE  *</a:t>
            </a:r>
            <a:r>
              <a:rPr lang="en-US" altLang="zh-CN" sz="2400" b="1" dirty="0" err="1">
                <a:solidFill>
                  <a:srgbClr val="C00000"/>
                </a:solidFill>
                <a:latin typeface="宋体" panose="02010600030101010101" pitchFamily="2" charset="-122"/>
              </a:rPr>
              <a:t>fopen</a:t>
            </a:r>
            <a:r>
              <a:rPr lang="en-US" altLang="zh-CN" sz="2400" b="1" dirty="0">
                <a:solidFill>
                  <a:srgbClr val="C00000"/>
                </a:solidFill>
                <a:latin typeface="宋体" panose="02010600030101010101" pitchFamily="2" charset="-122"/>
              </a:rPr>
              <a:t>(</a:t>
            </a:r>
            <a:r>
              <a:rPr lang="en-US" altLang="zh-CN" sz="2400" b="1" dirty="0">
                <a:solidFill>
                  <a:srgbClr val="C00000"/>
                </a:solidFill>
              </a:rPr>
              <a:t>“</a:t>
            </a:r>
            <a:r>
              <a:rPr lang="zh-CN" altLang="en-US" sz="2400" b="1" dirty="0">
                <a:solidFill>
                  <a:srgbClr val="C00000"/>
                </a:solidFill>
                <a:latin typeface="宋体" panose="02010600030101010101" pitchFamily="2" charset="-122"/>
              </a:rPr>
              <a:t>文件名</a:t>
            </a:r>
            <a:r>
              <a:rPr lang="zh-CN" altLang="en-US" sz="2400" b="1" dirty="0">
                <a:solidFill>
                  <a:srgbClr val="C00000"/>
                </a:solidFill>
              </a:rPr>
              <a:t>”</a:t>
            </a:r>
            <a:r>
              <a:rPr lang="zh-CN" altLang="en-US" sz="2400" b="1" dirty="0">
                <a:solidFill>
                  <a:srgbClr val="C00000"/>
                </a:solidFill>
                <a:latin typeface="宋体" panose="02010600030101010101" pitchFamily="2" charset="-122"/>
              </a:rPr>
              <a:t>，</a:t>
            </a:r>
            <a:r>
              <a:rPr lang="zh-CN" altLang="en-US" sz="2400" b="1" dirty="0">
                <a:solidFill>
                  <a:srgbClr val="C00000"/>
                </a:solidFill>
              </a:rPr>
              <a:t>“</a:t>
            </a:r>
            <a:r>
              <a:rPr lang="zh-CN" altLang="en-US" sz="2400" b="1" dirty="0">
                <a:solidFill>
                  <a:srgbClr val="C00000"/>
                </a:solidFill>
                <a:latin typeface="宋体" panose="02010600030101010101" pitchFamily="2" charset="-122"/>
              </a:rPr>
              <a:t>操作方式</a:t>
            </a:r>
            <a:r>
              <a:rPr lang="zh-CN" altLang="en-US" sz="2400" b="1" dirty="0">
                <a:solidFill>
                  <a:srgbClr val="C00000"/>
                </a:solidFill>
              </a:rPr>
              <a:t>”</a:t>
            </a:r>
            <a:r>
              <a:rPr lang="en-US" altLang="zh-CN" sz="2400" b="1" dirty="0">
                <a:solidFill>
                  <a:srgbClr val="C00000"/>
                </a:solidFill>
                <a:latin typeface="宋体" panose="02010600030101010101" pitchFamily="2" charset="-122"/>
              </a:rPr>
              <a:t>);</a:t>
            </a:r>
            <a:endParaRPr lang="en-US" altLang="zh-CN" sz="2400" b="1" dirty="0">
              <a:solidFill>
                <a:srgbClr val="C00000"/>
              </a:solidFill>
              <a:latin typeface="宋体" panose="02010600030101010101" pitchFamily="2" charset="-122"/>
            </a:endParaRPr>
          </a:p>
          <a:p>
            <a:pPr algn="just" eaLnBrk="1" hangingPunct="1">
              <a:lnSpc>
                <a:spcPct val="120000"/>
              </a:lnSpc>
              <a:spcBef>
                <a:spcPts val="0"/>
              </a:spcBef>
              <a:buFontTx/>
              <a:buNone/>
            </a:pPr>
            <a:r>
              <a:rPr lang="en-US" altLang="zh-CN" sz="2400" b="1" dirty="0">
                <a:latin typeface="宋体" panose="02010600030101010101" pitchFamily="2" charset="-122"/>
              </a:rPr>
              <a:t>2. </a:t>
            </a:r>
            <a:r>
              <a:rPr lang="zh-CN" altLang="en-US" sz="2400" b="1" dirty="0">
                <a:latin typeface="宋体" panose="02010600030101010101" pitchFamily="2" charset="-122"/>
              </a:rPr>
              <a:t>功能：</a:t>
            </a:r>
            <a:endParaRPr lang="zh-CN" altLang="en-US" sz="2400" b="1" dirty="0">
              <a:latin typeface="宋体" panose="02010600030101010101" pitchFamily="2" charset="-122"/>
            </a:endParaRPr>
          </a:p>
          <a:p>
            <a:pPr algn="just" eaLnBrk="1" hangingPunct="1">
              <a:lnSpc>
                <a:spcPct val="120000"/>
              </a:lnSpc>
              <a:spcBef>
                <a:spcPts val="0"/>
              </a:spcBef>
              <a:buFontTx/>
              <a:buNone/>
            </a:pPr>
            <a:r>
              <a:rPr lang="zh-CN" altLang="en-US" sz="2400" b="1" dirty="0">
                <a:latin typeface="宋体" panose="02010600030101010101" pitchFamily="2" charset="-122"/>
              </a:rPr>
              <a:t>   打开一个已存在的文件，或新建一个文件。当新建文件时，系统为此文件在内存建立文件信息区和文件缓冲区。</a:t>
            </a:r>
            <a:endParaRPr lang="en-US" altLang="zh-CN" sz="2400" b="1" dirty="0">
              <a:latin typeface="宋体" panose="02010600030101010101" pitchFamily="2" charset="-122"/>
            </a:endParaRPr>
          </a:p>
          <a:p>
            <a:pPr algn="just" eaLnBrk="1" hangingPunct="1">
              <a:lnSpc>
                <a:spcPct val="120000"/>
              </a:lnSpc>
              <a:spcBef>
                <a:spcPts val="0"/>
              </a:spcBef>
              <a:buFontTx/>
              <a:buNone/>
            </a:pPr>
            <a:r>
              <a:rPr lang="en-US" altLang="zh-CN" sz="2400" b="1" dirty="0">
                <a:latin typeface="宋体" panose="02010600030101010101" pitchFamily="2" charset="-122"/>
              </a:rPr>
              <a:t>3</a:t>
            </a:r>
            <a:r>
              <a:rPr lang="zh-CN" altLang="en-US" sz="2400" b="1" dirty="0">
                <a:latin typeface="宋体" panose="02010600030101010101" pitchFamily="2" charset="-122"/>
              </a:rPr>
              <a:t>．返回值</a:t>
            </a:r>
            <a:endParaRPr lang="en-US" altLang="zh-CN" sz="2400" b="1" dirty="0">
              <a:latin typeface="宋体" panose="02010600030101010101" pitchFamily="2" charset="-122"/>
            </a:endParaRPr>
          </a:p>
          <a:p>
            <a:pPr algn="just" eaLnBrk="1" hangingPunct="1">
              <a:lnSpc>
                <a:spcPct val="120000"/>
              </a:lnSpc>
              <a:spcBef>
                <a:spcPts val="0"/>
              </a:spcBef>
              <a:buFontTx/>
              <a:buNone/>
            </a:pPr>
            <a:r>
              <a:rPr lang="en-US" altLang="zh-CN" sz="2400" b="1" dirty="0">
                <a:latin typeface="宋体" panose="02010600030101010101" pitchFamily="2" charset="-122"/>
              </a:rPr>
              <a:t>   </a:t>
            </a:r>
            <a:r>
              <a:rPr lang="zh-CN" altLang="en-US" sz="2400" b="1" dirty="0">
                <a:latin typeface="宋体" panose="02010600030101010101" pitchFamily="2" charset="-122"/>
              </a:rPr>
              <a:t>如果</a:t>
            </a:r>
            <a:r>
              <a:rPr lang="zh-CN" altLang="en-US" sz="2400" b="1" dirty="0">
                <a:solidFill>
                  <a:srgbClr val="C00000"/>
                </a:solidFill>
                <a:latin typeface="宋体" panose="02010600030101010101" pitchFamily="2" charset="-122"/>
              </a:rPr>
              <a:t>不能</a:t>
            </a:r>
            <a:r>
              <a:rPr lang="zh-CN" altLang="en-US" sz="2400" b="1" dirty="0">
                <a:latin typeface="宋体" panose="02010600030101010101" pitchFamily="2" charset="-122"/>
              </a:rPr>
              <a:t>实现打开指定文件的操作，则</a:t>
            </a:r>
            <a:r>
              <a:rPr lang="en-US" altLang="zh-CN" sz="2400" b="1" dirty="0" err="1">
                <a:latin typeface="宋体" panose="02010600030101010101" pitchFamily="2" charset="-122"/>
              </a:rPr>
              <a:t>fopen</a:t>
            </a:r>
            <a:r>
              <a:rPr lang="en-US" altLang="zh-CN" sz="2400" b="1" dirty="0">
                <a:latin typeface="宋体" panose="02010600030101010101" pitchFamily="2" charset="-122"/>
              </a:rPr>
              <a:t>( )</a:t>
            </a:r>
            <a:r>
              <a:rPr lang="zh-CN" altLang="en-US" sz="2400" b="1" dirty="0">
                <a:latin typeface="宋体" panose="02010600030101010101" pitchFamily="2" charset="-122"/>
              </a:rPr>
              <a:t>函数返回一个空指针</a:t>
            </a:r>
            <a:r>
              <a:rPr lang="en-US" altLang="zh-CN" sz="2400" b="1" dirty="0">
                <a:solidFill>
                  <a:srgbClr val="C00000"/>
                </a:solidFill>
                <a:latin typeface="宋体" panose="02010600030101010101" pitchFamily="2" charset="-122"/>
              </a:rPr>
              <a:t>NULL</a:t>
            </a:r>
            <a:r>
              <a:rPr lang="en-US" altLang="zh-CN" sz="2400" b="1" dirty="0">
                <a:latin typeface="宋体" panose="02010600030101010101" pitchFamily="2" charset="-122"/>
              </a:rPr>
              <a:t> </a:t>
            </a:r>
            <a:r>
              <a:rPr lang="zh-CN" altLang="en-US" sz="2400" b="1" dirty="0">
                <a:latin typeface="宋体" panose="02010600030101010101" pitchFamily="2" charset="-122"/>
              </a:rPr>
              <a:t>；如果成功，返回系统为该文件分配的文件信息区的起始地址。</a:t>
            </a:r>
            <a:endParaRPr lang="en-US" altLang="zh-CN" sz="2400" b="1" dirty="0">
              <a:latin typeface="宋体" panose="02010600030101010101" pitchFamily="2" charset="-122"/>
            </a:endParaRPr>
          </a:p>
          <a:p>
            <a:pPr algn="just" eaLnBrk="1" hangingPunct="1">
              <a:lnSpc>
                <a:spcPct val="120000"/>
              </a:lnSpc>
              <a:spcBef>
                <a:spcPts val="0"/>
              </a:spcBef>
              <a:buFontTx/>
              <a:buNone/>
            </a:pPr>
            <a:r>
              <a:rPr lang="en-US" altLang="zh-CN" sz="2400" b="1" dirty="0">
                <a:latin typeface="宋体" panose="02010600030101010101" pitchFamily="2" charset="-122"/>
              </a:rPr>
              <a:t>4</a:t>
            </a:r>
            <a:r>
              <a:rPr lang="zh-CN" altLang="en-US" sz="2400" b="1" dirty="0">
                <a:latin typeface="宋体" panose="02010600030101010101" pitchFamily="2" charset="-122"/>
              </a:rPr>
              <a:t>．参数</a:t>
            </a:r>
            <a:endParaRPr lang="en-US" altLang="zh-CN" sz="2400" b="1" dirty="0">
              <a:latin typeface="宋体" panose="02010600030101010101" pitchFamily="2" charset="-122"/>
            </a:endParaRPr>
          </a:p>
          <a:p>
            <a:pPr algn="just" eaLnBrk="1" hangingPunct="1">
              <a:lnSpc>
                <a:spcPct val="120000"/>
              </a:lnSpc>
              <a:spcBef>
                <a:spcPts val="0"/>
              </a:spcBef>
              <a:buFontTx/>
              <a:buNone/>
            </a:pPr>
            <a:r>
              <a:rPr lang="zh-CN" altLang="en-US" sz="2400" b="1" dirty="0">
                <a:latin typeface="宋体" panose="02010600030101010101" pitchFamily="2" charset="-122"/>
              </a:rPr>
              <a:t> （</a:t>
            </a:r>
            <a:r>
              <a:rPr lang="en-US" altLang="zh-CN" sz="2400" b="1" dirty="0">
                <a:latin typeface="宋体" panose="02010600030101010101" pitchFamily="2" charset="-122"/>
              </a:rPr>
              <a:t>1</a:t>
            </a:r>
            <a:r>
              <a:rPr lang="zh-CN" altLang="en-US" sz="2400" b="1" dirty="0">
                <a:latin typeface="宋体" panose="02010600030101010101" pitchFamily="2" charset="-122"/>
              </a:rPr>
              <a:t>） </a:t>
            </a:r>
            <a:r>
              <a:rPr lang="zh-CN" altLang="en-US" sz="2400" b="1" dirty="0"/>
              <a:t>“</a:t>
            </a:r>
            <a:r>
              <a:rPr lang="zh-CN" altLang="en-US" sz="2400" b="1" dirty="0">
                <a:latin typeface="宋体" panose="02010600030101010101" pitchFamily="2" charset="-122"/>
              </a:rPr>
              <a:t>文件名</a:t>
            </a:r>
            <a:r>
              <a:rPr lang="zh-CN" altLang="en-US" sz="2400" b="1" dirty="0"/>
              <a:t>”</a:t>
            </a:r>
            <a:r>
              <a:rPr lang="zh-CN" altLang="en-US" sz="2400" b="1" dirty="0">
                <a:latin typeface="宋体" panose="02010600030101010101" pitchFamily="2" charset="-122"/>
              </a:rPr>
              <a:t>是指要打开（或创建）的文件名，可以是常量字符串，如：</a:t>
            </a:r>
            <a:endParaRPr lang="zh-CN" altLang="en-US" sz="2400" b="1" dirty="0">
              <a:latin typeface="宋体" panose="02010600030101010101" pitchFamily="2" charset="-122"/>
            </a:endParaRPr>
          </a:p>
          <a:p>
            <a:pPr algn="just" eaLnBrk="1" hangingPunct="1">
              <a:lnSpc>
                <a:spcPct val="120000"/>
              </a:lnSpc>
              <a:spcBef>
                <a:spcPts val="0"/>
              </a:spcBef>
              <a:buFontTx/>
              <a:buNone/>
            </a:pPr>
            <a:r>
              <a:rPr lang="zh-CN" altLang="en-US" sz="2400" b="1" dirty="0">
                <a:latin typeface="宋体" panose="02010600030101010101" pitchFamily="2" charset="-122"/>
              </a:rPr>
              <a:t>          </a:t>
            </a:r>
            <a:r>
              <a:rPr lang="zh-CN" altLang="en-US" sz="2400" b="1" dirty="0"/>
              <a:t>“</a:t>
            </a:r>
            <a:r>
              <a:rPr lang="en-US" altLang="zh-CN" sz="2400" b="1" dirty="0">
                <a:latin typeface="宋体" panose="02010600030101010101" pitchFamily="2" charset="-122"/>
              </a:rPr>
              <a:t>d:\\myfile\\data.txt</a:t>
            </a:r>
            <a:r>
              <a:rPr lang="en-US" altLang="zh-CN" sz="2400" b="1" dirty="0"/>
              <a:t>”</a:t>
            </a:r>
            <a:endParaRPr lang="en-US" altLang="zh-CN" sz="2400" b="1" dirty="0">
              <a:latin typeface="宋体" panose="02010600030101010101" pitchFamily="2" charset="-122"/>
            </a:endParaRPr>
          </a:p>
          <a:p>
            <a:pPr algn="just" eaLnBrk="1" hangingPunct="1">
              <a:lnSpc>
                <a:spcPct val="120000"/>
              </a:lnSpc>
              <a:spcBef>
                <a:spcPts val="0"/>
              </a:spcBef>
              <a:buFontTx/>
              <a:buNone/>
            </a:pPr>
            <a:r>
              <a:rPr lang="en-US" altLang="zh-CN" sz="2400" b="1" dirty="0">
                <a:latin typeface="宋体" panose="02010600030101010101" pitchFamily="2" charset="-122"/>
              </a:rPr>
              <a:t>	     </a:t>
            </a:r>
            <a:r>
              <a:rPr lang="zh-CN" altLang="en-US" sz="2400" b="1" dirty="0">
                <a:latin typeface="宋体" panose="02010600030101010101" pitchFamily="2" charset="-122"/>
              </a:rPr>
              <a:t>也可以是用于存放文件名字符串的地址，如字符数组名、指向字符串的指针变量。</a:t>
            </a:r>
            <a:endParaRPr lang="zh-CN" altLang="en-US" sz="2400" b="1" dirty="0">
              <a:latin typeface="宋体" panose="02010600030101010101" pitchFamily="2" charset="-122"/>
            </a:endParaRPr>
          </a:p>
          <a:p>
            <a:pPr algn="just" eaLnBrk="1" hangingPunct="1">
              <a:lnSpc>
                <a:spcPct val="120000"/>
              </a:lnSpc>
              <a:spcBef>
                <a:spcPts val="0"/>
              </a:spcBef>
              <a:buFontTx/>
              <a:buNone/>
            </a:pPr>
            <a:r>
              <a:rPr lang="zh-CN" altLang="en-US" sz="2400" b="1" dirty="0">
                <a:latin typeface="宋体" panose="02010600030101010101" pitchFamily="2" charset="-122"/>
              </a:rPr>
              <a:t> （</a:t>
            </a:r>
            <a:r>
              <a:rPr lang="en-US" altLang="zh-CN" sz="2400" b="1" dirty="0">
                <a:latin typeface="宋体" panose="02010600030101010101" pitchFamily="2" charset="-122"/>
              </a:rPr>
              <a:t>2</a:t>
            </a:r>
            <a:r>
              <a:rPr lang="zh-CN" altLang="en-US" sz="2400" b="1" dirty="0">
                <a:latin typeface="宋体" panose="02010600030101010101" pitchFamily="2" charset="-122"/>
              </a:rPr>
              <a:t>）</a:t>
            </a:r>
            <a:r>
              <a:rPr lang="zh-CN" altLang="en-US" sz="2400" b="1" dirty="0"/>
              <a:t>“</a:t>
            </a:r>
            <a:r>
              <a:rPr lang="zh-CN" altLang="en-US" sz="2400" b="1" dirty="0">
                <a:latin typeface="宋体" panose="02010600030101010101" pitchFamily="2" charset="-122"/>
              </a:rPr>
              <a:t>操作方式</a:t>
            </a:r>
            <a:r>
              <a:rPr lang="zh-CN" altLang="en-US" sz="2400" b="1" dirty="0"/>
              <a:t>”</a:t>
            </a:r>
            <a:r>
              <a:rPr lang="zh-CN" altLang="en-US" sz="2400" b="1" dirty="0">
                <a:latin typeface="宋体" panose="02010600030101010101" pitchFamily="2" charset="-122"/>
              </a:rPr>
              <a:t>下页所示。</a:t>
            </a:r>
            <a:endParaRPr lang="zh-CN" altLang="en-US" sz="2400" b="1" dirty="0">
              <a:latin typeface="宋体" panose="02010600030101010101" pitchFamily="2" charset="-122"/>
            </a:endParaRPr>
          </a:p>
          <a:p>
            <a:pPr algn="just" eaLnBrk="1" hangingPunct="1">
              <a:lnSpc>
                <a:spcPct val="120000"/>
              </a:lnSpc>
              <a:spcBef>
                <a:spcPts val="0"/>
              </a:spcBef>
              <a:buFontTx/>
              <a:buNone/>
            </a:pPr>
            <a:r>
              <a:rPr lang="en-US" altLang="zh-CN" sz="2400" b="1" dirty="0">
                <a:latin typeface="宋体" panose="02010600030101010101" pitchFamily="2" charset="-122"/>
              </a:rPr>
              <a:t>5</a:t>
            </a:r>
            <a:r>
              <a:rPr lang="zh-CN" altLang="en-US" sz="2400" b="1" dirty="0">
                <a:latin typeface="宋体" panose="02010600030101010101" pitchFamily="2" charset="-122"/>
              </a:rPr>
              <a:t>．头文件：</a:t>
            </a:r>
            <a:r>
              <a:rPr lang="en-US" altLang="zh-CN" sz="2400" b="1" dirty="0" err="1">
                <a:latin typeface="宋体" panose="02010600030101010101" pitchFamily="2" charset="-122"/>
              </a:rPr>
              <a:t>stdio.h</a:t>
            </a:r>
            <a:endParaRPr lang="en-US" altLang="zh-CN" sz="2400" b="1" dirty="0">
              <a:latin typeface="宋体" panose="02010600030101010101" pitchFamily="2" charset="-122"/>
            </a:endParaRPr>
          </a:p>
        </p:txBody>
      </p:sp>
      <p:sp>
        <p:nvSpPr>
          <p:cNvPr id="317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B93C5111-D3C0-4BE8-BAD7-52FBFA15F77C}" type="slidenum">
              <a:rPr lang="en-US" altLang="zh-CN" sz="1400"/>
            </a:fld>
            <a:endParaRPr lang="en-US" altLang="zh-CN" sz="1400"/>
          </a:p>
        </p:txBody>
      </p:sp>
      <p:sp>
        <p:nvSpPr>
          <p:cNvPr id="2" name="思想气泡: 云 1"/>
          <p:cNvSpPr/>
          <p:nvPr/>
        </p:nvSpPr>
        <p:spPr>
          <a:xfrm>
            <a:off x="5632851" y="3714750"/>
            <a:ext cx="2834776" cy="1195845"/>
          </a:xfrm>
          <a:prstGeom prst="cloudCallout">
            <a:avLst>
              <a:gd name="adj1" fmla="val -115098"/>
              <a:gd name="adj2" fmla="val 49345"/>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t>注意是双斜杠</a:t>
            </a:r>
            <a:endParaRPr lang="en-US" altLang="zh-CN" dirty="0"/>
          </a:p>
        </p:txBody>
      </p:sp>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364">
                                            <p:txEl>
                                              <p:pRg st="2" end="2"/>
                                            </p:txEl>
                                          </p:spTgt>
                                        </p:tgtEl>
                                        <p:attrNameLst>
                                          <p:attrName>style.visibility</p:attrName>
                                        </p:attrNameLst>
                                      </p:cBhvr>
                                      <p:to>
                                        <p:strVal val="visible"/>
                                      </p:to>
                                    </p:set>
                                    <p:animEffect transition="in" filter="box(in)">
                                      <p:cBhvr>
                                        <p:cTn id="7" dur="500"/>
                                        <p:tgtEl>
                                          <p:spTgt spid="15364">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5364">
                                            <p:txEl>
                                              <p:pRg st="3" end="3"/>
                                            </p:txEl>
                                          </p:spTgt>
                                        </p:tgtEl>
                                        <p:attrNameLst>
                                          <p:attrName>style.visibility</p:attrName>
                                        </p:attrNameLst>
                                      </p:cBhvr>
                                      <p:to>
                                        <p:strVal val="visible"/>
                                      </p:to>
                                    </p:set>
                                    <p:animEffect transition="in" filter="box(in)">
                                      <p:cBhvr>
                                        <p:cTn id="10" dur="500"/>
                                        <p:tgtEl>
                                          <p:spTgt spid="1536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5364">
                                            <p:txEl>
                                              <p:pRg st="4" end="4"/>
                                            </p:txEl>
                                          </p:spTgt>
                                        </p:tgtEl>
                                        <p:attrNameLst>
                                          <p:attrName>style.visibility</p:attrName>
                                        </p:attrNameLst>
                                      </p:cBhvr>
                                      <p:to>
                                        <p:strVal val="visible"/>
                                      </p:to>
                                    </p:set>
                                    <p:animEffect transition="in" filter="box(in)">
                                      <p:cBhvr>
                                        <p:cTn id="15" dur="500"/>
                                        <p:tgtEl>
                                          <p:spTgt spid="1536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5364">
                                            <p:txEl>
                                              <p:pRg st="5" end="5"/>
                                            </p:txEl>
                                          </p:spTgt>
                                        </p:tgtEl>
                                        <p:attrNameLst>
                                          <p:attrName>style.visibility</p:attrName>
                                        </p:attrNameLst>
                                      </p:cBhvr>
                                      <p:to>
                                        <p:strVal val="visible"/>
                                      </p:to>
                                    </p:set>
                                    <p:animEffect transition="in" filter="box(in)">
                                      <p:cBhvr>
                                        <p:cTn id="20" dur="500"/>
                                        <p:tgtEl>
                                          <p:spTgt spid="1536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5364">
                                            <p:txEl>
                                              <p:pRg st="6" end="6"/>
                                            </p:txEl>
                                          </p:spTgt>
                                        </p:tgtEl>
                                        <p:attrNameLst>
                                          <p:attrName>style.visibility</p:attrName>
                                        </p:attrNameLst>
                                      </p:cBhvr>
                                      <p:to>
                                        <p:strVal val="visible"/>
                                      </p:to>
                                    </p:set>
                                    <p:animEffect transition="in" filter="box(in)">
                                      <p:cBhvr>
                                        <p:cTn id="25" dur="500"/>
                                        <p:tgtEl>
                                          <p:spTgt spid="15364">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15364">
                                            <p:txEl>
                                              <p:pRg st="7" end="7"/>
                                            </p:txEl>
                                          </p:spTgt>
                                        </p:tgtEl>
                                        <p:attrNameLst>
                                          <p:attrName>style.visibility</p:attrName>
                                        </p:attrNameLst>
                                      </p:cBhvr>
                                      <p:to>
                                        <p:strVal val="visible"/>
                                      </p:to>
                                    </p:set>
                                    <p:animEffect transition="in" filter="box(in)">
                                      <p:cBhvr>
                                        <p:cTn id="28" dur="500"/>
                                        <p:tgtEl>
                                          <p:spTgt spid="15364">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15364">
                                            <p:txEl>
                                              <p:pRg st="8" end="8"/>
                                            </p:txEl>
                                          </p:spTgt>
                                        </p:tgtEl>
                                        <p:attrNameLst>
                                          <p:attrName>style.visibility</p:attrName>
                                        </p:attrNameLst>
                                      </p:cBhvr>
                                      <p:to>
                                        <p:strVal val="visible"/>
                                      </p:to>
                                    </p:set>
                                    <p:animEffect transition="in" filter="box(in)">
                                      <p:cBhvr>
                                        <p:cTn id="31" dur="500"/>
                                        <p:tgtEl>
                                          <p:spTgt spid="15364">
                                            <p:txEl>
                                              <p:pRg st="8" end="8"/>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15364">
                                            <p:txEl>
                                              <p:pRg st="9" end="9"/>
                                            </p:txEl>
                                          </p:spTgt>
                                        </p:tgtEl>
                                        <p:attrNameLst>
                                          <p:attrName>style.visibility</p:attrName>
                                        </p:attrNameLst>
                                      </p:cBhvr>
                                      <p:to>
                                        <p:strVal val="visible"/>
                                      </p:to>
                                    </p:set>
                                    <p:animEffect transition="in" filter="box(in)">
                                      <p:cBhvr>
                                        <p:cTn id="34" dur="500"/>
                                        <p:tgtEl>
                                          <p:spTgt spid="15364">
                                            <p:txEl>
                                              <p:pRg st="9" end="9"/>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15364">
                                            <p:txEl>
                                              <p:pRg st="10" end="10"/>
                                            </p:txEl>
                                          </p:spTgt>
                                        </p:tgtEl>
                                        <p:attrNameLst>
                                          <p:attrName>style.visibility</p:attrName>
                                        </p:attrNameLst>
                                      </p:cBhvr>
                                      <p:to>
                                        <p:strVal val="visible"/>
                                      </p:to>
                                    </p:set>
                                    <p:animEffect transition="in" filter="box(in)">
                                      <p:cBhvr>
                                        <p:cTn id="37" dur="500"/>
                                        <p:tgtEl>
                                          <p:spTgt spid="15364">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15364">
                                            <p:txEl>
                                              <p:pRg st="11" end="11"/>
                                            </p:txEl>
                                          </p:spTgt>
                                        </p:tgtEl>
                                        <p:attrNameLst>
                                          <p:attrName>style.visibility</p:attrName>
                                        </p:attrNameLst>
                                      </p:cBhvr>
                                      <p:to>
                                        <p:strVal val="visible"/>
                                      </p:to>
                                    </p:set>
                                    <p:animEffect transition="in" filter="box(in)">
                                      <p:cBhvr>
                                        <p:cTn id="46" dur="500"/>
                                        <p:tgtEl>
                                          <p:spTgt spid="1536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48"/>
          <p:cNvSpPr>
            <a:spLocks noGrp="1" noChangeArrowheads="1"/>
          </p:cNvSpPr>
          <p:nvPr>
            <p:ph type="title"/>
          </p:nvPr>
        </p:nvSpPr>
        <p:spPr>
          <a:xfrm>
            <a:off x="539552" y="446268"/>
            <a:ext cx="7772400" cy="443136"/>
          </a:xfrm>
        </p:spPr>
        <p:txBody>
          <a:bodyPr>
            <a:noAutofit/>
          </a:bodyPr>
          <a:lstStyle/>
          <a:p>
            <a:pPr algn="ctr" eaLnBrk="1" hangingPunct="1"/>
            <a:r>
              <a:rPr lang="zh-CN" altLang="en-US" sz="2400" b="1" dirty="0"/>
              <a:t>文件操作方式</a:t>
            </a:r>
            <a:endParaRPr lang="zh-CN" altLang="zh-CN" sz="2400" b="1" dirty="0"/>
          </a:p>
        </p:txBody>
      </p:sp>
      <p:graphicFrame>
        <p:nvGraphicFramePr>
          <p:cNvPr id="131123" name="Group 51"/>
          <p:cNvGraphicFramePr>
            <a:graphicFrameLocks noGrp="1"/>
          </p:cNvGraphicFramePr>
          <p:nvPr>
            <p:ph type="tbl" idx="1"/>
          </p:nvPr>
        </p:nvGraphicFramePr>
        <p:xfrm>
          <a:off x="742285" y="1039044"/>
          <a:ext cx="7772400" cy="5151120"/>
        </p:xfrm>
        <a:graphic>
          <a:graphicData uri="http://schemas.openxmlformats.org/drawingml/2006/table">
            <a:tbl>
              <a:tblPr>
                <a:tableStyleId>{BC89EF96-8CEA-46FF-86C4-4CE0E7609802}</a:tableStyleId>
              </a:tblPr>
              <a:tblGrid>
                <a:gridCol w="3022600"/>
                <a:gridCol w="4749800"/>
              </a:tblGrid>
              <a:tr h="3159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u="none" strike="noStrike" cap="none" normalizeH="0" baseline="0">
                          <a:ln>
                            <a:noFill/>
                          </a:ln>
                          <a:solidFill>
                            <a:schemeClr val="tx1"/>
                          </a:solidFill>
                          <a:effectLst/>
                        </a:rPr>
                        <a:t>文件操作方式</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u="none" strike="noStrike" cap="none" normalizeH="0" baseline="0" dirty="0">
                          <a:ln>
                            <a:noFill/>
                          </a:ln>
                          <a:solidFill>
                            <a:schemeClr val="tx1"/>
                          </a:solidFill>
                          <a:effectLst/>
                        </a:rPr>
                        <a:t>含义</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r>
              <a:tr h="3159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u="none" strike="noStrike" cap="none" normalizeH="0" baseline="0">
                          <a:ln>
                            <a:noFill/>
                          </a:ln>
                          <a:solidFill>
                            <a:schemeClr val="tx1"/>
                          </a:solidFill>
                          <a:effectLst/>
                        </a:rPr>
                        <a:t>"r"  </a:t>
                      </a:r>
                      <a:r>
                        <a:rPr kumimoji="1" lang="zh-CN" altLang="en-US" sz="2000" b="1" u="none" strike="noStrike" cap="none" normalizeH="0" baseline="0">
                          <a:ln>
                            <a:noFill/>
                          </a:ln>
                          <a:solidFill>
                            <a:schemeClr val="tx1"/>
                          </a:solidFill>
                          <a:effectLst/>
                        </a:rPr>
                        <a:t>（只读）</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u="none" strike="noStrike" cap="none" normalizeH="0" baseline="0">
                          <a:ln>
                            <a:noFill/>
                          </a:ln>
                          <a:solidFill>
                            <a:schemeClr val="tx1"/>
                          </a:solidFill>
                          <a:effectLst/>
                        </a:rPr>
                        <a:t>为输入打开一个文本文件</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r>
              <a:tr h="3159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u="none" strike="noStrike" cap="none" normalizeH="0" baseline="0" dirty="0">
                          <a:ln>
                            <a:noFill/>
                          </a:ln>
                          <a:solidFill>
                            <a:schemeClr val="tx1"/>
                          </a:solidFill>
                          <a:effectLst/>
                        </a:rPr>
                        <a:t>"w" </a:t>
                      </a:r>
                      <a:r>
                        <a:rPr kumimoji="1" lang="zh-CN" altLang="en-US" sz="2000" b="1" u="none" strike="noStrike" cap="none" normalizeH="0" baseline="0" dirty="0">
                          <a:ln>
                            <a:noFill/>
                          </a:ln>
                          <a:solidFill>
                            <a:schemeClr val="tx1"/>
                          </a:solidFill>
                          <a:effectLst/>
                        </a:rPr>
                        <a:t>（只写）</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u="none" strike="noStrike" cap="none" normalizeH="0" baseline="0">
                          <a:ln>
                            <a:noFill/>
                          </a:ln>
                          <a:solidFill>
                            <a:schemeClr val="tx1"/>
                          </a:solidFill>
                          <a:effectLst/>
                        </a:rPr>
                        <a:t>为输出打开一个文本文件</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r>
              <a:tr h="3143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u="none" strike="noStrike" cap="none" normalizeH="0" baseline="0">
                          <a:ln>
                            <a:noFill/>
                          </a:ln>
                          <a:solidFill>
                            <a:schemeClr val="tx1"/>
                          </a:solidFill>
                          <a:effectLst/>
                        </a:rPr>
                        <a:t>"a"  </a:t>
                      </a:r>
                      <a:r>
                        <a:rPr kumimoji="1" lang="zh-CN" altLang="en-US" sz="2000" b="1" u="none" strike="noStrike" cap="none" normalizeH="0" baseline="0">
                          <a:ln>
                            <a:noFill/>
                          </a:ln>
                          <a:solidFill>
                            <a:schemeClr val="tx1"/>
                          </a:solidFill>
                          <a:effectLst/>
                        </a:rPr>
                        <a:t>（追加）</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u="none" strike="noStrike" cap="none" normalizeH="0" baseline="0">
                          <a:ln>
                            <a:noFill/>
                          </a:ln>
                          <a:solidFill>
                            <a:schemeClr val="tx1"/>
                          </a:solidFill>
                          <a:effectLst/>
                        </a:rPr>
                        <a:t>向文本文件尾增加数据</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r>
              <a:tr h="3159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u="none" strike="noStrike" cap="none" normalizeH="0" baseline="0">
                          <a:ln>
                            <a:noFill/>
                          </a:ln>
                          <a:solidFill>
                            <a:schemeClr val="tx1"/>
                          </a:solidFill>
                          <a:effectLst/>
                        </a:rPr>
                        <a:t>"rb" </a:t>
                      </a:r>
                      <a:r>
                        <a:rPr kumimoji="1" lang="zh-CN" altLang="en-US" sz="2000" b="1" u="none" strike="noStrike" cap="none" normalizeH="0" baseline="0">
                          <a:ln>
                            <a:noFill/>
                          </a:ln>
                          <a:solidFill>
                            <a:schemeClr val="tx1"/>
                          </a:solidFill>
                          <a:effectLst/>
                        </a:rPr>
                        <a:t>（只读）</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u="none" strike="noStrike" cap="none" normalizeH="0" baseline="0">
                          <a:ln>
                            <a:noFill/>
                          </a:ln>
                          <a:solidFill>
                            <a:schemeClr val="tx1"/>
                          </a:solidFill>
                          <a:effectLst/>
                        </a:rPr>
                        <a:t>为输入打开一个二进制文件</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r>
              <a:tr h="3159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u="none" strike="noStrike" cap="none" normalizeH="0" baseline="0">
                          <a:ln>
                            <a:noFill/>
                          </a:ln>
                          <a:solidFill>
                            <a:schemeClr val="tx1"/>
                          </a:solidFill>
                          <a:effectLst/>
                        </a:rPr>
                        <a:t>"wb"</a:t>
                      </a:r>
                      <a:r>
                        <a:rPr kumimoji="1" lang="zh-CN" altLang="en-US" sz="2000" b="1" u="none" strike="noStrike" cap="none" normalizeH="0" baseline="0">
                          <a:ln>
                            <a:noFill/>
                          </a:ln>
                          <a:solidFill>
                            <a:schemeClr val="tx1"/>
                          </a:solidFill>
                          <a:effectLst/>
                        </a:rPr>
                        <a:t>（只写）</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u="none" strike="noStrike" cap="none" normalizeH="0" baseline="0">
                          <a:ln>
                            <a:noFill/>
                          </a:ln>
                          <a:solidFill>
                            <a:schemeClr val="tx1"/>
                          </a:solidFill>
                          <a:effectLst/>
                        </a:rPr>
                        <a:t>为输出打开一个二进制文件</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r>
              <a:tr h="3159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u="none" strike="noStrike" cap="none" normalizeH="0" baseline="0">
                          <a:ln>
                            <a:noFill/>
                          </a:ln>
                          <a:solidFill>
                            <a:schemeClr val="tx1"/>
                          </a:solidFill>
                          <a:effectLst/>
                        </a:rPr>
                        <a:t>"ab" </a:t>
                      </a:r>
                      <a:r>
                        <a:rPr kumimoji="1" lang="zh-CN" altLang="en-US" sz="2000" b="1" u="none" strike="noStrike" cap="none" normalizeH="0" baseline="0">
                          <a:ln>
                            <a:noFill/>
                          </a:ln>
                          <a:solidFill>
                            <a:schemeClr val="tx1"/>
                          </a:solidFill>
                          <a:effectLst/>
                        </a:rPr>
                        <a:t>（追加）</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u="none" strike="noStrike" cap="none" normalizeH="0" baseline="0">
                          <a:ln>
                            <a:noFill/>
                          </a:ln>
                          <a:solidFill>
                            <a:schemeClr val="tx1"/>
                          </a:solidFill>
                          <a:effectLst/>
                        </a:rPr>
                        <a:t>向二进制文件尾增加数据</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r>
              <a:tr h="3143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u="none" strike="noStrike" cap="none" normalizeH="0" baseline="0" dirty="0">
                          <a:ln>
                            <a:noFill/>
                          </a:ln>
                          <a:solidFill>
                            <a:srgbClr val="C00000"/>
                          </a:solidFill>
                          <a:effectLst/>
                        </a:rPr>
                        <a:t>"r+" </a:t>
                      </a:r>
                      <a:r>
                        <a:rPr kumimoji="1" lang="zh-CN" altLang="en-US" sz="2000" b="1" u="none" strike="noStrike" cap="none" normalizeH="0" baseline="0" dirty="0">
                          <a:ln>
                            <a:noFill/>
                          </a:ln>
                          <a:solidFill>
                            <a:srgbClr val="C00000"/>
                          </a:solidFill>
                          <a:effectLst/>
                        </a:rPr>
                        <a:t>（读写）</a:t>
                      </a:r>
                      <a:endParaRPr kumimoji="1" lang="zh-CN" altLang="en-US" sz="20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u="none" strike="noStrike" cap="none" normalizeH="0" baseline="0">
                          <a:ln>
                            <a:noFill/>
                          </a:ln>
                          <a:solidFill>
                            <a:srgbClr val="C00000"/>
                          </a:solidFill>
                          <a:effectLst/>
                        </a:rPr>
                        <a:t>为读</a:t>
                      </a:r>
                      <a:r>
                        <a:rPr kumimoji="1" lang="en-US" altLang="zh-CN" sz="2000" b="1" u="none" strike="noStrike" cap="none" normalizeH="0" baseline="0">
                          <a:ln>
                            <a:noFill/>
                          </a:ln>
                          <a:solidFill>
                            <a:srgbClr val="C00000"/>
                          </a:solidFill>
                          <a:effectLst/>
                        </a:rPr>
                        <a:t>/</a:t>
                      </a:r>
                      <a:r>
                        <a:rPr kumimoji="1" lang="zh-CN" altLang="en-US" sz="2000" b="1" u="none" strike="noStrike" cap="none" normalizeH="0" baseline="0">
                          <a:ln>
                            <a:noFill/>
                          </a:ln>
                          <a:solidFill>
                            <a:srgbClr val="C00000"/>
                          </a:solidFill>
                          <a:effectLst/>
                        </a:rPr>
                        <a:t>写打开一个文本文件</a:t>
                      </a:r>
                      <a:endParaRPr kumimoji="1" lang="zh-CN" altLang="en-US" sz="2000" b="1" i="0" u="none" strike="noStrike" cap="none" normalizeH="0" baseline="0">
                        <a:ln>
                          <a:noFill/>
                        </a:ln>
                        <a:solidFill>
                          <a:srgbClr val="C00000"/>
                        </a:solidFill>
                        <a:effectLst/>
                        <a:latin typeface="Times New Roman" panose="02020603050405020304" pitchFamily="18" charset="0"/>
                        <a:ea typeface="宋体" panose="02010600030101010101" pitchFamily="2" charset="-122"/>
                      </a:endParaRPr>
                    </a:p>
                  </a:txBody>
                  <a:tcPr horzOverflow="overflow"/>
                </a:tc>
              </a:tr>
              <a:tr h="3159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u="none" strike="noStrike" cap="none" normalizeH="0" baseline="0">
                          <a:ln>
                            <a:noFill/>
                          </a:ln>
                          <a:solidFill>
                            <a:srgbClr val="C00000"/>
                          </a:solidFill>
                          <a:effectLst/>
                        </a:rPr>
                        <a:t>“w+" </a:t>
                      </a:r>
                      <a:r>
                        <a:rPr kumimoji="1" lang="zh-CN" altLang="en-US" sz="2000" b="1" u="none" strike="noStrike" cap="none" normalizeH="0" baseline="0">
                          <a:ln>
                            <a:noFill/>
                          </a:ln>
                          <a:solidFill>
                            <a:srgbClr val="C00000"/>
                          </a:solidFill>
                          <a:effectLst/>
                        </a:rPr>
                        <a:t>（读写）</a:t>
                      </a:r>
                      <a:endParaRPr kumimoji="1" lang="zh-CN" altLang="en-US" sz="2000" b="1" i="0" u="none" strike="noStrike" cap="none" normalizeH="0" baseline="0">
                        <a:ln>
                          <a:noFill/>
                        </a:ln>
                        <a:solidFill>
                          <a:srgbClr val="C00000"/>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u="none" strike="noStrike" cap="none" normalizeH="0" baseline="0">
                          <a:ln>
                            <a:noFill/>
                          </a:ln>
                          <a:solidFill>
                            <a:srgbClr val="C00000"/>
                          </a:solidFill>
                          <a:effectLst/>
                        </a:rPr>
                        <a:t>为读</a:t>
                      </a:r>
                      <a:r>
                        <a:rPr kumimoji="1" lang="en-US" altLang="zh-CN" sz="2000" b="1" u="none" strike="noStrike" cap="none" normalizeH="0" baseline="0">
                          <a:ln>
                            <a:noFill/>
                          </a:ln>
                          <a:solidFill>
                            <a:srgbClr val="C00000"/>
                          </a:solidFill>
                          <a:effectLst/>
                        </a:rPr>
                        <a:t>/</a:t>
                      </a:r>
                      <a:r>
                        <a:rPr kumimoji="1" lang="zh-CN" altLang="en-US" sz="2000" b="1" u="none" strike="noStrike" cap="none" normalizeH="0" baseline="0">
                          <a:ln>
                            <a:noFill/>
                          </a:ln>
                          <a:solidFill>
                            <a:srgbClr val="C00000"/>
                          </a:solidFill>
                          <a:effectLst/>
                        </a:rPr>
                        <a:t>写建立一个新的文本文件</a:t>
                      </a:r>
                      <a:endParaRPr kumimoji="1" lang="zh-CN" altLang="en-US" sz="2000" b="1" i="0" u="none" strike="noStrike" cap="none" normalizeH="0" baseline="0">
                        <a:ln>
                          <a:noFill/>
                        </a:ln>
                        <a:solidFill>
                          <a:srgbClr val="C00000"/>
                        </a:solidFill>
                        <a:effectLst/>
                        <a:latin typeface="Times New Roman" panose="02020603050405020304" pitchFamily="18" charset="0"/>
                        <a:ea typeface="宋体" panose="02010600030101010101" pitchFamily="2" charset="-122"/>
                      </a:endParaRPr>
                    </a:p>
                  </a:txBody>
                  <a:tcPr horzOverflow="overflow"/>
                </a:tc>
              </a:tr>
              <a:tr h="3159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u="none" strike="noStrike" cap="none" normalizeH="0" baseline="0">
                          <a:ln>
                            <a:noFill/>
                          </a:ln>
                          <a:solidFill>
                            <a:srgbClr val="C00000"/>
                          </a:solidFill>
                          <a:effectLst/>
                        </a:rPr>
                        <a:t>"a+" </a:t>
                      </a:r>
                      <a:r>
                        <a:rPr kumimoji="1" lang="zh-CN" altLang="en-US" sz="2000" b="1" u="none" strike="noStrike" cap="none" normalizeH="0" baseline="0">
                          <a:ln>
                            <a:noFill/>
                          </a:ln>
                          <a:solidFill>
                            <a:srgbClr val="C00000"/>
                          </a:solidFill>
                          <a:effectLst/>
                        </a:rPr>
                        <a:t>（读写）</a:t>
                      </a:r>
                      <a:endParaRPr kumimoji="1" lang="zh-CN" altLang="en-US" sz="2000" b="1" i="0" u="none" strike="noStrike" cap="none" normalizeH="0" baseline="0">
                        <a:ln>
                          <a:noFill/>
                        </a:ln>
                        <a:solidFill>
                          <a:srgbClr val="C00000"/>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u="none" strike="noStrike" cap="none" normalizeH="0" baseline="0" dirty="0">
                          <a:ln>
                            <a:noFill/>
                          </a:ln>
                          <a:solidFill>
                            <a:srgbClr val="C00000"/>
                          </a:solidFill>
                          <a:effectLst/>
                        </a:rPr>
                        <a:t>为读</a:t>
                      </a:r>
                      <a:r>
                        <a:rPr kumimoji="1" lang="en-US" altLang="zh-CN" sz="2000" b="1" u="none" strike="noStrike" cap="none" normalizeH="0" baseline="0" dirty="0">
                          <a:ln>
                            <a:noFill/>
                          </a:ln>
                          <a:solidFill>
                            <a:srgbClr val="C00000"/>
                          </a:solidFill>
                          <a:effectLst/>
                        </a:rPr>
                        <a:t>/</a:t>
                      </a:r>
                      <a:r>
                        <a:rPr kumimoji="1" lang="zh-CN" altLang="en-US" sz="2000" b="1" u="none" strike="noStrike" cap="none" normalizeH="0" baseline="0" dirty="0">
                          <a:ln>
                            <a:noFill/>
                          </a:ln>
                          <a:solidFill>
                            <a:srgbClr val="C00000"/>
                          </a:solidFill>
                          <a:effectLst/>
                        </a:rPr>
                        <a:t>写打开一个文本文件</a:t>
                      </a:r>
                      <a:endParaRPr kumimoji="1" lang="zh-CN" altLang="en-US" sz="20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endParaRPr>
                    </a:p>
                  </a:txBody>
                  <a:tcPr horzOverflow="overflow"/>
                </a:tc>
              </a:tr>
              <a:tr h="3143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u="none" strike="noStrike" cap="none" normalizeH="0" baseline="0">
                          <a:ln>
                            <a:noFill/>
                          </a:ln>
                          <a:solidFill>
                            <a:schemeClr val="tx1"/>
                          </a:solidFill>
                          <a:effectLst/>
                        </a:rPr>
                        <a:t>"rb+"</a:t>
                      </a:r>
                      <a:r>
                        <a:rPr kumimoji="1" lang="zh-CN" altLang="en-US" sz="2000" b="1" u="none" strike="noStrike" cap="none" normalizeH="0" baseline="0">
                          <a:ln>
                            <a:noFill/>
                          </a:ln>
                          <a:solidFill>
                            <a:schemeClr val="tx1"/>
                          </a:solidFill>
                          <a:effectLst/>
                        </a:rPr>
                        <a:t>（读写）</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u="none" strike="noStrike" cap="none" normalizeH="0" baseline="0">
                          <a:ln>
                            <a:noFill/>
                          </a:ln>
                          <a:solidFill>
                            <a:schemeClr val="tx1"/>
                          </a:solidFill>
                          <a:effectLst/>
                        </a:rPr>
                        <a:t>为读</a:t>
                      </a:r>
                      <a:r>
                        <a:rPr kumimoji="1" lang="en-US" altLang="zh-CN" sz="2000" b="1" u="none" strike="noStrike" cap="none" normalizeH="0" baseline="0">
                          <a:ln>
                            <a:noFill/>
                          </a:ln>
                          <a:solidFill>
                            <a:schemeClr val="tx1"/>
                          </a:solidFill>
                          <a:effectLst/>
                        </a:rPr>
                        <a:t>/</a:t>
                      </a:r>
                      <a:r>
                        <a:rPr kumimoji="1" lang="zh-CN" altLang="en-US" sz="2000" b="1" u="none" strike="noStrike" cap="none" normalizeH="0" baseline="0">
                          <a:ln>
                            <a:noFill/>
                          </a:ln>
                          <a:solidFill>
                            <a:schemeClr val="tx1"/>
                          </a:solidFill>
                          <a:effectLst/>
                        </a:rPr>
                        <a:t>写打开一个二进制文件</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r>
              <a:tr h="3159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u="none" strike="noStrike" cap="none" normalizeH="0" baseline="0">
                          <a:ln>
                            <a:noFill/>
                          </a:ln>
                          <a:solidFill>
                            <a:schemeClr val="tx1"/>
                          </a:solidFill>
                          <a:effectLst/>
                        </a:rPr>
                        <a:t>"wb+"</a:t>
                      </a:r>
                      <a:r>
                        <a:rPr kumimoji="1" lang="zh-CN" altLang="en-US" sz="2000" b="1" u="none" strike="noStrike" cap="none" normalizeH="0" baseline="0">
                          <a:ln>
                            <a:noFill/>
                          </a:ln>
                          <a:solidFill>
                            <a:schemeClr val="tx1"/>
                          </a:solidFill>
                          <a:effectLst/>
                        </a:rPr>
                        <a:t>（读写）</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u="none" strike="noStrike" cap="none" normalizeH="0" baseline="0">
                          <a:ln>
                            <a:noFill/>
                          </a:ln>
                          <a:solidFill>
                            <a:schemeClr val="tx1"/>
                          </a:solidFill>
                          <a:effectLst/>
                        </a:rPr>
                        <a:t>为读</a:t>
                      </a:r>
                      <a:r>
                        <a:rPr kumimoji="1" lang="en-US" altLang="zh-CN" sz="2000" b="1" u="none" strike="noStrike" cap="none" normalizeH="0" baseline="0">
                          <a:ln>
                            <a:noFill/>
                          </a:ln>
                          <a:solidFill>
                            <a:schemeClr val="tx1"/>
                          </a:solidFill>
                          <a:effectLst/>
                        </a:rPr>
                        <a:t>/</a:t>
                      </a:r>
                      <a:r>
                        <a:rPr kumimoji="1" lang="zh-CN" altLang="en-US" sz="2000" b="1" u="none" strike="noStrike" cap="none" normalizeH="0" baseline="0">
                          <a:ln>
                            <a:noFill/>
                          </a:ln>
                          <a:solidFill>
                            <a:schemeClr val="tx1"/>
                          </a:solidFill>
                          <a:effectLst/>
                        </a:rPr>
                        <a:t>写建立一个新的二进制文件</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r>
              <a:tr h="3286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u="none" strike="noStrike" cap="none" normalizeH="0" baseline="0">
                          <a:ln>
                            <a:noFill/>
                          </a:ln>
                          <a:solidFill>
                            <a:schemeClr val="tx1"/>
                          </a:solidFill>
                          <a:effectLst/>
                        </a:rPr>
                        <a:t>"ab+"</a:t>
                      </a:r>
                      <a:r>
                        <a:rPr kumimoji="1" lang="zh-CN" altLang="en-US" sz="2000" b="1" u="none" strike="noStrike" cap="none" normalizeH="0" baseline="0">
                          <a:ln>
                            <a:noFill/>
                          </a:ln>
                          <a:solidFill>
                            <a:schemeClr val="tx1"/>
                          </a:solidFill>
                          <a:effectLst/>
                        </a:rPr>
                        <a:t>（读写）</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u="none" strike="noStrike" cap="none" normalizeH="0" baseline="0" dirty="0">
                          <a:ln>
                            <a:noFill/>
                          </a:ln>
                          <a:solidFill>
                            <a:schemeClr val="tx1"/>
                          </a:solidFill>
                          <a:effectLst/>
                        </a:rPr>
                        <a:t>为读</a:t>
                      </a:r>
                      <a:r>
                        <a:rPr kumimoji="1" lang="en-US" altLang="zh-CN" sz="2000" b="1" u="none" strike="noStrike" cap="none" normalizeH="0" baseline="0" dirty="0">
                          <a:ln>
                            <a:noFill/>
                          </a:ln>
                          <a:solidFill>
                            <a:schemeClr val="tx1"/>
                          </a:solidFill>
                          <a:effectLst/>
                        </a:rPr>
                        <a:t>/</a:t>
                      </a:r>
                      <a:r>
                        <a:rPr kumimoji="1" lang="zh-CN" altLang="en-US" sz="2000" b="1" u="none" strike="noStrike" cap="none" normalizeH="0" baseline="0" dirty="0">
                          <a:ln>
                            <a:noFill/>
                          </a:ln>
                          <a:solidFill>
                            <a:schemeClr val="tx1"/>
                          </a:solidFill>
                          <a:effectLst/>
                        </a:rPr>
                        <a:t>写打开一个二进制文件</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r>
            </a:tbl>
          </a:graphicData>
        </a:graphic>
      </p:graphicFrame>
      <p:sp>
        <p:nvSpPr>
          <p:cNvPr id="327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07FDA30A-6493-49CD-89DF-1D2AD20D09AB}" type="slidenum">
              <a:rPr lang="en-US" altLang="zh-CN" sz="1400"/>
            </a:fld>
            <a:endParaRPr lang="en-US" altLang="zh-CN" sz="1400"/>
          </a:p>
        </p:txBody>
      </p:sp>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1123"/>
                                        </p:tgtEl>
                                        <p:attrNameLst>
                                          <p:attrName>style.visibility</p:attrName>
                                        </p:attrNameLst>
                                      </p:cBhvr>
                                      <p:to>
                                        <p:strVal val="visible"/>
                                      </p:to>
                                    </p:set>
                                    <p:anim calcmode="lin" valueType="num">
                                      <p:cBhvr additive="base">
                                        <p:cTn id="7" dur="500" fill="hold"/>
                                        <p:tgtEl>
                                          <p:spTgt spid="131123"/>
                                        </p:tgtEl>
                                        <p:attrNameLst>
                                          <p:attrName>ppt_x</p:attrName>
                                        </p:attrNameLst>
                                      </p:cBhvr>
                                      <p:tavLst>
                                        <p:tav tm="0">
                                          <p:val>
                                            <p:strVal val="#ppt_x"/>
                                          </p:val>
                                        </p:tav>
                                        <p:tav tm="100000">
                                          <p:val>
                                            <p:strVal val="#ppt_x"/>
                                          </p:val>
                                        </p:tav>
                                      </p:tavLst>
                                    </p:anim>
                                    <p:anim calcmode="lin" valueType="num">
                                      <p:cBhvr additive="base">
                                        <p:cTn id="8" dur="500" fill="hold"/>
                                        <p:tgtEl>
                                          <p:spTgt spid="131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4A9F5574-7D36-4BA9-9749-38E7418030F8}" type="slidenum">
              <a:rPr lang="en-US" altLang="zh-CN" sz="1400"/>
            </a:fld>
            <a:endParaRPr lang="en-US" altLang="zh-CN" sz="1400"/>
          </a:p>
        </p:txBody>
      </p:sp>
      <p:sp>
        <p:nvSpPr>
          <p:cNvPr id="3" name="Rectangle 2"/>
          <p:cNvSpPr txBox="1">
            <a:spLocks noChangeArrowheads="1"/>
          </p:cNvSpPr>
          <p:nvPr/>
        </p:nvSpPr>
        <p:spPr bwMode="auto">
          <a:xfrm>
            <a:off x="467544" y="2132856"/>
            <a:ext cx="77724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eaLnBrk="1" hangingPunct="1">
              <a:defRPr/>
            </a:pPr>
            <a:r>
              <a:rPr lang="zh-CN" altLang="en-US" sz="6600" b="1" kern="0"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rPr>
              <a:t>   文  件（</a:t>
            </a:r>
            <a:r>
              <a:rPr lang="en-US" altLang="zh-CN" sz="6600" b="1" kern="0"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rPr>
              <a:t>FILE</a:t>
            </a:r>
            <a:r>
              <a:rPr lang="zh-CN" altLang="en-US" sz="6600" b="1" kern="0"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rPr>
              <a:t>）</a:t>
            </a:r>
            <a:endParaRPr lang="zh-CN" altLang="en-US" sz="6600" b="1" kern="0" dirty="0">
              <a:solidFill>
                <a:srgbClr val="C00000"/>
              </a:solidFill>
              <a:latin typeface="方正行黑" panose="03000509000000000000" pitchFamily="65" charset="-122"/>
              <a:ea typeface="方正行黑" panose="03000509000000000000" pitchFamily="65" charset="-122"/>
              <a:cs typeface="方正行黑" panose="03000509000000000000" pitchFamily="65" charset="-122"/>
            </a:endParaRPr>
          </a:p>
        </p:txBody>
      </p:sp>
    </p:spTree>
  </p:cSld>
  <p:clrMapOvr>
    <a:masterClrMapping/>
  </p:clrMapOvr>
  <p:transition spd="med">
    <p:cover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323850" y="815508"/>
            <a:ext cx="8159496" cy="5474619"/>
          </a:xfrm>
          <a:solidFill>
            <a:schemeClr val="bg1"/>
          </a:solidFill>
          <a:ln>
            <a:solidFill>
              <a:schemeClr val="tx1"/>
            </a:solidFill>
            <a:miter lim="800000"/>
          </a:ln>
        </p:spPr>
        <p:txBody>
          <a:bodyPr>
            <a:normAutofit/>
          </a:bodyPr>
          <a:lstStyle/>
          <a:p>
            <a:pPr marL="0" indent="577850" algn="just" eaLnBrk="1" hangingPunct="1">
              <a:lnSpc>
                <a:spcPct val="80000"/>
              </a:lnSpc>
              <a:buFontTx/>
              <a:buNone/>
            </a:pPr>
            <a:endParaRPr lang="en-US" altLang="zh-CN" sz="2400" b="1" dirty="0">
              <a:latin typeface="+mn-ea"/>
            </a:endParaRPr>
          </a:p>
          <a:p>
            <a:pPr marL="0" indent="577850" algn="just" eaLnBrk="1" hangingPunct="1">
              <a:lnSpc>
                <a:spcPct val="80000"/>
              </a:lnSpc>
              <a:buFontTx/>
              <a:buNone/>
            </a:pPr>
            <a:r>
              <a:rPr lang="zh-CN" altLang="en-US" sz="2400" b="1" dirty="0">
                <a:latin typeface="+mn-ea"/>
              </a:rPr>
              <a:t>为增强程序的可靠性，常用下面的方法打开一个文件：</a:t>
            </a:r>
            <a:endParaRPr lang="zh-CN" altLang="en-US" sz="2400" b="1" dirty="0">
              <a:latin typeface="+mn-ea"/>
            </a:endParaRPr>
          </a:p>
          <a:p>
            <a:pPr marL="0" indent="577850" algn="just" eaLnBrk="1" hangingPunct="1">
              <a:lnSpc>
                <a:spcPct val="80000"/>
              </a:lnSpc>
              <a:buFontTx/>
              <a:buNone/>
            </a:pPr>
            <a:r>
              <a:rPr lang="zh-CN" altLang="en-US" sz="2400" b="1" dirty="0">
                <a:latin typeface="+mn-ea"/>
              </a:rPr>
              <a:t> </a:t>
            </a:r>
            <a:r>
              <a:rPr lang="en-US" altLang="zh-CN" b="1" dirty="0">
                <a:latin typeface="+mn-ea"/>
              </a:rPr>
              <a:t>if((</a:t>
            </a:r>
            <a:r>
              <a:rPr lang="en-US" altLang="zh-CN" b="1" dirty="0" err="1">
                <a:solidFill>
                  <a:srgbClr val="C00000"/>
                </a:solidFill>
                <a:latin typeface="+mn-ea"/>
              </a:rPr>
              <a:t>fp</a:t>
            </a:r>
            <a:r>
              <a:rPr lang="en-US" altLang="zh-CN" b="1" dirty="0">
                <a:solidFill>
                  <a:srgbClr val="C00000"/>
                </a:solidFill>
                <a:latin typeface="+mn-ea"/>
              </a:rPr>
              <a:t>=</a:t>
            </a:r>
            <a:r>
              <a:rPr lang="en-US" altLang="zh-CN" b="1" dirty="0" err="1">
                <a:solidFill>
                  <a:srgbClr val="C00000"/>
                </a:solidFill>
                <a:latin typeface="+mn-ea"/>
              </a:rPr>
              <a:t>fopen</a:t>
            </a:r>
            <a:r>
              <a:rPr lang="en-US" altLang="zh-CN" b="1" dirty="0">
                <a:solidFill>
                  <a:srgbClr val="C00000"/>
                </a:solidFill>
                <a:latin typeface="+mn-ea"/>
              </a:rPr>
              <a:t>("</a:t>
            </a:r>
            <a:r>
              <a:rPr lang="zh-CN" altLang="en-US" b="1" dirty="0">
                <a:solidFill>
                  <a:srgbClr val="C00000"/>
                </a:solidFill>
                <a:latin typeface="+mn-ea"/>
              </a:rPr>
              <a:t>文件名</a:t>
            </a:r>
            <a:r>
              <a:rPr lang="en-US" altLang="zh-CN" b="1" dirty="0">
                <a:solidFill>
                  <a:srgbClr val="C00000"/>
                </a:solidFill>
                <a:latin typeface="+mn-ea"/>
              </a:rPr>
              <a:t>","</a:t>
            </a:r>
            <a:r>
              <a:rPr lang="zh-CN" altLang="en-US" b="1" dirty="0">
                <a:solidFill>
                  <a:srgbClr val="C00000"/>
                </a:solidFill>
                <a:latin typeface="+mn-ea"/>
              </a:rPr>
              <a:t>操作方式</a:t>
            </a:r>
            <a:r>
              <a:rPr lang="en-US" altLang="zh-CN" b="1" dirty="0">
                <a:solidFill>
                  <a:srgbClr val="C00000"/>
                </a:solidFill>
                <a:latin typeface="+mn-ea"/>
              </a:rPr>
              <a:t>")</a:t>
            </a:r>
            <a:r>
              <a:rPr lang="en-US" altLang="zh-CN" b="1" dirty="0">
                <a:latin typeface="+mn-ea"/>
              </a:rPr>
              <a:t>)==NULL)</a:t>
            </a:r>
            <a:endParaRPr lang="en-US" altLang="zh-CN" b="1" dirty="0">
              <a:latin typeface="+mn-ea"/>
            </a:endParaRPr>
          </a:p>
          <a:p>
            <a:pPr marL="0" indent="577850" algn="just" eaLnBrk="1" hangingPunct="1">
              <a:lnSpc>
                <a:spcPct val="80000"/>
              </a:lnSpc>
              <a:buFontTx/>
              <a:buNone/>
            </a:pPr>
            <a:r>
              <a:rPr lang="en-US" altLang="zh-CN" b="1" dirty="0">
                <a:latin typeface="+mn-ea"/>
              </a:rPr>
              <a:t>  { </a:t>
            </a:r>
            <a:endParaRPr lang="en-US" altLang="zh-CN" b="1" dirty="0">
              <a:latin typeface="+mn-ea"/>
            </a:endParaRPr>
          </a:p>
          <a:p>
            <a:pPr marL="0" indent="577850" algn="just" eaLnBrk="1" hangingPunct="1">
              <a:lnSpc>
                <a:spcPct val="80000"/>
              </a:lnSpc>
              <a:buFontTx/>
              <a:buNone/>
            </a:pPr>
            <a:r>
              <a:rPr lang="en-US" altLang="zh-CN" b="1" dirty="0">
                <a:latin typeface="+mn-ea"/>
              </a:rPr>
              <a:t>      </a:t>
            </a:r>
            <a:r>
              <a:rPr lang="en-US" altLang="zh-CN" b="1" dirty="0" err="1">
                <a:latin typeface="+mn-ea"/>
              </a:rPr>
              <a:t>printf</a:t>
            </a:r>
            <a:r>
              <a:rPr lang="en-US" altLang="zh-CN" b="1" dirty="0">
                <a:latin typeface="+mn-ea"/>
              </a:rPr>
              <a:t>("can not open this file\n"); </a:t>
            </a:r>
            <a:endParaRPr lang="en-US" altLang="zh-CN" b="1" dirty="0">
              <a:latin typeface="+mn-ea"/>
            </a:endParaRPr>
          </a:p>
          <a:p>
            <a:pPr marL="0" indent="577850" algn="just" eaLnBrk="1" hangingPunct="1">
              <a:lnSpc>
                <a:spcPct val="80000"/>
              </a:lnSpc>
              <a:buFontTx/>
              <a:buNone/>
            </a:pPr>
            <a:r>
              <a:rPr lang="en-US" altLang="zh-CN" b="1" dirty="0">
                <a:latin typeface="+mn-ea"/>
              </a:rPr>
              <a:t>      exit(0); </a:t>
            </a:r>
            <a:endParaRPr lang="en-US" altLang="zh-CN" b="1" dirty="0">
              <a:latin typeface="+mn-ea"/>
            </a:endParaRPr>
          </a:p>
          <a:p>
            <a:pPr marL="0" indent="577850" algn="just" eaLnBrk="1" hangingPunct="1">
              <a:lnSpc>
                <a:spcPct val="80000"/>
              </a:lnSpc>
              <a:buFontTx/>
              <a:buNone/>
            </a:pPr>
            <a:r>
              <a:rPr lang="en-US" altLang="zh-CN" b="1" dirty="0">
                <a:latin typeface="+mn-ea"/>
              </a:rPr>
              <a:t>   }</a:t>
            </a:r>
            <a:endParaRPr lang="en-US" altLang="zh-CN" b="1" dirty="0">
              <a:latin typeface="+mn-ea"/>
            </a:endParaRPr>
          </a:p>
          <a:p>
            <a:pPr marL="0" indent="577850" algn="just" eaLnBrk="1" hangingPunct="1">
              <a:lnSpc>
                <a:spcPct val="80000"/>
              </a:lnSpc>
              <a:buFontTx/>
              <a:buNone/>
            </a:pPr>
            <a:r>
              <a:rPr lang="en-US" altLang="zh-CN" sz="2400" b="1" dirty="0">
                <a:solidFill>
                  <a:srgbClr val="C00000"/>
                </a:solidFill>
                <a:latin typeface="+mn-ea"/>
              </a:rPr>
              <a:t>●</a:t>
            </a:r>
            <a:r>
              <a:rPr lang="zh-CN" altLang="en-US" sz="2400" b="1" dirty="0">
                <a:solidFill>
                  <a:srgbClr val="C00000"/>
                </a:solidFill>
                <a:latin typeface="+mn-ea"/>
              </a:rPr>
              <a:t>关于</a:t>
            </a:r>
            <a:r>
              <a:rPr lang="en-US" altLang="zh-CN" sz="2400" b="1" dirty="0">
                <a:solidFill>
                  <a:srgbClr val="C00000"/>
                </a:solidFill>
                <a:latin typeface="+mn-ea"/>
              </a:rPr>
              <a:t>exit( )</a:t>
            </a:r>
            <a:r>
              <a:rPr lang="zh-CN" altLang="en-US" sz="2400" b="1" dirty="0">
                <a:solidFill>
                  <a:srgbClr val="C00000"/>
                </a:solidFill>
                <a:latin typeface="+mn-ea"/>
              </a:rPr>
              <a:t>函数</a:t>
            </a:r>
            <a:endParaRPr lang="zh-CN" altLang="en-US" sz="2400" b="1" dirty="0">
              <a:solidFill>
                <a:srgbClr val="C00000"/>
              </a:solidFill>
              <a:latin typeface="+mn-ea"/>
            </a:endParaRPr>
          </a:p>
          <a:p>
            <a:pPr marL="0" indent="577850" algn="just" eaLnBrk="1" hangingPunct="1">
              <a:lnSpc>
                <a:spcPct val="150000"/>
              </a:lnSpc>
              <a:buFontTx/>
              <a:buNone/>
            </a:pPr>
            <a:r>
              <a:rPr lang="en-US" altLang="zh-CN" b="1" dirty="0">
                <a:latin typeface="+mn-ea"/>
              </a:rPr>
              <a:t>exit</a:t>
            </a:r>
            <a:r>
              <a:rPr lang="zh-CN" altLang="en-US" b="1" dirty="0">
                <a:latin typeface="+mn-ea"/>
              </a:rPr>
              <a:t>（</a:t>
            </a:r>
            <a:r>
              <a:rPr lang="en-US" altLang="zh-CN" b="1" dirty="0">
                <a:latin typeface="+mn-ea"/>
              </a:rPr>
              <a:t>[</a:t>
            </a:r>
            <a:r>
              <a:rPr lang="zh-CN" altLang="en-US" b="1" dirty="0">
                <a:latin typeface="+mn-ea"/>
              </a:rPr>
              <a:t>程序状态值</a:t>
            </a:r>
            <a:r>
              <a:rPr lang="en-US" altLang="zh-CN" b="1" dirty="0">
                <a:latin typeface="+mn-ea"/>
              </a:rPr>
              <a:t>])</a:t>
            </a:r>
            <a:r>
              <a:rPr lang="zh-CN" altLang="en-US" b="1" dirty="0">
                <a:latin typeface="+mn-ea"/>
              </a:rPr>
              <a:t> 结束程序运行，使控制返回操作系统，并将“程序状态值”返回给操作系统。当“程序状态值”为０时，表示程序正常退出；非０值时，表示程序非正常退出。</a:t>
            </a:r>
            <a:endParaRPr lang="en-US" altLang="zh-CN" b="1" dirty="0">
              <a:latin typeface="+mn-ea"/>
            </a:endParaRPr>
          </a:p>
          <a:p>
            <a:pPr marL="0" indent="577850" algn="just" eaLnBrk="1" hangingPunct="1">
              <a:lnSpc>
                <a:spcPct val="150000"/>
              </a:lnSpc>
              <a:buFontTx/>
              <a:buNone/>
            </a:pPr>
            <a:r>
              <a:rPr lang="en-US" altLang="zh-CN" b="1" dirty="0">
                <a:latin typeface="+mn-ea"/>
              </a:rPr>
              <a:t>exit</a:t>
            </a:r>
            <a:r>
              <a:rPr lang="zh-CN" altLang="en-US" b="1" dirty="0">
                <a:latin typeface="+mn-ea"/>
              </a:rPr>
              <a:t>函数的头文件是</a:t>
            </a:r>
            <a:r>
              <a:rPr lang="en-US" altLang="zh-CN" b="1" dirty="0">
                <a:latin typeface="+mn-ea"/>
              </a:rPr>
              <a:t>”</a:t>
            </a:r>
            <a:r>
              <a:rPr lang="en-US" altLang="zh-CN" b="1" dirty="0" err="1">
                <a:solidFill>
                  <a:srgbClr val="C00000"/>
                </a:solidFill>
                <a:latin typeface="+mn-ea"/>
              </a:rPr>
              <a:t>stdlib.h</a:t>
            </a:r>
            <a:r>
              <a:rPr lang="en-US" altLang="zh-CN" b="1" dirty="0">
                <a:latin typeface="+mn-ea"/>
              </a:rPr>
              <a:t>”</a:t>
            </a:r>
            <a:r>
              <a:rPr lang="zh-CN" altLang="en-US" b="1" dirty="0">
                <a:latin typeface="+mn-ea"/>
              </a:rPr>
              <a:t>。</a:t>
            </a:r>
            <a:endParaRPr lang="zh-CN" altLang="en-US" b="1" dirty="0">
              <a:latin typeface="+mn-ea"/>
            </a:endParaRPr>
          </a:p>
          <a:p>
            <a:pPr marL="0" indent="577850" algn="just" eaLnBrk="1" hangingPunct="1">
              <a:lnSpc>
                <a:spcPct val="80000"/>
              </a:lnSpc>
              <a:buFontTx/>
              <a:buNone/>
            </a:pPr>
            <a:endParaRPr lang="en-US" altLang="zh-CN" sz="2400" b="1" dirty="0">
              <a:latin typeface="+mn-ea"/>
            </a:endParaRPr>
          </a:p>
        </p:txBody>
      </p:sp>
      <p:sp>
        <p:nvSpPr>
          <p:cNvPr id="337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88856738-E084-4808-A7AB-C266FE426D25}" type="slidenum">
              <a:rPr lang="en-US" altLang="zh-CN" sz="1400"/>
            </a:fld>
            <a:endParaRPr lang="en-US" altLang="zh-CN" sz="1400"/>
          </a:p>
        </p:txBody>
      </p:sp>
      <p:sp>
        <p:nvSpPr>
          <p:cNvPr id="7" name="Rectangle 2"/>
          <p:cNvSpPr>
            <a:spLocks noGrp="1" noChangeArrowheads="1"/>
          </p:cNvSpPr>
          <p:nvPr>
            <p:ph type="title"/>
          </p:nvPr>
        </p:nvSpPr>
        <p:spPr>
          <a:xfrm>
            <a:off x="755650" y="0"/>
            <a:ext cx="7772400" cy="711200"/>
          </a:xfrm>
        </p:spPr>
        <p:txBody>
          <a:bodyPr/>
          <a:lstStyle/>
          <a:p>
            <a:pPr eaLnBrk="1" hangingPunct="1"/>
            <a:r>
              <a:rPr lang="zh-CN" altLang="en-US" sz="4000" b="1" dirty="0">
                <a:solidFill>
                  <a:srgbClr val="C00000"/>
                </a:solidFill>
                <a:latin typeface="宋体" panose="02010600030101010101" pitchFamily="2" charset="-122"/>
              </a:rPr>
              <a:t>文件的打开──</a:t>
            </a:r>
            <a:r>
              <a:rPr lang="en-US" altLang="zh-CN" sz="4000" b="1" cap="none" dirty="0" err="1">
                <a:solidFill>
                  <a:srgbClr val="C00000"/>
                </a:solidFill>
                <a:latin typeface="Times New Roman" panose="02020603050405020304" pitchFamily="18" charset="0"/>
                <a:cs typeface="Times New Roman" panose="02020603050405020304" pitchFamily="18" charset="0"/>
              </a:rPr>
              <a:t>fopen</a:t>
            </a:r>
            <a:r>
              <a:rPr lang="en-US" altLang="zh-CN" sz="4000" b="1" dirty="0">
                <a:solidFill>
                  <a:srgbClr val="C00000"/>
                </a:solidFill>
                <a:latin typeface="Times New Roman" panose="02020603050405020304" pitchFamily="18" charset="0"/>
                <a:cs typeface="Times New Roman" panose="02020603050405020304" pitchFamily="18" charset="0"/>
              </a:rPr>
              <a:t>( )</a:t>
            </a:r>
            <a:r>
              <a:rPr lang="zh-CN" altLang="en-US" sz="4000" b="1" dirty="0">
                <a:solidFill>
                  <a:srgbClr val="C00000"/>
                </a:solidFill>
                <a:latin typeface="宋体" panose="02010600030101010101" pitchFamily="2" charset="-122"/>
              </a:rPr>
              <a:t>函数</a:t>
            </a:r>
            <a:endParaRPr lang="zh-CN" altLang="en-US" sz="4000" b="1" dirty="0">
              <a:solidFill>
                <a:srgbClr val="C00000"/>
              </a:solidFill>
              <a:latin typeface="宋体" panose="02010600030101010101" pitchFamily="2" charset="-122"/>
            </a:endParaRPr>
          </a:p>
        </p:txBody>
      </p:sp>
    </p:spTree>
  </p:cSld>
  <p:clrMapOvr>
    <a:masterClrMapping/>
  </p:clrMapOvr>
  <p:transition spd="med">
    <p:cover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706183" y="1196752"/>
            <a:ext cx="7777163" cy="4176712"/>
          </a:xfrm>
        </p:spPr>
        <p:txBody>
          <a:bodyPr/>
          <a:lstStyle/>
          <a:p>
            <a:pPr marL="0" indent="476250" algn="just" eaLnBrk="1" hangingPunct="1">
              <a:lnSpc>
                <a:spcPct val="90000"/>
              </a:lnSpc>
              <a:buFontTx/>
              <a:buNone/>
            </a:pPr>
            <a:r>
              <a:rPr lang="zh-CN" altLang="en-US" sz="2400" b="1" dirty="0">
                <a:latin typeface="+mn-ea"/>
              </a:rPr>
              <a:t>在程序开始运行时，系统自动打开三个标准文件，并分别定义了文件指针：</a:t>
            </a:r>
            <a:endParaRPr lang="zh-CN" altLang="en-US" sz="2400" b="1" dirty="0">
              <a:latin typeface="+mn-ea"/>
            </a:endParaRPr>
          </a:p>
          <a:p>
            <a:pPr marL="0" indent="476250" algn="just" eaLnBrk="1" hangingPunct="1">
              <a:lnSpc>
                <a:spcPct val="90000"/>
              </a:lnSpc>
              <a:buFontTx/>
              <a:buNone/>
            </a:pPr>
            <a:r>
              <a:rPr lang="zh-CN" altLang="en-US" sz="2400" b="1" dirty="0">
                <a:latin typeface="+mn-ea"/>
              </a:rPr>
              <a:t> （</a:t>
            </a:r>
            <a:r>
              <a:rPr lang="en-US" altLang="zh-CN" sz="2400" b="1" dirty="0">
                <a:latin typeface="+mn-ea"/>
              </a:rPr>
              <a:t>1</a:t>
            </a:r>
            <a:r>
              <a:rPr lang="zh-CN" altLang="en-US" sz="2400" b="1" dirty="0">
                <a:latin typeface="+mn-ea"/>
              </a:rPr>
              <a:t>）标准输入文件</a:t>
            </a:r>
            <a:r>
              <a:rPr lang="en-US" altLang="zh-CN" sz="2400" b="1" dirty="0">
                <a:latin typeface="+mn-ea"/>
              </a:rPr>
              <a:t>——</a:t>
            </a:r>
            <a:r>
              <a:rPr lang="en-US" altLang="zh-CN" sz="2400" b="1" dirty="0">
                <a:solidFill>
                  <a:srgbClr val="C00000"/>
                </a:solidFill>
                <a:latin typeface="+mn-ea"/>
              </a:rPr>
              <a:t>stdin</a:t>
            </a:r>
            <a:r>
              <a:rPr lang="zh-CN" altLang="en-US" sz="2400" b="1" dirty="0">
                <a:latin typeface="+mn-ea"/>
              </a:rPr>
              <a:t>：指向终端输入（一般为键盘）。</a:t>
            </a:r>
            <a:endParaRPr lang="zh-CN" altLang="en-US" sz="2400" b="1" dirty="0">
              <a:latin typeface="+mn-ea"/>
            </a:endParaRPr>
          </a:p>
          <a:p>
            <a:pPr marL="0" indent="476250" algn="just" eaLnBrk="1" hangingPunct="1">
              <a:lnSpc>
                <a:spcPct val="90000"/>
              </a:lnSpc>
              <a:buFontTx/>
              <a:buNone/>
            </a:pPr>
            <a:r>
              <a:rPr lang="zh-CN" altLang="en-US" sz="2400" b="1" dirty="0">
                <a:latin typeface="+mn-ea"/>
              </a:rPr>
              <a:t>如果程序中指定要从</a:t>
            </a:r>
            <a:r>
              <a:rPr lang="en-US" altLang="zh-CN" sz="2400" b="1" dirty="0">
                <a:latin typeface="+mn-ea"/>
              </a:rPr>
              <a:t>stdin</a:t>
            </a:r>
            <a:r>
              <a:rPr lang="zh-CN" altLang="en-US" sz="2400" b="1" dirty="0">
                <a:latin typeface="+mn-ea"/>
              </a:rPr>
              <a:t>所指的文件输入数据，就是从终端键盘上输入数据。</a:t>
            </a:r>
            <a:endParaRPr lang="zh-CN" altLang="en-US" sz="2400" b="1" dirty="0">
              <a:latin typeface="+mn-ea"/>
            </a:endParaRPr>
          </a:p>
          <a:p>
            <a:pPr marL="0" indent="476250" algn="just" eaLnBrk="1" hangingPunct="1">
              <a:lnSpc>
                <a:spcPct val="90000"/>
              </a:lnSpc>
              <a:buFontTx/>
              <a:buNone/>
            </a:pPr>
            <a:r>
              <a:rPr lang="zh-CN" altLang="en-US" sz="2400" b="1" dirty="0">
                <a:latin typeface="+mn-ea"/>
              </a:rPr>
              <a:t>（</a:t>
            </a:r>
            <a:r>
              <a:rPr lang="en-US" altLang="zh-CN" sz="2400" b="1" dirty="0">
                <a:latin typeface="+mn-ea"/>
              </a:rPr>
              <a:t>2</a:t>
            </a:r>
            <a:r>
              <a:rPr lang="zh-CN" altLang="en-US" sz="2400" b="1" dirty="0">
                <a:latin typeface="+mn-ea"/>
              </a:rPr>
              <a:t>）标准输出文件</a:t>
            </a:r>
            <a:r>
              <a:rPr lang="en-US" altLang="zh-CN" sz="2400" b="1" dirty="0">
                <a:latin typeface="+mn-ea"/>
              </a:rPr>
              <a:t>——</a:t>
            </a:r>
            <a:r>
              <a:rPr lang="en-US" altLang="zh-CN" sz="2400" b="1" dirty="0" err="1">
                <a:solidFill>
                  <a:srgbClr val="C00000"/>
                </a:solidFill>
                <a:latin typeface="+mn-ea"/>
              </a:rPr>
              <a:t>stdout</a:t>
            </a:r>
            <a:r>
              <a:rPr lang="zh-CN" altLang="en-US" sz="2400" b="1" dirty="0">
                <a:latin typeface="+mn-ea"/>
              </a:rPr>
              <a:t>：指向终端输出（一般为显示器）。</a:t>
            </a:r>
            <a:endParaRPr lang="zh-CN" altLang="en-US" sz="2400" b="1" dirty="0">
              <a:latin typeface="+mn-ea"/>
            </a:endParaRPr>
          </a:p>
          <a:p>
            <a:pPr marL="0" indent="476250" algn="just" eaLnBrk="1" hangingPunct="1">
              <a:lnSpc>
                <a:spcPct val="90000"/>
              </a:lnSpc>
              <a:buFontTx/>
              <a:buNone/>
            </a:pPr>
            <a:r>
              <a:rPr lang="zh-CN" altLang="en-US" sz="2400" b="1" dirty="0">
                <a:latin typeface="+mn-ea"/>
              </a:rPr>
              <a:t>（</a:t>
            </a:r>
            <a:r>
              <a:rPr lang="en-US" altLang="zh-CN" sz="2400" b="1" dirty="0">
                <a:latin typeface="+mn-ea"/>
              </a:rPr>
              <a:t>3</a:t>
            </a:r>
            <a:r>
              <a:rPr lang="zh-CN" altLang="en-US" sz="2400" b="1" dirty="0">
                <a:latin typeface="+mn-ea"/>
              </a:rPr>
              <a:t>）标准错误文件</a:t>
            </a:r>
            <a:r>
              <a:rPr lang="en-US" altLang="zh-CN" sz="2400" b="1" dirty="0">
                <a:latin typeface="+mn-ea"/>
              </a:rPr>
              <a:t>——</a:t>
            </a:r>
            <a:r>
              <a:rPr lang="en-US" altLang="zh-CN" sz="2400" b="1" dirty="0">
                <a:solidFill>
                  <a:srgbClr val="C00000"/>
                </a:solidFill>
                <a:latin typeface="+mn-ea"/>
              </a:rPr>
              <a:t>stderr</a:t>
            </a:r>
            <a:r>
              <a:rPr lang="zh-CN" altLang="en-US" sz="2400" b="1" dirty="0">
                <a:latin typeface="+mn-ea"/>
              </a:rPr>
              <a:t>：指向终端标准错误输出（一般为显示器）。</a:t>
            </a:r>
            <a:endParaRPr lang="zh-CN" altLang="en-US" sz="2400" b="1" dirty="0">
              <a:latin typeface="+mn-ea"/>
            </a:endParaRPr>
          </a:p>
        </p:txBody>
      </p:sp>
      <p:sp>
        <p:nvSpPr>
          <p:cNvPr id="348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D395522D-33D7-47B4-BD2F-61FA9D949902}" type="slidenum">
              <a:rPr lang="en-US" altLang="zh-CN" sz="1400"/>
            </a:fld>
            <a:endParaRPr lang="en-US" altLang="zh-CN" sz="1400"/>
          </a:p>
        </p:txBody>
      </p:sp>
    </p:spTree>
  </p:cSld>
  <p:clrMapOvr>
    <a:masterClrMapping/>
  </p:clrMapOvr>
  <p:transition spd="med">
    <p:cover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404578" y="1078484"/>
            <a:ext cx="8286750" cy="5376863"/>
          </a:xfrm>
        </p:spPr>
        <p:txBody>
          <a:bodyPr>
            <a:normAutofit fontScale="92500" lnSpcReduction="20000"/>
          </a:bodyPr>
          <a:lstStyle/>
          <a:p>
            <a:pPr marL="0" indent="663575" algn="just" eaLnBrk="1" hangingPunct="1">
              <a:lnSpc>
                <a:spcPct val="150000"/>
              </a:lnSpc>
              <a:buFontTx/>
              <a:buNone/>
            </a:pPr>
            <a:r>
              <a:rPr lang="en-US" altLang="zh-CN" sz="2800" b="1" dirty="0">
                <a:latin typeface="+mn-ea"/>
              </a:rPr>
              <a:t>1.</a:t>
            </a:r>
            <a:r>
              <a:rPr lang="zh-CN" altLang="en-US" sz="2800" b="1" dirty="0">
                <a:latin typeface="+mn-ea"/>
              </a:rPr>
              <a:t>函数原型</a:t>
            </a:r>
            <a:r>
              <a:rPr lang="zh-CN" altLang="en-US" sz="2800" dirty="0">
                <a:latin typeface="+mn-ea"/>
              </a:rPr>
              <a:t>：</a:t>
            </a:r>
            <a:r>
              <a:rPr lang="en-US" altLang="zh-CN" sz="2800" b="1" dirty="0">
                <a:solidFill>
                  <a:srgbClr val="C00000"/>
                </a:solidFill>
                <a:latin typeface="+mn-ea"/>
              </a:rPr>
              <a:t>int  </a:t>
            </a:r>
            <a:r>
              <a:rPr lang="en-US" altLang="zh-CN" sz="2800" b="1" dirty="0" err="1">
                <a:solidFill>
                  <a:srgbClr val="C00000"/>
                </a:solidFill>
                <a:latin typeface="+mn-ea"/>
              </a:rPr>
              <a:t>fclose</a:t>
            </a:r>
            <a:r>
              <a:rPr lang="en-US" altLang="zh-CN" sz="2800" b="1" dirty="0">
                <a:solidFill>
                  <a:srgbClr val="C00000"/>
                </a:solidFill>
                <a:latin typeface="+mn-ea"/>
              </a:rPr>
              <a:t>(FILE  *</a:t>
            </a:r>
            <a:r>
              <a:rPr lang="en-US" altLang="zh-CN" sz="2800" b="1" dirty="0" err="1">
                <a:solidFill>
                  <a:srgbClr val="C00000"/>
                </a:solidFill>
                <a:latin typeface="+mn-ea"/>
              </a:rPr>
              <a:t>fp</a:t>
            </a:r>
            <a:r>
              <a:rPr lang="en-US" altLang="zh-CN" sz="2800" b="1" dirty="0">
                <a:solidFill>
                  <a:srgbClr val="C00000"/>
                </a:solidFill>
                <a:latin typeface="+mn-ea"/>
              </a:rPr>
              <a:t>)</a:t>
            </a:r>
            <a:endParaRPr lang="en-US" altLang="zh-CN" sz="2800" b="1" dirty="0">
              <a:solidFill>
                <a:srgbClr val="C00000"/>
              </a:solidFill>
              <a:latin typeface="+mn-ea"/>
            </a:endParaRPr>
          </a:p>
          <a:p>
            <a:pPr marL="0" indent="663575" algn="just" eaLnBrk="1" hangingPunct="1">
              <a:lnSpc>
                <a:spcPct val="150000"/>
              </a:lnSpc>
              <a:buFontTx/>
              <a:buNone/>
            </a:pPr>
            <a:r>
              <a:rPr lang="en-US" altLang="zh-CN" sz="2800" b="1" dirty="0">
                <a:latin typeface="+mn-ea"/>
              </a:rPr>
              <a:t>2.</a:t>
            </a:r>
            <a:r>
              <a:rPr lang="zh-CN" altLang="en-US" sz="2800" b="1" dirty="0">
                <a:latin typeface="+mn-ea"/>
              </a:rPr>
              <a:t>功能：关闭</a:t>
            </a:r>
            <a:r>
              <a:rPr lang="en-US" altLang="zh-CN" sz="2800" b="1" dirty="0" err="1">
                <a:latin typeface="+mn-ea"/>
              </a:rPr>
              <a:t>fp</a:t>
            </a:r>
            <a:r>
              <a:rPr lang="zh-CN" altLang="en-US" sz="2800" b="1" dirty="0">
                <a:latin typeface="+mn-ea"/>
              </a:rPr>
              <a:t>指向的文件。系统收回文件信息区和文件缓冲区。</a:t>
            </a:r>
            <a:endParaRPr lang="zh-CN" altLang="en-US" sz="2800" b="1" dirty="0">
              <a:latin typeface="+mn-ea"/>
            </a:endParaRPr>
          </a:p>
          <a:p>
            <a:pPr marL="0" indent="663575" algn="just" eaLnBrk="1" hangingPunct="1">
              <a:lnSpc>
                <a:spcPct val="150000"/>
              </a:lnSpc>
              <a:buFontTx/>
              <a:buNone/>
            </a:pPr>
            <a:r>
              <a:rPr lang="en-US" altLang="zh-CN" sz="2800" b="1" dirty="0">
                <a:latin typeface="+mn-ea"/>
              </a:rPr>
              <a:t>3.</a:t>
            </a:r>
            <a:r>
              <a:rPr lang="zh-CN" altLang="en-US" sz="2800" b="1" dirty="0">
                <a:latin typeface="+mn-ea"/>
              </a:rPr>
              <a:t>返回值：正常关闭为</a:t>
            </a:r>
            <a:r>
              <a:rPr lang="en-US" altLang="zh-CN" sz="2800" b="1" dirty="0">
                <a:latin typeface="+mn-ea"/>
              </a:rPr>
              <a:t>0;</a:t>
            </a:r>
            <a:r>
              <a:rPr lang="zh-CN" altLang="en-US" sz="2800" b="1" dirty="0">
                <a:latin typeface="+mn-ea"/>
              </a:rPr>
              <a:t>出错时</a:t>
            </a:r>
            <a:r>
              <a:rPr lang="en-US" altLang="zh-CN" sz="2800" b="1" dirty="0">
                <a:latin typeface="+mn-ea"/>
              </a:rPr>
              <a:t>,</a:t>
            </a:r>
            <a:r>
              <a:rPr lang="zh-CN" altLang="en-US" sz="2800" b="1" dirty="0">
                <a:latin typeface="+mn-ea"/>
              </a:rPr>
              <a:t>非</a:t>
            </a:r>
            <a:r>
              <a:rPr lang="en-US" altLang="zh-CN" sz="2800" b="1" dirty="0">
                <a:latin typeface="+mn-ea"/>
              </a:rPr>
              <a:t>0 </a:t>
            </a:r>
            <a:r>
              <a:rPr lang="zh-CN" altLang="en-US" sz="2800" b="1" dirty="0">
                <a:latin typeface="+mn-ea"/>
              </a:rPr>
              <a:t>。</a:t>
            </a:r>
            <a:endParaRPr lang="zh-CN" altLang="en-US" sz="2800" b="1" dirty="0">
              <a:latin typeface="+mn-ea"/>
            </a:endParaRPr>
          </a:p>
          <a:p>
            <a:pPr marL="0" indent="663575" algn="just" eaLnBrk="1" hangingPunct="1">
              <a:lnSpc>
                <a:spcPct val="150000"/>
              </a:lnSpc>
              <a:buFontTx/>
              <a:buNone/>
            </a:pPr>
            <a:r>
              <a:rPr lang="en-US" altLang="zh-CN" sz="2800" b="1" dirty="0">
                <a:latin typeface="+mn-ea"/>
              </a:rPr>
              <a:t>4.</a:t>
            </a:r>
            <a:r>
              <a:rPr lang="zh-CN" altLang="en-US" sz="2800" b="1" dirty="0">
                <a:latin typeface="+mn-ea"/>
              </a:rPr>
              <a:t>参数：用</a:t>
            </a:r>
            <a:r>
              <a:rPr lang="en-US" altLang="zh-CN" sz="2800" b="1" dirty="0" err="1">
                <a:latin typeface="+mn-ea"/>
              </a:rPr>
              <a:t>fopen</a:t>
            </a:r>
            <a:r>
              <a:rPr lang="zh-CN" altLang="en-US" sz="2800" b="1" dirty="0">
                <a:latin typeface="+mn-ea"/>
              </a:rPr>
              <a:t>函数打开时返回的指针。</a:t>
            </a:r>
            <a:endParaRPr lang="en-US" altLang="zh-CN" sz="2800" b="1" dirty="0">
              <a:latin typeface="+mn-ea"/>
            </a:endParaRPr>
          </a:p>
          <a:p>
            <a:pPr marL="0" indent="663575" algn="just" eaLnBrk="1" hangingPunct="1">
              <a:buFontTx/>
              <a:buNone/>
            </a:pPr>
            <a:endParaRPr lang="en-US" altLang="zh-CN" sz="2800" b="1" dirty="0">
              <a:latin typeface="+mn-ea"/>
            </a:endParaRPr>
          </a:p>
          <a:p>
            <a:pPr marL="0" indent="663575" algn="just" eaLnBrk="1" hangingPunct="1">
              <a:lnSpc>
                <a:spcPct val="160000"/>
              </a:lnSpc>
              <a:spcBef>
                <a:spcPts val="0"/>
              </a:spcBef>
              <a:buFontTx/>
              <a:buNone/>
            </a:pPr>
            <a:r>
              <a:rPr lang="zh-CN" altLang="en-US" sz="2800" b="1" dirty="0">
                <a:solidFill>
                  <a:srgbClr val="C00000"/>
                </a:solidFill>
                <a:latin typeface="+mn-ea"/>
              </a:rPr>
              <a:t>注意</a:t>
            </a:r>
            <a:r>
              <a:rPr lang="zh-CN" altLang="en-US" sz="2800" b="1" dirty="0">
                <a:latin typeface="+mn-ea"/>
              </a:rPr>
              <a:t>：应该养成在程序终止之前关闭所有文件的习惯，如果不关闭文件将会丢失数据。</a:t>
            </a:r>
            <a:endParaRPr lang="en-US" altLang="zh-CN" sz="2800" b="1" dirty="0">
              <a:latin typeface="+mn-ea"/>
            </a:endParaRPr>
          </a:p>
          <a:p>
            <a:pPr marL="0" indent="663575" algn="just" eaLnBrk="1" hangingPunct="1">
              <a:buFontTx/>
              <a:buNone/>
            </a:pPr>
            <a:r>
              <a:rPr lang="zh-CN" altLang="en-US" sz="2800" dirty="0">
                <a:latin typeface="+mn-ea"/>
              </a:rPr>
              <a:t>					</a:t>
            </a:r>
            <a:endParaRPr lang="zh-CN" altLang="en-US" sz="2800" dirty="0">
              <a:latin typeface="+mn-ea"/>
            </a:endParaRPr>
          </a:p>
        </p:txBody>
      </p:sp>
      <p:sp>
        <p:nvSpPr>
          <p:cNvPr id="3584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C62F5D57-45B4-4F82-BE73-4158FF6C4C77}" type="slidenum">
              <a:rPr lang="en-US" altLang="zh-CN" sz="1400"/>
            </a:fld>
            <a:endParaRPr lang="en-US" altLang="zh-CN" sz="1400"/>
          </a:p>
        </p:txBody>
      </p:sp>
      <p:sp>
        <p:nvSpPr>
          <p:cNvPr id="5" name="Rectangle 2"/>
          <p:cNvSpPr>
            <a:spLocks noGrp="1" noChangeArrowheads="1"/>
          </p:cNvSpPr>
          <p:nvPr>
            <p:ph type="title"/>
          </p:nvPr>
        </p:nvSpPr>
        <p:spPr>
          <a:xfrm>
            <a:off x="710946" y="220090"/>
            <a:ext cx="7772400" cy="711200"/>
          </a:xfrm>
        </p:spPr>
        <p:txBody>
          <a:bodyPr/>
          <a:lstStyle/>
          <a:p>
            <a:pPr eaLnBrk="1" hangingPunct="1"/>
            <a:r>
              <a:rPr lang="zh-CN" altLang="en-US" sz="4000" b="1" dirty="0">
                <a:solidFill>
                  <a:srgbClr val="C00000"/>
                </a:solidFill>
                <a:latin typeface="宋体" panose="02010600030101010101" pitchFamily="2" charset="-122"/>
              </a:rPr>
              <a:t>文件的关闭──</a:t>
            </a:r>
            <a:r>
              <a:rPr lang="en-US" altLang="zh-CN" sz="4000" b="1" cap="none" dirty="0" err="1">
                <a:solidFill>
                  <a:srgbClr val="C00000"/>
                </a:solidFill>
                <a:latin typeface="Times New Roman" panose="02020603050405020304" pitchFamily="18" charset="0"/>
                <a:cs typeface="Times New Roman" panose="02020603050405020304" pitchFamily="18" charset="0"/>
              </a:rPr>
              <a:t>fclose</a:t>
            </a:r>
            <a:r>
              <a:rPr lang="en-US" altLang="zh-CN" sz="4000" b="1" dirty="0">
                <a:solidFill>
                  <a:srgbClr val="C00000"/>
                </a:solidFill>
                <a:latin typeface="Times New Roman" panose="02020603050405020304" pitchFamily="18" charset="0"/>
                <a:cs typeface="Times New Roman" panose="02020603050405020304" pitchFamily="18" charset="0"/>
              </a:rPr>
              <a:t>( )</a:t>
            </a:r>
            <a:r>
              <a:rPr lang="zh-CN" altLang="en-US" sz="4000" b="1" dirty="0">
                <a:solidFill>
                  <a:srgbClr val="C00000"/>
                </a:solidFill>
                <a:latin typeface="宋体" panose="02010600030101010101" pitchFamily="2" charset="-122"/>
              </a:rPr>
              <a:t>函数</a:t>
            </a:r>
            <a:endParaRPr lang="zh-CN" altLang="en-US" sz="4000" b="1" dirty="0">
              <a:solidFill>
                <a:srgbClr val="C00000"/>
              </a:solidFill>
              <a:latin typeface="宋体" panose="02010600030101010101" pitchFamily="2" charset="-122"/>
            </a:endParaRPr>
          </a:p>
        </p:txBody>
      </p:sp>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box(in)">
                                      <p:cBhvr>
                                        <p:cTn id="7" dur="500"/>
                                        <p:tgtEl>
                                          <p:spTgt spid="307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0723">
                                            <p:txEl>
                                              <p:pRg st="2" end="2"/>
                                            </p:txEl>
                                          </p:spTgt>
                                        </p:tgtEl>
                                        <p:attrNameLst>
                                          <p:attrName>style.visibility</p:attrName>
                                        </p:attrNameLst>
                                      </p:cBhvr>
                                      <p:to>
                                        <p:strVal val="visible"/>
                                      </p:to>
                                    </p:set>
                                    <p:animEffect transition="in" filter="box(in)">
                                      <p:cBhvr>
                                        <p:cTn id="12" dur="500"/>
                                        <p:tgtEl>
                                          <p:spTgt spid="307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0723">
                                            <p:txEl>
                                              <p:pRg st="3" end="3"/>
                                            </p:txEl>
                                          </p:spTgt>
                                        </p:tgtEl>
                                        <p:attrNameLst>
                                          <p:attrName>style.visibility</p:attrName>
                                        </p:attrNameLst>
                                      </p:cBhvr>
                                      <p:to>
                                        <p:strVal val="visible"/>
                                      </p:to>
                                    </p:set>
                                    <p:animEffect transition="in" filter="box(in)">
                                      <p:cBhvr>
                                        <p:cTn id="17" dur="500"/>
                                        <p:tgtEl>
                                          <p:spTgt spid="307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0723">
                                            <p:txEl>
                                              <p:pRg st="5" end="5"/>
                                            </p:txEl>
                                          </p:spTgt>
                                        </p:tgtEl>
                                        <p:attrNameLst>
                                          <p:attrName>style.visibility</p:attrName>
                                        </p:attrNameLst>
                                      </p:cBhvr>
                                      <p:to>
                                        <p:strVal val="visible"/>
                                      </p:to>
                                    </p:set>
                                    <p:animEffect transition="in" filter="box(in)">
                                      <p:cBhvr>
                                        <p:cTn id="22" dur="500"/>
                                        <p:tgtEl>
                                          <p:spTgt spid="307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467544" y="558619"/>
            <a:ext cx="7772400" cy="457200"/>
          </a:xfrm>
        </p:spPr>
        <p:txBody>
          <a:bodyPr>
            <a:normAutofit fontScale="90000"/>
          </a:bodyPr>
          <a:lstStyle/>
          <a:p>
            <a:pPr eaLnBrk="1" hangingPunct="1"/>
            <a:r>
              <a:rPr lang="en-US" altLang="zh-CN" b="1" dirty="0">
                <a:solidFill>
                  <a:srgbClr val="C00000"/>
                </a:solidFill>
                <a:latin typeface="+mj-ea"/>
              </a:rPr>
              <a:t>   </a:t>
            </a:r>
            <a:r>
              <a:rPr lang="zh-CN" altLang="en-US" b="1" dirty="0">
                <a:solidFill>
                  <a:srgbClr val="C00000"/>
                </a:solidFill>
                <a:latin typeface="+mj-ea"/>
              </a:rPr>
              <a:t>文件的读写操作</a:t>
            </a:r>
            <a:endParaRPr lang="zh-CN" altLang="en-US" b="1" dirty="0">
              <a:solidFill>
                <a:srgbClr val="C00000"/>
              </a:solidFill>
              <a:latin typeface="+mj-ea"/>
            </a:endParaRPr>
          </a:p>
        </p:txBody>
      </p:sp>
      <p:sp>
        <p:nvSpPr>
          <p:cNvPr id="36868" name="Rectangle 3"/>
          <p:cNvSpPr>
            <a:spLocks noGrp="1" noChangeArrowheads="1"/>
          </p:cNvSpPr>
          <p:nvPr>
            <p:ph idx="1"/>
          </p:nvPr>
        </p:nvSpPr>
        <p:spPr>
          <a:xfrm>
            <a:off x="694081" y="1628800"/>
            <a:ext cx="8001000" cy="4343400"/>
          </a:xfrm>
        </p:spPr>
        <p:txBody>
          <a:bodyPr>
            <a:normAutofit fontScale="85000" lnSpcReduction="20000"/>
          </a:bodyPr>
          <a:lstStyle/>
          <a:p>
            <a:pPr marL="0" indent="663575" eaLnBrk="1" hangingPunct="1">
              <a:lnSpc>
                <a:spcPct val="80000"/>
              </a:lnSpc>
              <a:buFontTx/>
              <a:buNone/>
            </a:pPr>
            <a:r>
              <a:rPr lang="zh-CN" altLang="en-US" sz="2800" b="1" dirty="0"/>
              <a:t>文件打开之后，就可以对它进行读与写的操作了。</a:t>
            </a:r>
            <a:endParaRPr lang="zh-CN" altLang="en-US" sz="2800" b="1" dirty="0"/>
          </a:p>
          <a:p>
            <a:pPr marL="0" indent="663575" eaLnBrk="1" hangingPunct="1">
              <a:lnSpc>
                <a:spcPct val="80000"/>
              </a:lnSpc>
              <a:buFontTx/>
              <a:buNone/>
            </a:pPr>
            <a:endParaRPr lang="zh-CN" altLang="en-US" sz="2800" b="1" dirty="0"/>
          </a:p>
          <a:p>
            <a:pPr eaLnBrk="1" hangingPunct="1">
              <a:lnSpc>
                <a:spcPct val="150000"/>
              </a:lnSpc>
              <a:spcBef>
                <a:spcPct val="0"/>
              </a:spcBef>
              <a:spcAft>
                <a:spcPts val="600"/>
              </a:spcAft>
              <a:buFont typeface="Wingdings" panose="05000000000000000000" pitchFamily="2" charset="2"/>
              <a:buChar char="Ø"/>
            </a:pPr>
            <a:r>
              <a:rPr lang="zh-CN" altLang="en-US" sz="2800" b="1" dirty="0">
                <a:latin typeface="Arial" panose="020B0604020202020204" pitchFamily="34" charset="0"/>
                <a:ea typeface="黑体" panose="02010609060101010101" charset="-122"/>
              </a:rPr>
              <a:t>   读／写文件中的</a:t>
            </a:r>
            <a:r>
              <a:rPr lang="zh-CN" altLang="en-US" sz="2800" b="1" dirty="0">
                <a:solidFill>
                  <a:srgbClr val="C00000"/>
                </a:solidFill>
                <a:latin typeface="Arial" panose="020B0604020202020204" pitchFamily="34" charset="0"/>
                <a:ea typeface="黑体" panose="02010609060101010101" charset="-122"/>
              </a:rPr>
              <a:t>一个字符</a:t>
            </a:r>
            <a:endParaRPr lang="en-US" altLang="zh-CN" sz="2800" b="1" dirty="0">
              <a:solidFill>
                <a:srgbClr val="C00000"/>
              </a:solidFill>
              <a:latin typeface="Arial" panose="020B0604020202020204" pitchFamily="34" charset="0"/>
              <a:ea typeface="黑体" panose="02010609060101010101" charset="-122"/>
            </a:endParaRPr>
          </a:p>
          <a:p>
            <a:pPr>
              <a:lnSpc>
                <a:spcPct val="150000"/>
              </a:lnSpc>
              <a:spcBef>
                <a:spcPct val="0"/>
              </a:spcBef>
              <a:spcAft>
                <a:spcPts val="600"/>
              </a:spcAft>
              <a:buFont typeface="Wingdings" panose="05000000000000000000" pitchFamily="2" charset="2"/>
              <a:buChar char="Ø"/>
            </a:pPr>
            <a:r>
              <a:rPr lang="zh-CN" altLang="en-US" sz="2800" b="1" dirty="0">
                <a:latin typeface="Arial" panose="020B0604020202020204" pitchFamily="34" charset="0"/>
                <a:ea typeface="黑体" panose="02010609060101010101" charset="-122"/>
              </a:rPr>
              <a:t>   读／写</a:t>
            </a:r>
            <a:r>
              <a:rPr lang="zh-CN" altLang="en-US" sz="2800" b="1" dirty="0">
                <a:solidFill>
                  <a:srgbClr val="C00000"/>
                </a:solidFill>
                <a:latin typeface="Arial" panose="020B0604020202020204" pitchFamily="34" charset="0"/>
                <a:ea typeface="黑体" panose="02010609060101010101" charset="-122"/>
              </a:rPr>
              <a:t>一个字符串</a:t>
            </a:r>
            <a:r>
              <a:rPr lang="zh-CN" altLang="en-US" sz="2800" b="1" dirty="0">
                <a:latin typeface="Arial" panose="020B0604020202020204" pitchFamily="34" charset="0"/>
                <a:ea typeface="黑体" panose="02010609060101010101" charset="-122"/>
              </a:rPr>
              <a:t>        </a:t>
            </a:r>
            <a:r>
              <a:rPr lang="zh-CN" altLang="en-US" sz="2800" b="1" dirty="0">
                <a:latin typeface="Arial" panose="020B0604020202020204" pitchFamily="34" charset="0"/>
                <a:cs typeface="Arial" panose="020B0604020202020204" pitchFamily="34" charset="0"/>
              </a:rPr>
              <a:t> </a:t>
            </a:r>
            <a:endParaRPr lang="zh-CN" altLang="en-US" sz="2800" b="1" dirty="0">
              <a:solidFill>
                <a:srgbClr val="C00000"/>
              </a:solidFill>
              <a:latin typeface="Arial" panose="020B0604020202020204" pitchFamily="34" charset="0"/>
              <a:ea typeface="黑体" panose="02010609060101010101" charset="-122"/>
            </a:endParaRPr>
          </a:p>
          <a:p>
            <a:pPr eaLnBrk="1" hangingPunct="1">
              <a:lnSpc>
                <a:spcPct val="150000"/>
              </a:lnSpc>
              <a:spcBef>
                <a:spcPct val="0"/>
              </a:spcBef>
              <a:spcAft>
                <a:spcPts val="600"/>
              </a:spcAft>
              <a:buFont typeface="Wingdings" panose="05000000000000000000" pitchFamily="2" charset="2"/>
              <a:buChar char="Ø"/>
            </a:pPr>
            <a:r>
              <a:rPr lang="zh-CN" altLang="en-US" sz="2800" b="1" dirty="0">
                <a:latin typeface="Arial" panose="020B0604020202020204" pitchFamily="34" charset="0"/>
                <a:ea typeface="黑体" panose="02010609060101010101" charset="-122"/>
              </a:rPr>
              <a:t>   读／写</a:t>
            </a:r>
            <a:r>
              <a:rPr lang="zh-CN" altLang="en-US" sz="2800" b="1" dirty="0">
                <a:solidFill>
                  <a:srgbClr val="C00000"/>
                </a:solidFill>
                <a:latin typeface="Arial" panose="020B0604020202020204" pitchFamily="34" charset="0"/>
                <a:ea typeface="黑体" panose="02010609060101010101" charset="-122"/>
              </a:rPr>
              <a:t>一个数据块</a:t>
            </a:r>
            <a:endParaRPr lang="zh-CN" altLang="en-US" sz="2800" b="1" dirty="0">
              <a:solidFill>
                <a:srgbClr val="C00000"/>
              </a:solidFill>
              <a:latin typeface="Arial" panose="020B0604020202020204" pitchFamily="34" charset="0"/>
              <a:ea typeface="黑体" panose="02010609060101010101" charset="-122"/>
            </a:endParaRPr>
          </a:p>
          <a:p>
            <a:pPr eaLnBrk="1" hangingPunct="1">
              <a:lnSpc>
                <a:spcPct val="150000"/>
              </a:lnSpc>
              <a:spcBef>
                <a:spcPct val="0"/>
              </a:spcBef>
              <a:spcAft>
                <a:spcPts val="600"/>
              </a:spcAft>
              <a:buFont typeface="Wingdings" panose="05000000000000000000" pitchFamily="2" charset="2"/>
              <a:buChar char="Ø"/>
            </a:pPr>
            <a:r>
              <a:rPr lang="zh-CN" altLang="en-US" sz="2800" b="1" dirty="0">
                <a:latin typeface="Arial" panose="020B0604020202020204" pitchFamily="34" charset="0"/>
                <a:ea typeface="黑体" panose="02010609060101010101" charset="-122"/>
              </a:rPr>
              <a:t>    对文件进行</a:t>
            </a:r>
            <a:r>
              <a:rPr lang="zh-CN" altLang="en-US" sz="2800" b="1" dirty="0">
                <a:solidFill>
                  <a:srgbClr val="C00000"/>
                </a:solidFill>
                <a:latin typeface="Arial" panose="020B0604020202020204" pitchFamily="34" charset="0"/>
                <a:ea typeface="黑体" panose="02010609060101010101" charset="-122"/>
              </a:rPr>
              <a:t>格式化读／写</a:t>
            </a:r>
            <a:endParaRPr lang="zh-CN" altLang="en-US" sz="2800" b="1" dirty="0">
              <a:solidFill>
                <a:srgbClr val="C00000"/>
              </a:solidFill>
              <a:latin typeface="Arial" panose="020B0604020202020204" pitchFamily="34" charset="0"/>
              <a:ea typeface="黑体" panose="02010609060101010101" charset="-122"/>
            </a:endParaRPr>
          </a:p>
          <a:p>
            <a:pPr eaLnBrk="1" hangingPunct="1">
              <a:lnSpc>
                <a:spcPct val="150000"/>
              </a:lnSpc>
              <a:spcBef>
                <a:spcPct val="0"/>
              </a:spcBef>
              <a:spcAft>
                <a:spcPts val="600"/>
              </a:spcAft>
              <a:buFont typeface="Wingdings" panose="05000000000000000000" pitchFamily="2" charset="2"/>
              <a:buChar char="Ø"/>
            </a:pPr>
            <a:r>
              <a:rPr lang="zh-CN" altLang="en-US" sz="2800" b="1" dirty="0">
                <a:latin typeface="Arial" panose="020B0604020202020204" pitchFamily="34" charset="0"/>
                <a:cs typeface="Arial" panose="020B0604020202020204" pitchFamily="34" charset="0"/>
              </a:rPr>
              <a:t>    </a:t>
            </a:r>
            <a:r>
              <a:rPr lang="zh-CN" altLang="en-US" sz="2800" b="1" dirty="0">
                <a:latin typeface="Arial" panose="020B0604020202020204" pitchFamily="34" charset="0"/>
                <a:ea typeface="黑体" panose="02010609060101010101" charset="-122"/>
              </a:rPr>
              <a:t>读／写函数的选用原则</a:t>
            </a:r>
            <a:r>
              <a:rPr lang="zh-CN" altLang="en-US" sz="2800" dirty="0"/>
              <a:t>						</a:t>
            </a:r>
            <a:endParaRPr lang="zh-CN" altLang="en-US" sz="2800" dirty="0"/>
          </a:p>
          <a:p>
            <a:pPr marL="0" indent="663575" eaLnBrk="1" hangingPunct="1">
              <a:lnSpc>
                <a:spcPct val="80000"/>
              </a:lnSpc>
              <a:buFontTx/>
              <a:buNone/>
            </a:pPr>
            <a:r>
              <a:rPr lang="zh-CN" altLang="en-US" sz="2800" b="1" dirty="0"/>
              <a:t>							</a:t>
            </a:r>
            <a:endParaRPr lang="zh-CN" altLang="en-US" sz="2800" b="1" dirty="0"/>
          </a:p>
        </p:txBody>
      </p:sp>
      <p:sp>
        <p:nvSpPr>
          <p:cNvPr id="3686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3D7DA0EE-C176-4579-877B-74CA2B67453B}" type="slidenum">
              <a:rPr lang="en-US" altLang="zh-CN" sz="1400"/>
            </a:fld>
            <a:endParaRPr lang="en-US" altLang="zh-CN" sz="1400"/>
          </a:p>
        </p:txBody>
      </p:sp>
    </p:spTree>
  </p:cSld>
  <p:clrMapOvr>
    <a:masterClrMapping/>
  </p:clrMapOvr>
  <p:transition spd="med">
    <p:cover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710946" y="496764"/>
            <a:ext cx="7772400" cy="457200"/>
          </a:xfrm>
        </p:spPr>
        <p:txBody>
          <a:bodyPr>
            <a:normAutofit fontScale="90000"/>
          </a:bodyPr>
          <a:lstStyle/>
          <a:p>
            <a:r>
              <a:rPr lang="zh-CN" altLang="en-US" sz="3600" b="1" dirty="0">
                <a:solidFill>
                  <a:srgbClr val="C00000"/>
                </a:solidFill>
                <a:latin typeface="+mj-ea"/>
              </a:rPr>
              <a:t>写一个字符到文件中</a:t>
            </a:r>
            <a:r>
              <a:rPr lang="en-US" altLang="zh-CN" sz="3600" b="1" dirty="0">
                <a:solidFill>
                  <a:srgbClr val="C00000"/>
                </a:solidFill>
                <a:latin typeface="+mj-ea"/>
              </a:rPr>
              <a:t>--</a:t>
            </a:r>
            <a:r>
              <a:rPr lang="zh-CN" altLang="en-US" sz="3600" b="1" cap="none" dirty="0">
                <a:solidFill>
                  <a:srgbClr val="C00000"/>
                </a:solidFill>
                <a:latin typeface="+mj-ea"/>
              </a:rPr>
              <a:t>函数</a:t>
            </a:r>
            <a:r>
              <a:rPr lang="en-US" altLang="zh-CN" sz="3600" b="1" cap="none" dirty="0" err="1">
                <a:solidFill>
                  <a:srgbClr val="C00000"/>
                </a:solidFill>
                <a:latin typeface="+mj-ea"/>
              </a:rPr>
              <a:t>fputc</a:t>
            </a:r>
            <a:r>
              <a:rPr lang="en-US" altLang="zh-CN" sz="3600" b="1" cap="none" dirty="0">
                <a:solidFill>
                  <a:srgbClr val="C00000"/>
                </a:solidFill>
                <a:latin typeface="+mj-ea"/>
              </a:rPr>
              <a:t>()</a:t>
            </a:r>
            <a:endParaRPr lang="zh-CN" altLang="en-US" sz="3600" b="1" dirty="0">
              <a:solidFill>
                <a:srgbClr val="C00000"/>
              </a:solidFill>
              <a:latin typeface="+mj-ea"/>
            </a:endParaRPr>
          </a:p>
        </p:txBody>
      </p:sp>
      <p:sp>
        <p:nvSpPr>
          <p:cNvPr id="32772" name="Rectangle 3"/>
          <p:cNvSpPr>
            <a:spLocks noGrp="1" noChangeArrowheads="1"/>
          </p:cNvSpPr>
          <p:nvPr>
            <p:ph idx="1"/>
          </p:nvPr>
        </p:nvSpPr>
        <p:spPr>
          <a:xfrm>
            <a:off x="685800" y="1340768"/>
            <a:ext cx="7921625" cy="4563268"/>
          </a:xfrm>
        </p:spPr>
        <p:txBody>
          <a:bodyPr>
            <a:normAutofit/>
          </a:bodyPr>
          <a:lstStyle/>
          <a:p>
            <a:pPr marL="0" indent="0" eaLnBrk="1" hangingPunct="1">
              <a:buFontTx/>
              <a:buNone/>
            </a:pPr>
            <a:r>
              <a:rPr lang="zh-CN" altLang="en-US" sz="2400" b="1" dirty="0">
                <a:latin typeface="+mn-ea"/>
              </a:rPr>
              <a:t>函数原型：</a:t>
            </a:r>
            <a:r>
              <a:rPr lang="en-US" altLang="zh-CN" sz="2400" b="1" dirty="0">
                <a:solidFill>
                  <a:srgbClr val="C00000"/>
                </a:solidFill>
                <a:latin typeface="+mn-ea"/>
              </a:rPr>
              <a:t>int  </a:t>
            </a:r>
            <a:r>
              <a:rPr lang="en-US" altLang="zh-CN" sz="2400" b="1" dirty="0" err="1">
                <a:solidFill>
                  <a:srgbClr val="C00000"/>
                </a:solidFill>
                <a:latin typeface="+mn-ea"/>
              </a:rPr>
              <a:t>fputc</a:t>
            </a:r>
            <a:r>
              <a:rPr lang="en-US" altLang="zh-CN" sz="2400" b="1" dirty="0">
                <a:solidFill>
                  <a:srgbClr val="C00000"/>
                </a:solidFill>
                <a:latin typeface="+mn-ea"/>
              </a:rPr>
              <a:t>(int c, FILE *</a:t>
            </a:r>
            <a:r>
              <a:rPr lang="en-US" altLang="zh-CN" sz="2400" b="1" dirty="0" err="1">
                <a:solidFill>
                  <a:srgbClr val="C00000"/>
                </a:solidFill>
                <a:latin typeface="+mn-ea"/>
              </a:rPr>
              <a:t>fp</a:t>
            </a:r>
            <a:r>
              <a:rPr lang="en-US" altLang="zh-CN" sz="2400" b="1" dirty="0">
                <a:solidFill>
                  <a:srgbClr val="C00000"/>
                </a:solidFill>
                <a:latin typeface="+mn-ea"/>
              </a:rPr>
              <a:t>)</a:t>
            </a:r>
            <a:endParaRPr lang="en-US" altLang="zh-CN" sz="2400" b="1" dirty="0">
              <a:solidFill>
                <a:srgbClr val="C00000"/>
              </a:solidFill>
              <a:latin typeface="+mn-ea"/>
            </a:endParaRPr>
          </a:p>
          <a:p>
            <a:pPr marL="0" indent="0" eaLnBrk="1" hangingPunct="1">
              <a:buFontTx/>
              <a:buNone/>
            </a:pPr>
            <a:r>
              <a:rPr lang="en-US" altLang="zh-CN" sz="2400" b="1" dirty="0">
                <a:latin typeface="+mn-ea"/>
              </a:rPr>
              <a:t>1.</a:t>
            </a:r>
            <a:r>
              <a:rPr lang="zh-CN" altLang="en-US" sz="2400" b="1" dirty="0">
                <a:latin typeface="+mn-ea"/>
              </a:rPr>
              <a:t>功能：向文件输出一个字符。</a:t>
            </a:r>
            <a:endParaRPr lang="en-US" altLang="zh-CN" sz="2400" b="1" dirty="0">
              <a:latin typeface="+mn-ea"/>
            </a:endParaRPr>
          </a:p>
          <a:p>
            <a:pPr marL="0" indent="0" eaLnBrk="1" hangingPunct="1">
              <a:buFontTx/>
              <a:buNone/>
            </a:pPr>
            <a:r>
              <a:rPr lang="en-US" altLang="zh-CN" sz="2400" b="1" dirty="0">
                <a:latin typeface="+mn-ea"/>
              </a:rPr>
              <a:t>2.</a:t>
            </a:r>
            <a:r>
              <a:rPr lang="zh-CN" altLang="en-US" sz="2400" b="1" dirty="0">
                <a:latin typeface="+mn-ea"/>
              </a:rPr>
              <a:t>返回值：成功，</a:t>
            </a:r>
            <a:r>
              <a:rPr lang="zh-CN" altLang="en-US" sz="2400" b="1" dirty="0">
                <a:solidFill>
                  <a:srgbClr val="C00000"/>
                </a:solidFill>
                <a:latin typeface="+mn-ea"/>
              </a:rPr>
              <a:t>返回</a:t>
            </a:r>
            <a:r>
              <a:rPr lang="en-US" altLang="zh-CN" sz="2400" b="1" dirty="0">
                <a:solidFill>
                  <a:srgbClr val="C00000"/>
                </a:solidFill>
                <a:latin typeface="+mn-ea"/>
              </a:rPr>
              <a:t>c</a:t>
            </a:r>
            <a:r>
              <a:rPr lang="en-US" altLang="zh-CN" sz="2400" b="1" dirty="0">
                <a:latin typeface="+mn-ea"/>
              </a:rPr>
              <a:t>;</a:t>
            </a:r>
            <a:endParaRPr lang="en-US" altLang="zh-CN" sz="2400" b="1" dirty="0">
              <a:latin typeface="+mn-ea"/>
            </a:endParaRPr>
          </a:p>
          <a:p>
            <a:pPr marL="0" indent="0" eaLnBrk="1" hangingPunct="1">
              <a:buFontTx/>
              <a:buNone/>
            </a:pPr>
            <a:r>
              <a:rPr lang="en-US" altLang="zh-CN" sz="2400" b="1" dirty="0">
                <a:latin typeface="+mn-ea"/>
              </a:rPr>
              <a:t>                  </a:t>
            </a:r>
            <a:r>
              <a:rPr lang="zh-CN" altLang="en-US" sz="2400" b="1" dirty="0">
                <a:latin typeface="+mn-ea"/>
              </a:rPr>
              <a:t>失败，为</a:t>
            </a:r>
            <a:r>
              <a:rPr lang="en-US" altLang="zh-CN" sz="2400" b="1" dirty="0">
                <a:solidFill>
                  <a:srgbClr val="C00000"/>
                </a:solidFill>
                <a:latin typeface="+mn-ea"/>
              </a:rPr>
              <a:t>EOF</a:t>
            </a:r>
            <a:r>
              <a:rPr lang="zh-CN" altLang="en-US" sz="2400" b="1" dirty="0">
                <a:latin typeface="+mn-ea"/>
              </a:rPr>
              <a:t>（</a:t>
            </a:r>
            <a:r>
              <a:rPr lang="zh-CN" altLang="en-US" b="1" dirty="0">
                <a:latin typeface="+mn-ea"/>
              </a:rPr>
              <a:t>其值在头文件</a:t>
            </a:r>
            <a:r>
              <a:rPr lang="en-US" altLang="zh-CN" b="1" dirty="0" err="1">
                <a:latin typeface="+mn-ea"/>
              </a:rPr>
              <a:t>stdio.h</a:t>
            </a:r>
            <a:r>
              <a:rPr lang="zh-CN" altLang="en-US" b="1" dirty="0">
                <a:latin typeface="+mn-ea"/>
              </a:rPr>
              <a:t>中，被定义为</a:t>
            </a:r>
            <a:r>
              <a:rPr lang="en-US" altLang="zh-CN" b="1" dirty="0">
                <a:latin typeface="+mn-ea"/>
              </a:rPr>
              <a:t>-1</a:t>
            </a:r>
            <a:r>
              <a:rPr lang="zh-CN" altLang="en-US" sz="2400" b="1" dirty="0">
                <a:latin typeface="+mn-ea"/>
              </a:rPr>
              <a:t>）。</a:t>
            </a:r>
            <a:endParaRPr lang="en-US" altLang="zh-CN" sz="2400" b="1" dirty="0">
              <a:latin typeface="+mn-ea"/>
            </a:endParaRPr>
          </a:p>
          <a:p>
            <a:pPr marL="0" indent="0" eaLnBrk="1" hangingPunct="1">
              <a:lnSpc>
                <a:spcPct val="150000"/>
              </a:lnSpc>
              <a:spcBef>
                <a:spcPts val="0"/>
              </a:spcBef>
              <a:buFontTx/>
              <a:buNone/>
            </a:pPr>
            <a:r>
              <a:rPr lang="en-US" altLang="zh-CN" sz="2400" b="1" dirty="0">
                <a:latin typeface="+mn-ea"/>
              </a:rPr>
              <a:t>3.</a:t>
            </a:r>
            <a:r>
              <a:rPr lang="zh-CN" altLang="en-US" sz="2400" b="1" dirty="0">
                <a:latin typeface="+mn-ea"/>
              </a:rPr>
              <a:t>参数：</a:t>
            </a:r>
            <a:r>
              <a:rPr lang="en-US" altLang="zh-CN" sz="2400" b="1" dirty="0">
                <a:latin typeface="+mn-ea"/>
              </a:rPr>
              <a:t>c</a:t>
            </a:r>
            <a:r>
              <a:rPr lang="zh-CN" altLang="en-US" sz="2400" b="1" dirty="0">
                <a:latin typeface="+mn-ea"/>
              </a:rPr>
              <a:t>为写入文件的字符；</a:t>
            </a:r>
            <a:r>
              <a:rPr lang="en-US" altLang="zh-CN" sz="2400" b="1" dirty="0" err="1">
                <a:latin typeface="+mn-ea"/>
              </a:rPr>
              <a:t>fp</a:t>
            </a:r>
            <a:r>
              <a:rPr lang="zh-CN" altLang="en-US" sz="2400" b="1" dirty="0">
                <a:latin typeface="+mn-ea"/>
              </a:rPr>
              <a:t>为文件类型指针。</a:t>
            </a:r>
            <a:endParaRPr lang="en-US" altLang="zh-CN" sz="2400" b="1" dirty="0">
              <a:latin typeface="+mn-ea"/>
            </a:endParaRPr>
          </a:p>
          <a:p>
            <a:pPr marL="0" indent="0" eaLnBrk="1" hangingPunct="1">
              <a:buFontTx/>
              <a:buNone/>
            </a:pPr>
            <a:r>
              <a:rPr lang="zh-CN" altLang="en-US" sz="2400" b="1" dirty="0">
                <a:solidFill>
                  <a:srgbClr val="C00000"/>
                </a:solidFill>
                <a:latin typeface="+mn-ea"/>
              </a:rPr>
              <a:t>说明</a:t>
            </a:r>
            <a:r>
              <a:rPr lang="zh-CN" altLang="en-US" sz="2400" b="1" dirty="0">
                <a:latin typeface="+mn-ea"/>
              </a:rPr>
              <a:t>：该函数写入字符同时将读写位置指针向前移动</a:t>
            </a:r>
            <a:r>
              <a:rPr lang="en-US" altLang="zh-CN" sz="2400" b="1" dirty="0">
                <a:latin typeface="+mn-ea"/>
              </a:rPr>
              <a:t>1</a:t>
            </a:r>
            <a:r>
              <a:rPr lang="zh-CN" altLang="en-US" sz="2400" b="1" dirty="0">
                <a:latin typeface="+mn-ea"/>
              </a:rPr>
              <a:t>个字节（即指向下一个写入位置）。</a:t>
            </a:r>
            <a:endParaRPr lang="zh-CN" altLang="en-US" b="1" dirty="0">
              <a:latin typeface="+mn-ea"/>
            </a:endParaRPr>
          </a:p>
        </p:txBody>
      </p:sp>
      <p:sp>
        <p:nvSpPr>
          <p:cNvPr id="378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A24BB0B5-7AAD-437E-9866-8DD75A02351B}" type="slidenum">
              <a:rPr lang="en-US" altLang="zh-CN" sz="1400"/>
            </a:fld>
            <a:endParaRPr lang="en-US" altLang="zh-CN" sz="1400"/>
          </a:p>
        </p:txBody>
      </p:sp>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2772">
                                            <p:txEl>
                                              <p:pRg st="1" end="1"/>
                                            </p:txEl>
                                          </p:spTgt>
                                        </p:tgtEl>
                                        <p:attrNameLst>
                                          <p:attrName>style.visibility</p:attrName>
                                        </p:attrNameLst>
                                      </p:cBhvr>
                                      <p:to>
                                        <p:strVal val="visible"/>
                                      </p:to>
                                    </p:set>
                                    <p:animEffect transition="in" filter="box(in)">
                                      <p:cBhvr>
                                        <p:cTn id="7" dur="500"/>
                                        <p:tgtEl>
                                          <p:spTgt spid="3277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2772">
                                            <p:txEl>
                                              <p:pRg st="2" end="2"/>
                                            </p:txEl>
                                          </p:spTgt>
                                        </p:tgtEl>
                                        <p:attrNameLst>
                                          <p:attrName>style.visibility</p:attrName>
                                        </p:attrNameLst>
                                      </p:cBhvr>
                                      <p:to>
                                        <p:strVal val="visible"/>
                                      </p:to>
                                    </p:set>
                                    <p:animEffect transition="in" filter="box(in)">
                                      <p:cBhvr>
                                        <p:cTn id="12" dur="500"/>
                                        <p:tgtEl>
                                          <p:spTgt spid="3277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2772">
                                            <p:txEl>
                                              <p:pRg st="3" end="3"/>
                                            </p:txEl>
                                          </p:spTgt>
                                        </p:tgtEl>
                                        <p:attrNameLst>
                                          <p:attrName>style.visibility</p:attrName>
                                        </p:attrNameLst>
                                      </p:cBhvr>
                                      <p:to>
                                        <p:strVal val="visible"/>
                                      </p:to>
                                    </p:set>
                                    <p:animEffect transition="in" filter="box(in)">
                                      <p:cBhvr>
                                        <p:cTn id="17" dur="500"/>
                                        <p:tgtEl>
                                          <p:spTgt spid="3277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2772">
                                            <p:txEl>
                                              <p:pRg st="4" end="4"/>
                                            </p:txEl>
                                          </p:spTgt>
                                        </p:tgtEl>
                                        <p:attrNameLst>
                                          <p:attrName>style.visibility</p:attrName>
                                        </p:attrNameLst>
                                      </p:cBhvr>
                                      <p:to>
                                        <p:strVal val="visible"/>
                                      </p:to>
                                    </p:set>
                                    <p:animEffect transition="in" filter="box(in)">
                                      <p:cBhvr>
                                        <p:cTn id="22" dur="500"/>
                                        <p:tgtEl>
                                          <p:spTgt spid="3277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2772">
                                            <p:txEl>
                                              <p:pRg st="5" end="5"/>
                                            </p:txEl>
                                          </p:spTgt>
                                        </p:tgtEl>
                                        <p:attrNameLst>
                                          <p:attrName>style.visibility</p:attrName>
                                        </p:attrNameLst>
                                      </p:cBhvr>
                                      <p:to>
                                        <p:strVal val="visible"/>
                                      </p:to>
                                    </p:set>
                                    <p:animEffect transition="in" filter="box(in)">
                                      <p:cBhvr>
                                        <p:cTn id="27" dur="500"/>
                                        <p:tgtEl>
                                          <p:spTgt spid="3277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idx="1"/>
          </p:nvPr>
        </p:nvSpPr>
        <p:spPr>
          <a:xfrm>
            <a:off x="611187" y="1446535"/>
            <a:ext cx="7921625" cy="4807994"/>
          </a:xfrm>
        </p:spPr>
        <p:txBody>
          <a:bodyPr/>
          <a:lstStyle/>
          <a:p>
            <a:pPr marL="0" indent="0" eaLnBrk="1" hangingPunct="1">
              <a:lnSpc>
                <a:spcPct val="150000"/>
              </a:lnSpc>
              <a:spcBef>
                <a:spcPts val="0"/>
              </a:spcBef>
              <a:buFontTx/>
              <a:buNone/>
            </a:pPr>
            <a:r>
              <a:rPr lang="zh-CN" altLang="en-US" sz="2800" b="1" dirty="0">
                <a:latin typeface="方正姚体" panose="02010601030101010101" charset="-122"/>
                <a:ea typeface="方正姚体" panose="02010601030101010101" charset="-122"/>
              </a:rPr>
              <a:t>函数原型：</a:t>
            </a:r>
            <a:r>
              <a:rPr lang="en-US" altLang="zh-CN" sz="2800" b="1" dirty="0">
                <a:latin typeface="方正姚体" panose="02010601030101010101" charset="-122"/>
                <a:ea typeface="方正姚体" panose="02010601030101010101" charset="-122"/>
              </a:rPr>
              <a:t> </a:t>
            </a:r>
            <a:r>
              <a:rPr lang="en-US" altLang="zh-CN" sz="2800" b="1" dirty="0">
                <a:solidFill>
                  <a:srgbClr val="C00000"/>
                </a:solidFill>
                <a:latin typeface="方正姚体" panose="02010601030101010101" charset="-122"/>
                <a:ea typeface="方正姚体" panose="02010601030101010101" charset="-122"/>
              </a:rPr>
              <a:t>int  </a:t>
            </a:r>
            <a:r>
              <a:rPr lang="en-US" altLang="zh-CN" sz="2800" b="1" dirty="0" err="1">
                <a:solidFill>
                  <a:srgbClr val="C00000"/>
                </a:solidFill>
                <a:latin typeface="方正姚体" panose="02010601030101010101" charset="-122"/>
                <a:ea typeface="方正姚体" panose="02010601030101010101" charset="-122"/>
              </a:rPr>
              <a:t>fgetc</a:t>
            </a:r>
            <a:r>
              <a:rPr lang="en-US" altLang="zh-CN" sz="2800" b="1" dirty="0">
                <a:solidFill>
                  <a:srgbClr val="C00000"/>
                </a:solidFill>
                <a:latin typeface="方正姚体" panose="02010601030101010101" charset="-122"/>
                <a:ea typeface="方正姚体" panose="02010601030101010101" charset="-122"/>
              </a:rPr>
              <a:t>(FILE *</a:t>
            </a:r>
            <a:r>
              <a:rPr lang="en-US" altLang="zh-CN" sz="2800" b="1" dirty="0" err="1">
                <a:solidFill>
                  <a:srgbClr val="C00000"/>
                </a:solidFill>
                <a:latin typeface="方正姚体" panose="02010601030101010101" charset="-122"/>
                <a:ea typeface="方正姚体" panose="02010601030101010101" charset="-122"/>
              </a:rPr>
              <a:t>fp</a:t>
            </a:r>
            <a:r>
              <a:rPr lang="en-US" altLang="zh-CN" sz="2800" b="1" dirty="0">
                <a:solidFill>
                  <a:srgbClr val="C00000"/>
                </a:solidFill>
                <a:latin typeface="方正姚体" panose="02010601030101010101" charset="-122"/>
                <a:ea typeface="方正姚体" panose="02010601030101010101" charset="-122"/>
              </a:rPr>
              <a:t>)</a:t>
            </a:r>
            <a:endParaRPr lang="en-US" altLang="zh-CN" sz="2800" b="1" dirty="0">
              <a:solidFill>
                <a:srgbClr val="C00000"/>
              </a:solidFill>
              <a:latin typeface="方正姚体" panose="02010601030101010101" charset="-122"/>
              <a:ea typeface="方正姚体" panose="02010601030101010101" charset="-122"/>
            </a:endParaRPr>
          </a:p>
          <a:p>
            <a:pPr marL="0" indent="0" eaLnBrk="1" hangingPunct="1">
              <a:lnSpc>
                <a:spcPct val="150000"/>
              </a:lnSpc>
              <a:spcBef>
                <a:spcPts val="0"/>
              </a:spcBef>
              <a:buFontTx/>
              <a:buNone/>
            </a:pPr>
            <a:r>
              <a:rPr lang="en-US" altLang="zh-CN" sz="2800" b="1" dirty="0">
                <a:latin typeface="方正姚体" panose="02010601030101010101" charset="-122"/>
                <a:ea typeface="方正姚体" panose="02010601030101010101" charset="-122"/>
              </a:rPr>
              <a:t>1.</a:t>
            </a:r>
            <a:r>
              <a:rPr lang="zh-CN" altLang="en-US" sz="2800" b="1" dirty="0">
                <a:latin typeface="方正姚体" panose="02010601030101010101" charset="-122"/>
                <a:ea typeface="方正姚体" panose="02010601030101010101" charset="-122"/>
              </a:rPr>
              <a:t>功能：从文件读一个字符。</a:t>
            </a:r>
            <a:endParaRPr lang="en-US" altLang="zh-CN" sz="2800" b="1" dirty="0">
              <a:latin typeface="方正姚体" panose="02010601030101010101" charset="-122"/>
              <a:ea typeface="方正姚体" panose="02010601030101010101" charset="-122"/>
            </a:endParaRPr>
          </a:p>
          <a:p>
            <a:pPr marL="0" indent="0" eaLnBrk="1" hangingPunct="1">
              <a:lnSpc>
                <a:spcPct val="150000"/>
              </a:lnSpc>
              <a:spcBef>
                <a:spcPts val="0"/>
              </a:spcBef>
              <a:buFontTx/>
              <a:buNone/>
            </a:pPr>
            <a:r>
              <a:rPr lang="en-US" altLang="zh-CN" sz="2800" b="1" dirty="0">
                <a:latin typeface="方正姚体" panose="02010601030101010101" charset="-122"/>
                <a:ea typeface="方正姚体" panose="02010601030101010101" charset="-122"/>
              </a:rPr>
              <a:t>2.</a:t>
            </a:r>
            <a:r>
              <a:rPr lang="zh-CN" altLang="en-US" sz="2800" b="1" dirty="0">
                <a:latin typeface="方正姚体" panose="02010601030101010101" charset="-122"/>
                <a:ea typeface="方正姚体" panose="02010601030101010101" charset="-122"/>
              </a:rPr>
              <a:t>返回值：成功，返回所读的字符</a:t>
            </a:r>
            <a:r>
              <a:rPr lang="en-US" altLang="zh-CN" sz="2800" b="1" dirty="0">
                <a:latin typeface="方正姚体" panose="02010601030101010101" charset="-122"/>
                <a:ea typeface="方正姚体" panose="02010601030101010101" charset="-122"/>
              </a:rPr>
              <a:t>(ASCII</a:t>
            </a:r>
            <a:r>
              <a:rPr lang="zh-CN" altLang="en-US" sz="2800" b="1" dirty="0">
                <a:latin typeface="方正姚体" panose="02010601030101010101" charset="-122"/>
                <a:ea typeface="方正姚体" panose="02010601030101010101" charset="-122"/>
              </a:rPr>
              <a:t>码</a:t>
            </a:r>
            <a:r>
              <a:rPr lang="en-US" altLang="zh-CN" sz="2800" b="1" dirty="0">
                <a:latin typeface="方正姚体" panose="02010601030101010101" charset="-122"/>
                <a:ea typeface="方正姚体" panose="02010601030101010101" charset="-122"/>
              </a:rPr>
              <a:t>);</a:t>
            </a:r>
            <a:endParaRPr lang="en-US" altLang="zh-CN" sz="2800" b="1" dirty="0">
              <a:latin typeface="方正姚体" panose="02010601030101010101" charset="-122"/>
              <a:ea typeface="方正姚体" panose="02010601030101010101" charset="-122"/>
            </a:endParaRPr>
          </a:p>
          <a:p>
            <a:pPr marL="0" indent="0" eaLnBrk="1" hangingPunct="1">
              <a:lnSpc>
                <a:spcPct val="150000"/>
              </a:lnSpc>
              <a:spcBef>
                <a:spcPts val="0"/>
              </a:spcBef>
              <a:buFontTx/>
              <a:buNone/>
            </a:pPr>
            <a:r>
              <a:rPr lang="en-US" altLang="zh-CN" sz="2800" b="1" dirty="0">
                <a:latin typeface="方正姚体" panose="02010601030101010101" charset="-122"/>
                <a:ea typeface="方正姚体" panose="02010601030101010101" charset="-122"/>
              </a:rPr>
              <a:t>                   </a:t>
            </a:r>
            <a:r>
              <a:rPr lang="zh-CN" altLang="en-US" sz="2800" b="1" dirty="0">
                <a:latin typeface="方正姚体" panose="02010601030101010101" charset="-122"/>
                <a:ea typeface="方正姚体" panose="02010601030101010101" charset="-122"/>
              </a:rPr>
              <a:t>失败，为</a:t>
            </a:r>
            <a:r>
              <a:rPr lang="en-US" altLang="zh-CN" sz="2800" b="1" dirty="0">
                <a:solidFill>
                  <a:srgbClr val="C00000"/>
                </a:solidFill>
                <a:latin typeface="方正姚体" panose="02010601030101010101" charset="-122"/>
                <a:ea typeface="方正姚体" panose="02010601030101010101" charset="-122"/>
              </a:rPr>
              <a:t>EOF</a:t>
            </a:r>
            <a:r>
              <a:rPr lang="zh-CN" altLang="en-US" sz="2800" b="1" dirty="0">
                <a:latin typeface="方正姚体" panose="02010601030101010101" charset="-122"/>
                <a:ea typeface="方正姚体" panose="02010601030101010101" charset="-122"/>
              </a:rPr>
              <a:t>。</a:t>
            </a:r>
            <a:endParaRPr lang="en-US" altLang="zh-CN" sz="2800" b="1" dirty="0">
              <a:latin typeface="方正姚体" panose="02010601030101010101" charset="-122"/>
              <a:ea typeface="方正姚体" panose="02010601030101010101" charset="-122"/>
            </a:endParaRPr>
          </a:p>
          <a:p>
            <a:pPr marL="0" indent="0" eaLnBrk="1" hangingPunct="1">
              <a:lnSpc>
                <a:spcPct val="150000"/>
              </a:lnSpc>
              <a:spcBef>
                <a:spcPts val="0"/>
              </a:spcBef>
              <a:buFontTx/>
              <a:buNone/>
            </a:pPr>
            <a:r>
              <a:rPr lang="en-US" altLang="zh-CN" sz="2800" b="1" dirty="0">
                <a:latin typeface="方正姚体" panose="02010601030101010101" charset="-122"/>
                <a:ea typeface="方正姚体" panose="02010601030101010101" charset="-122"/>
              </a:rPr>
              <a:t>3.</a:t>
            </a:r>
            <a:r>
              <a:rPr lang="zh-CN" altLang="en-US" sz="2800" b="1" dirty="0">
                <a:latin typeface="方正姚体" panose="02010601030101010101" charset="-122"/>
                <a:ea typeface="方正姚体" panose="02010601030101010101" charset="-122"/>
              </a:rPr>
              <a:t>参数：</a:t>
            </a:r>
            <a:r>
              <a:rPr lang="en-US" altLang="zh-CN" sz="2800" b="1" dirty="0" err="1">
                <a:latin typeface="方正姚体" panose="02010601030101010101" charset="-122"/>
                <a:ea typeface="方正姚体" panose="02010601030101010101" charset="-122"/>
              </a:rPr>
              <a:t>fp</a:t>
            </a:r>
            <a:r>
              <a:rPr lang="zh-CN" altLang="en-US" sz="2800" b="1" dirty="0">
                <a:latin typeface="方正姚体" panose="02010601030101010101" charset="-122"/>
                <a:ea typeface="方正姚体" panose="02010601030101010101" charset="-122"/>
              </a:rPr>
              <a:t>为文件类型指针。</a:t>
            </a:r>
            <a:endParaRPr lang="en-US" altLang="zh-CN" sz="2800" b="1" dirty="0">
              <a:latin typeface="方正姚体" panose="02010601030101010101" charset="-122"/>
              <a:ea typeface="方正姚体" panose="02010601030101010101" charset="-122"/>
            </a:endParaRPr>
          </a:p>
          <a:p>
            <a:pPr marL="0" indent="0" eaLnBrk="1" hangingPunct="1">
              <a:lnSpc>
                <a:spcPct val="150000"/>
              </a:lnSpc>
              <a:spcBef>
                <a:spcPts val="0"/>
              </a:spcBef>
              <a:buFontTx/>
              <a:buNone/>
            </a:pPr>
            <a:endParaRPr lang="en-US" altLang="zh-CN" sz="2800" b="1" dirty="0">
              <a:latin typeface="方正姚体" panose="02010601030101010101" charset="-122"/>
              <a:ea typeface="方正姚体" panose="02010601030101010101" charset="-122"/>
            </a:endParaRPr>
          </a:p>
          <a:p>
            <a:pPr marL="0" indent="0" eaLnBrk="1" hangingPunct="1">
              <a:lnSpc>
                <a:spcPct val="150000"/>
              </a:lnSpc>
              <a:spcBef>
                <a:spcPts val="0"/>
              </a:spcBef>
              <a:buFontTx/>
              <a:buNone/>
            </a:pPr>
            <a:endParaRPr lang="zh-CN" altLang="en-US" sz="2400" b="1" dirty="0">
              <a:latin typeface="方正姚体" panose="02010601030101010101" charset="-122"/>
              <a:ea typeface="方正姚体" panose="02010601030101010101" charset="-122"/>
            </a:endParaRPr>
          </a:p>
        </p:txBody>
      </p:sp>
      <p:sp>
        <p:nvSpPr>
          <p:cNvPr id="389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8D0318B9-40A6-4E19-832D-C470CC653B4B}" type="slidenum">
              <a:rPr lang="en-US" altLang="zh-CN" sz="1400"/>
            </a:fld>
            <a:endParaRPr lang="en-US" altLang="zh-CN" sz="1400"/>
          </a:p>
        </p:txBody>
      </p:sp>
      <p:sp>
        <p:nvSpPr>
          <p:cNvPr id="7" name="Rectangle 2"/>
          <p:cNvSpPr>
            <a:spLocks noGrp="1" noChangeArrowheads="1"/>
          </p:cNvSpPr>
          <p:nvPr>
            <p:ph type="title"/>
          </p:nvPr>
        </p:nvSpPr>
        <p:spPr>
          <a:xfrm>
            <a:off x="710946" y="496764"/>
            <a:ext cx="7772400" cy="457200"/>
          </a:xfrm>
        </p:spPr>
        <p:txBody>
          <a:bodyPr>
            <a:normAutofit fontScale="90000"/>
          </a:bodyPr>
          <a:lstStyle/>
          <a:p>
            <a:r>
              <a:rPr lang="zh-CN" altLang="en-US" sz="3600" b="1" dirty="0">
                <a:solidFill>
                  <a:srgbClr val="C00000"/>
                </a:solidFill>
                <a:latin typeface="+mj-ea"/>
              </a:rPr>
              <a:t>从文件中读一个字符</a:t>
            </a:r>
            <a:r>
              <a:rPr lang="en-US" altLang="zh-CN" sz="3600" b="1" dirty="0">
                <a:solidFill>
                  <a:srgbClr val="C00000"/>
                </a:solidFill>
                <a:latin typeface="+mj-ea"/>
              </a:rPr>
              <a:t>--</a:t>
            </a:r>
            <a:r>
              <a:rPr lang="zh-CN" altLang="en-US" sz="3600" b="1" cap="none" dirty="0">
                <a:solidFill>
                  <a:srgbClr val="C00000"/>
                </a:solidFill>
                <a:latin typeface="+mj-ea"/>
              </a:rPr>
              <a:t>函数</a:t>
            </a:r>
            <a:r>
              <a:rPr lang="en-US" altLang="zh-CN" sz="3600" b="1" cap="none" dirty="0" err="1">
                <a:solidFill>
                  <a:srgbClr val="C00000"/>
                </a:solidFill>
                <a:latin typeface="+mj-ea"/>
              </a:rPr>
              <a:t>fgetc</a:t>
            </a:r>
            <a:r>
              <a:rPr lang="en-US" altLang="zh-CN" sz="3600" b="1" cap="none" dirty="0">
                <a:solidFill>
                  <a:srgbClr val="C00000"/>
                </a:solidFill>
                <a:latin typeface="+mj-ea"/>
              </a:rPr>
              <a:t>()</a:t>
            </a:r>
            <a:endParaRPr lang="zh-CN" altLang="en-US" sz="3600" b="1" dirty="0">
              <a:solidFill>
                <a:srgbClr val="C00000"/>
              </a:solidFill>
              <a:latin typeface="+mj-ea"/>
            </a:endParaRPr>
          </a:p>
        </p:txBody>
      </p:sp>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2772">
                                            <p:txEl>
                                              <p:pRg st="1" end="1"/>
                                            </p:txEl>
                                          </p:spTgt>
                                        </p:tgtEl>
                                        <p:attrNameLst>
                                          <p:attrName>style.visibility</p:attrName>
                                        </p:attrNameLst>
                                      </p:cBhvr>
                                      <p:to>
                                        <p:strVal val="visible"/>
                                      </p:to>
                                    </p:set>
                                    <p:animEffect transition="in" filter="box(in)">
                                      <p:cBhvr>
                                        <p:cTn id="7" dur="500"/>
                                        <p:tgtEl>
                                          <p:spTgt spid="3277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2772">
                                            <p:txEl>
                                              <p:pRg st="2" end="2"/>
                                            </p:txEl>
                                          </p:spTgt>
                                        </p:tgtEl>
                                        <p:attrNameLst>
                                          <p:attrName>style.visibility</p:attrName>
                                        </p:attrNameLst>
                                      </p:cBhvr>
                                      <p:to>
                                        <p:strVal val="visible"/>
                                      </p:to>
                                    </p:set>
                                    <p:animEffect transition="in" filter="box(in)">
                                      <p:cBhvr>
                                        <p:cTn id="12" dur="500"/>
                                        <p:tgtEl>
                                          <p:spTgt spid="3277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2772">
                                            <p:txEl>
                                              <p:pRg st="3" end="3"/>
                                            </p:txEl>
                                          </p:spTgt>
                                        </p:tgtEl>
                                        <p:attrNameLst>
                                          <p:attrName>style.visibility</p:attrName>
                                        </p:attrNameLst>
                                      </p:cBhvr>
                                      <p:to>
                                        <p:strVal val="visible"/>
                                      </p:to>
                                    </p:set>
                                    <p:animEffect transition="in" filter="box(in)">
                                      <p:cBhvr>
                                        <p:cTn id="17" dur="500"/>
                                        <p:tgtEl>
                                          <p:spTgt spid="3277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2772">
                                            <p:txEl>
                                              <p:pRg st="4" end="4"/>
                                            </p:txEl>
                                          </p:spTgt>
                                        </p:tgtEl>
                                        <p:attrNameLst>
                                          <p:attrName>style.visibility</p:attrName>
                                        </p:attrNameLst>
                                      </p:cBhvr>
                                      <p:to>
                                        <p:strVal val="visible"/>
                                      </p:to>
                                    </p:set>
                                    <p:animEffect transition="in" filter="box(in)">
                                      <p:cBhvr>
                                        <p:cTn id="22" dur="500"/>
                                        <p:tgtEl>
                                          <p:spTgt spid="327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684212" y="476672"/>
            <a:ext cx="7772400" cy="457200"/>
          </a:xfrm>
        </p:spPr>
        <p:txBody>
          <a:bodyPr>
            <a:normAutofit fontScale="90000"/>
          </a:bodyPr>
          <a:lstStyle/>
          <a:p>
            <a:r>
              <a:rPr lang="zh-CN" altLang="en-US" sz="3600" b="1" dirty="0">
                <a:solidFill>
                  <a:srgbClr val="C00000"/>
                </a:solidFill>
                <a:latin typeface="+mn-ea"/>
                <a:ea typeface="+mn-ea"/>
              </a:rPr>
              <a:t>文件末尾检查</a:t>
            </a:r>
            <a:r>
              <a:rPr lang="en-US" altLang="zh-CN" sz="3600" b="1" dirty="0">
                <a:solidFill>
                  <a:srgbClr val="C00000"/>
                </a:solidFill>
                <a:latin typeface="+mn-ea"/>
                <a:ea typeface="+mn-ea"/>
              </a:rPr>
              <a:t>--</a:t>
            </a:r>
            <a:r>
              <a:rPr lang="zh-CN" altLang="en-US" sz="3600" b="1" dirty="0">
                <a:solidFill>
                  <a:srgbClr val="C00000"/>
                </a:solidFill>
                <a:latin typeface="+mn-ea"/>
              </a:rPr>
              <a:t>函数</a:t>
            </a:r>
            <a:r>
              <a:rPr lang="en-US" altLang="zh-CN" sz="3600" b="1" cap="none" dirty="0" err="1">
                <a:solidFill>
                  <a:srgbClr val="C00000"/>
                </a:solidFill>
                <a:latin typeface="+mn-ea"/>
              </a:rPr>
              <a:t>feof</a:t>
            </a:r>
            <a:r>
              <a:rPr lang="en-US" altLang="zh-CN" sz="3600" b="1" dirty="0">
                <a:solidFill>
                  <a:srgbClr val="C00000"/>
                </a:solidFill>
                <a:latin typeface="+mn-ea"/>
              </a:rPr>
              <a:t>()</a:t>
            </a:r>
            <a:endParaRPr lang="zh-CN" altLang="en-US" sz="3600" b="1" dirty="0">
              <a:solidFill>
                <a:srgbClr val="C00000"/>
              </a:solidFill>
              <a:latin typeface="+mn-ea"/>
              <a:ea typeface="+mn-ea"/>
            </a:endParaRPr>
          </a:p>
        </p:txBody>
      </p:sp>
      <p:sp>
        <p:nvSpPr>
          <p:cNvPr id="90115" name="Rectangle 3"/>
          <p:cNvSpPr>
            <a:spLocks noGrp="1" noChangeArrowheads="1"/>
          </p:cNvSpPr>
          <p:nvPr>
            <p:ph idx="1"/>
          </p:nvPr>
        </p:nvSpPr>
        <p:spPr>
          <a:xfrm>
            <a:off x="609600" y="1340768"/>
            <a:ext cx="7921625" cy="4464496"/>
          </a:xfrm>
        </p:spPr>
        <p:txBody>
          <a:bodyPr/>
          <a:lstStyle/>
          <a:p>
            <a:pPr marL="0" indent="0" algn="just" eaLnBrk="1" hangingPunct="1">
              <a:lnSpc>
                <a:spcPct val="150000"/>
              </a:lnSpc>
              <a:spcBef>
                <a:spcPts val="0"/>
              </a:spcBef>
              <a:buFontTx/>
              <a:buNone/>
            </a:pPr>
            <a:r>
              <a:rPr lang="zh-CN" altLang="en-US" sz="2800" b="1" dirty="0">
                <a:latin typeface="+mn-ea"/>
              </a:rPr>
              <a:t>函数原型：</a:t>
            </a:r>
            <a:r>
              <a:rPr lang="en-US" altLang="zh-CN" sz="2800" dirty="0">
                <a:latin typeface="+mn-ea"/>
              </a:rPr>
              <a:t> </a:t>
            </a:r>
            <a:r>
              <a:rPr lang="en-US" altLang="zh-CN" sz="2800" b="1" dirty="0">
                <a:solidFill>
                  <a:srgbClr val="C00000"/>
                </a:solidFill>
                <a:latin typeface="+mn-ea"/>
              </a:rPr>
              <a:t>int  </a:t>
            </a:r>
            <a:r>
              <a:rPr lang="en-US" altLang="zh-CN" sz="2800" b="1" dirty="0" err="1">
                <a:solidFill>
                  <a:srgbClr val="C00000"/>
                </a:solidFill>
                <a:latin typeface="+mn-ea"/>
              </a:rPr>
              <a:t>feof</a:t>
            </a:r>
            <a:r>
              <a:rPr lang="en-US" altLang="zh-CN" sz="2800" b="1" dirty="0">
                <a:solidFill>
                  <a:srgbClr val="C00000"/>
                </a:solidFill>
                <a:latin typeface="+mn-ea"/>
              </a:rPr>
              <a:t>(FILE *</a:t>
            </a:r>
            <a:r>
              <a:rPr lang="en-US" altLang="zh-CN" sz="2800" b="1" dirty="0" err="1">
                <a:solidFill>
                  <a:srgbClr val="C00000"/>
                </a:solidFill>
                <a:latin typeface="+mn-ea"/>
              </a:rPr>
              <a:t>fp</a:t>
            </a:r>
            <a:r>
              <a:rPr lang="en-US" altLang="zh-CN" sz="2800" b="1" dirty="0">
                <a:solidFill>
                  <a:srgbClr val="C00000"/>
                </a:solidFill>
                <a:latin typeface="+mn-ea"/>
              </a:rPr>
              <a:t>);</a:t>
            </a:r>
            <a:endParaRPr lang="zh-CN" altLang="en-US" sz="2800" b="1" dirty="0">
              <a:solidFill>
                <a:srgbClr val="C00000"/>
              </a:solidFill>
              <a:latin typeface="+mn-ea"/>
            </a:endParaRPr>
          </a:p>
          <a:p>
            <a:pPr marL="0" indent="0" algn="just" eaLnBrk="1" hangingPunct="1">
              <a:lnSpc>
                <a:spcPct val="150000"/>
              </a:lnSpc>
              <a:spcBef>
                <a:spcPts val="0"/>
              </a:spcBef>
              <a:buFontTx/>
              <a:buNone/>
            </a:pPr>
            <a:r>
              <a:rPr lang="en-US" altLang="zh-CN" sz="2800" b="1" dirty="0">
                <a:latin typeface="+mn-ea"/>
              </a:rPr>
              <a:t>1.</a:t>
            </a:r>
            <a:r>
              <a:rPr lang="zh-CN" altLang="en-US" sz="2800" b="1" dirty="0">
                <a:latin typeface="+mn-ea"/>
              </a:rPr>
              <a:t>功能：检测当前操作是否读过文件尾标志（</a:t>
            </a:r>
            <a:r>
              <a:rPr lang="en-US" altLang="zh-CN" sz="2800" b="1" dirty="0">
                <a:latin typeface="+mn-ea"/>
              </a:rPr>
              <a:t>EOF </a:t>
            </a:r>
            <a:r>
              <a:rPr lang="zh-CN" altLang="en-US" sz="2800" b="1" dirty="0">
                <a:latin typeface="+mn-ea"/>
              </a:rPr>
              <a:t>，即</a:t>
            </a:r>
            <a:r>
              <a:rPr lang="en-US" altLang="zh-CN" sz="2800" b="1" dirty="0">
                <a:latin typeface="+mn-ea"/>
              </a:rPr>
              <a:t>-1</a:t>
            </a:r>
            <a:r>
              <a:rPr lang="zh-CN" altLang="en-US" sz="2800" b="1" dirty="0">
                <a:latin typeface="+mn-ea"/>
              </a:rPr>
              <a:t>）。</a:t>
            </a:r>
            <a:endParaRPr lang="en-US" altLang="zh-CN" sz="2800" b="1" dirty="0">
              <a:latin typeface="+mn-ea"/>
            </a:endParaRPr>
          </a:p>
          <a:p>
            <a:pPr marL="0" indent="0" algn="just" eaLnBrk="1" hangingPunct="1">
              <a:lnSpc>
                <a:spcPct val="150000"/>
              </a:lnSpc>
              <a:spcBef>
                <a:spcPts val="0"/>
              </a:spcBef>
              <a:buFontTx/>
              <a:buNone/>
            </a:pPr>
            <a:r>
              <a:rPr lang="en-US" altLang="zh-CN" sz="2800" b="1" dirty="0">
                <a:latin typeface="+mn-ea"/>
              </a:rPr>
              <a:t>2.</a:t>
            </a:r>
            <a:r>
              <a:rPr lang="zh-CN" altLang="en-US" sz="2800" b="1" dirty="0">
                <a:latin typeface="+mn-ea"/>
              </a:rPr>
              <a:t>返回值：如果读过，则函数返回逻辑真（非</a:t>
            </a:r>
            <a:r>
              <a:rPr lang="en-US" altLang="zh-CN" sz="2800" b="1" dirty="0">
                <a:latin typeface="+mn-ea"/>
              </a:rPr>
              <a:t>0</a:t>
            </a:r>
            <a:r>
              <a:rPr lang="zh-CN" altLang="en-US" sz="2800" b="1" dirty="0">
                <a:latin typeface="+mn-ea"/>
              </a:rPr>
              <a:t>）；否则，则返回</a:t>
            </a:r>
            <a:r>
              <a:rPr lang="en-US" altLang="zh-CN" sz="2800" b="1" dirty="0">
                <a:latin typeface="+mn-ea"/>
              </a:rPr>
              <a:t>0</a:t>
            </a:r>
            <a:r>
              <a:rPr lang="zh-CN" altLang="en-US" sz="2800" b="1" dirty="0">
                <a:latin typeface="+mn-ea"/>
              </a:rPr>
              <a:t>。</a:t>
            </a:r>
            <a:endParaRPr lang="en-US" altLang="zh-CN" sz="2800" b="1" dirty="0">
              <a:latin typeface="+mn-ea"/>
            </a:endParaRPr>
          </a:p>
          <a:p>
            <a:pPr marL="0" indent="0" algn="just" eaLnBrk="1" hangingPunct="1">
              <a:lnSpc>
                <a:spcPct val="150000"/>
              </a:lnSpc>
              <a:spcBef>
                <a:spcPts val="0"/>
              </a:spcBef>
              <a:buFontTx/>
              <a:buNone/>
            </a:pPr>
            <a:r>
              <a:rPr lang="en-US" altLang="zh-CN" sz="2800" b="1" dirty="0">
                <a:latin typeface="+mn-ea"/>
              </a:rPr>
              <a:t>3.</a:t>
            </a:r>
            <a:r>
              <a:rPr lang="zh-CN" altLang="en-US" sz="2800" b="1" dirty="0">
                <a:latin typeface="+mn-ea"/>
              </a:rPr>
              <a:t>参数：文件类型指针。</a:t>
            </a:r>
            <a:endParaRPr lang="zh-CN" altLang="en-US" sz="2800" dirty="0">
              <a:latin typeface="+mn-ea"/>
            </a:endParaRPr>
          </a:p>
        </p:txBody>
      </p:sp>
      <p:sp>
        <p:nvSpPr>
          <p:cNvPr id="399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B19E8562-E2C6-4432-AB01-67008798E952}" type="slidenum">
              <a:rPr lang="en-US" altLang="zh-CN" sz="1400"/>
            </a:fld>
            <a:endParaRPr lang="en-US" altLang="zh-CN" sz="1400"/>
          </a:p>
        </p:txBody>
      </p:sp>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0115">
                                            <p:txEl>
                                              <p:pRg st="1" end="1"/>
                                            </p:txEl>
                                          </p:spTgt>
                                        </p:tgtEl>
                                        <p:attrNameLst>
                                          <p:attrName>style.visibility</p:attrName>
                                        </p:attrNameLst>
                                      </p:cBhvr>
                                      <p:to>
                                        <p:strVal val="visible"/>
                                      </p:to>
                                    </p:set>
                                    <p:animEffect transition="in" filter="box(in)">
                                      <p:cBhvr>
                                        <p:cTn id="7" dur="500"/>
                                        <p:tgtEl>
                                          <p:spTgt spid="901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0115">
                                            <p:txEl>
                                              <p:pRg st="2" end="2"/>
                                            </p:txEl>
                                          </p:spTgt>
                                        </p:tgtEl>
                                        <p:attrNameLst>
                                          <p:attrName>style.visibility</p:attrName>
                                        </p:attrNameLst>
                                      </p:cBhvr>
                                      <p:to>
                                        <p:strVal val="visible"/>
                                      </p:to>
                                    </p:set>
                                    <p:animEffect transition="in" filter="box(in)">
                                      <p:cBhvr>
                                        <p:cTn id="12" dur="500"/>
                                        <p:tgtEl>
                                          <p:spTgt spid="901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0115">
                                            <p:txEl>
                                              <p:pRg st="3" end="3"/>
                                            </p:txEl>
                                          </p:spTgt>
                                        </p:tgtEl>
                                        <p:attrNameLst>
                                          <p:attrName>style.visibility</p:attrName>
                                        </p:attrNameLst>
                                      </p:cBhvr>
                                      <p:to>
                                        <p:strVal val="visible"/>
                                      </p:to>
                                    </p:set>
                                    <p:animEffect transition="in" filter="box(in)">
                                      <p:cBhvr>
                                        <p:cTn id="17" dur="500"/>
                                        <p:tgtEl>
                                          <p:spTgt spid="901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4AC25620-0019-4CB5-9A49-E0340FE0535D}" type="slidenum">
              <a:rPr lang="en-US" altLang="zh-CN" sz="1400"/>
            </a:fld>
            <a:endParaRPr lang="en-US" altLang="zh-CN" sz="1400"/>
          </a:p>
        </p:txBody>
      </p:sp>
      <p:sp>
        <p:nvSpPr>
          <p:cNvPr id="40963" name="Rectangle 5"/>
          <p:cNvSpPr>
            <a:spLocks noChangeArrowheads="1"/>
          </p:cNvSpPr>
          <p:nvPr/>
        </p:nvSpPr>
        <p:spPr bwMode="auto">
          <a:xfrm>
            <a:off x="775791" y="1196752"/>
            <a:ext cx="7324601"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ts val="0"/>
              </a:spcBef>
              <a:buFontTx/>
              <a:buNone/>
            </a:pPr>
            <a:r>
              <a:rPr lang="en-US" altLang="zh-CN" sz="2400" b="1" dirty="0">
                <a:solidFill>
                  <a:srgbClr val="C00000"/>
                </a:solidFill>
                <a:latin typeface="+mn-ea"/>
                <a:ea typeface="+mn-ea"/>
              </a:rPr>
              <a:t>[</a:t>
            </a:r>
            <a:r>
              <a:rPr lang="zh-CN" altLang="en-US" sz="2400" b="1" dirty="0">
                <a:solidFill>
                  <a:srgbClr val="C00000"/>
                </a:solidFill>
                <a:latin typeface="+mn-ea"/>
                <a:ea typeface="+mn-ea"/>
              </a:rPr>
              <a:t>案例</a:t>
            </a:r>
            <a:r>
              <a:rPr lang="en-US" altLang="zh-CN" sz="2400" b="1" dirty="0">
                <a:solidFill>
                  <a:srgbClr val="C00000"/>
                </a:solidFill>
                <a:latin typeface="+mn-ea"/>
                <a:ea typeface="+mn-ea"/>
              </a:rPr>
              <a:t>1] </a:t>
            </a:r>
            <a:r>
              <a:rPr lang="zh-CN" altLang="en-US" sz="2400" b="1" dirty="0">
                <a:solidFill>
                  <a:srgbClr val="C00000"/>
                </a:solidFill>
                <a:latin typeface="+mn-ea"/>
                <a:ea typeface="+mn-ea"/>
              </a:rPr>
              <a:t>将键盘上输入的一个字符串（以“</a:t>
            </a:r>
            <a:r>
              <a:rPr lang="en-US" altLang="zh-CN" sz="2400" b="1" dirty="0">
                <a:solidFill>
                  <a:srgbClr val="C00000"/>
                </a:solidFill>
                <a:latin typeface="+mn-ea"/>
                <a:ea typeface="+mn-ea"/>
              </a:rPr>
              <a:t>#”</a:t>
            </a:r>
            <a:r>
              <a:rPr lang="zh-CN" altLang="en-US" sz="2400" b="1" dirty="0">
                <a:solidFill>
                  <a:srgbClr val="C00000"/>
                </a:solidFill>
                <a:latin typeface="+mn-ea"/>
                <a:ea typeface="+mn-ea"/>
              </a:rPr>
              <a:t>作为结束字符），存储到一个文件中。</a:t>
            </a:r>
            <a:endParaRPr lang="en-US" altLang="zh-CN" sz="2400" b="1" dirty="0">
              <a:solidFill>
                <a:srgbClr val="C00000"/>
              </a:solidFill>
              <a:latin typeface="+mn-ea"/>
              <a:ea typeface="+mn-ea"/>
            </a:endParaRPr>
          </a:p>
          <a:p>
            <a:pPr eaLnBrk="1" hangingPunct="1">
              <a:lnSpc>
                <a:spcPct val="150000"/>
              </a:lnSpc>
              <a:spcBef>
                <a:spcPts val="0"/>
              </a:spcBef>
              <a:buFontTx/>
              <a:buNone/>
            </a:pPr>
            <a:endParaRPr lang="en-US" altLang="zh-CN" sz="2400" b="1" dirty="0">
              <a:solidFill>
                <a:srgbClr val="C00000"/>
              </a:solidFill>
              <a:latin typeface="+mn-ea"/>
              <a:ea typeface="+mn-ea"/>
            </a:endParaRPr>
          </a:p>
          <a:p>
            <a:pPr eaLnBrk="1" hangingPunct="1">
              <a:lnSpc>
                <a:spcPct val="150000"/>
              </a:lnSpc>
              <a:spcBef>
                <a:spcPts val="0"/>
              </a:spcBef>
              <a:buFontTx/>
              <a:buNone/>
            </a:pPr>
            <a:r>
              <a:rPr lang="zh-CN" altLang="en-US" sz="2000" b="1" dirty="0">
                <a:solidFill>
                  <a:srgbClr val="C00000"/>
                </a:solidFill>
                <a:latin typeface="+mn-ea"/>
                <a:ea typeface="+mn-ea"/>
              </a:rPr>
              <a:t>分析问题过程：</a:t>
            </a:r>
            <a:endParaRPr lang="en-US" altLang="zh-CN" sz="2000" b="1" dirty="0">
              <a:solidFill>
                <a:srgbClr val="C00000"/>
              </a:solidFill>
              <a:latin typeface="+mn-ea"/>
              <a:ea typeface="+mn-ea"/>
            </a:endParaRPr>
          </a:p>
          <a:p>
            <a:pPr eaLnBrk="1" hangingPunct="1">
              <a:lnSpc>
                <a:spcPct val="150000"/>
              </a:lnSpc>
              <a:spcBef>
                <a:spcPts val="0"/>
              </a:spcBef>
              <a:buFontTx/>
              <a:buNone/>
            </a:pPr>
            <a:r>
              <a:rPr lang="en-US" altLang="zh-CN" sz="2000" dirty="0">
                <a:latin typeface="+mn-ea"/>
                <a:ea typeface="+mn-ea"/>
              </a:rPr>
              <a:t>1</a:t>
            </a:r>
            <a:r>
              <a:rPr lang="zh-CN" altLang="en-US" sz="2000" dirty="0">
                <a:latin typeface="+mn-ea"/>
                <a:ea typeface="+mn-ea"/>
              </a:rPr>
              <a:t>、打开文件，保存文件信息区地址到</a:t>
            </a:r>
            <a:r>
              <a:rPr lang="en-US" altLang="zh-CN" sz="2000" dirty="0" err="1">
                <a:latin typeface="+mn-ea"/>
                <a:ea typeface="+mn-ea"/>
              </a:rPr>
              <a:t>fp</a:t>
            </a:r>
            <a:endParaRPr lang="en-US" altLang="zh-CN" sz="2000" dirty="0">
              <a:latin typeface="+mn-ea"/>
              <a:ea typeface="+mn-ea"/>
            </a:endParaRPr>
          </a:p>
          <a:p>
            <a:pPr eaLnBrk="1" hangingPunct="1">
              <a:lnSpc>
                <a:spcPct val="150000"/>
              </a:lnSpc>
              <a:spcBef>
                <a:spcPts val="0"/>
              </a:spcBef>
              <a:buFontTx/>
              <a:buNone/>
            </a:pPr>
            <a:r>
              <a:rPr lang="en-US" altLang="zh-CN" sz="2000" dirty="0">
                <a:latin typeface="+mn-ea"/>
                <a:ea typeface="+mn-ea"/>
              </a:rPr>
              <a:t>2</a:t>
            </a:r>
            <a:r>
              <a:rPr lang="zh-CN" altLang="en-US" sz="2000" dirty="0">
                <a:latin typeface="+mn-ea"/>
                <a:ea typeface="+mn-ea"/>
              </a:rPr>
              <a:t>、从键盘输入一个字符</a:t>
            </a:r>
            <a:r>
              <a:rPr lang="en-US" altLang="zh-CN" sz="2000" dirty="0" err="1">
                <a:latin typeface="+mn-ea"/>
                <a:ea typeface="+mn-ea"/>
              </a:rPr>
              <a:t>ch</a:t>
            </a:r>
            <a:endParaRPr lang="en-US" altLang="zh-CN" sz="2000" dirty="0">
              <a:latin typeface="+mn-ea"/>
              <a:ea typeface="+mn-ea"/>
            </a:endParaRPr>
          </a:p>
          <a:p>
            <a:pPr eaLnBrk="1" hangingPunct="1">
              <a:lnSpc>
                <a:spcPct val="150000"/>
              </a:lnSpc>
              <a:spcBef>
                <a:spcPts val="0"/>
              </a:spcBef>
              <a:buFontTx/>
              <a:buNone/>
            </a:pPr>
            <a:r>
              <a:rPr lang="en-US" altLang="zh-CN" sz="2000" dirty="0">
                <a:latin typeface="+mn-ea"/>
                <a:ea typeface="+mn-ea"/>
              </a:rPr>
              <a:t>3</a:t>
            </a:r>
            <a:r>
              <a:rPr lang="zh-CN" altLang="en-US" sz="2000" dirty="0">
                <a:latin typeface="+mn-ea"/>
                <a:ea typeface="+mn-ea"/>
              </a:rPr>
              <a:t>、判断</a:t>
            </a:r>
            <a:r>
              <a:rPr lang="en-US" altLang="zh-CN" sz="2000" dirty="0" err="1">
                <a:latin typeface="+mn-ea"/>
                <a:ea typeface="+mn-ea"/>
              </a:rPr>
              <a:t>ch</a:t>
            </a:r>
            <a:r>
              <a:rPr lang="zh-CN" altLang="en-US" sz="2000" dirty="0">
                <a:latin typeface="+mn-ea"/>
                <a:ea typeface="+mn-ea"/>
              </a:rPr>
              <a:t>是否为‘</a:t>
            </a:r>
            <a:r>
              <a:rPr lang="en-US" altLang="zh-CN" sz="2000" dirty="0">
                <a:latin typeface="+mn-ea"/>
                <a:ea typeface="+mn-ea"/>
              </a:rPr>
              <a:t>#</a:t>
            </a:r>
            <a:r>
              <a:rPr lang="zh-CN" altLang="en-US" sz="2000" dirty="0">
                <a:latin typeface="+mn-ea"/>
                <a:ea typeface="+mn-ea"/>
              </a:rPr>
              <a:t>’如果是转</a:t>
            </a:r>
            <a:r>
              <a:rPr lang="en-US" altLang="zh-CN" sz="2000" dirty="0">
                <a:latin typeface="+mn-ea"/>
                <a:ea typeface="+mn-ea"/>
              </a:rPr>
              <a:t>5</a:t>
            </a:r>
            <a:endParaRPr lang="en-US" altLang="zh-CN" sz="2000" dirty="0">
              <a:latin typeface="+mn-ea"/>
              <a:ea typeface="+mn-ea"/>
            </a:endParaRPr>
          </a:p>
          <a:p>
            <a:pPr eaLnBrk="1" hangingPunct="1">
              <a:lnSpc>
                <a:spcPct val="150000"/>
              </a:lnSpc>
              <a:spcBef>
                <a:spcPts val="0"/>
              </a:spcBef>
              <a:buFontTx/>
              <a:buNone/>
            </a:pPr>
            <a:r>
              <a:rPr lang="en-US" altLang="zh-CN" sz="2000" dirty="0">
                <a:latin typeface="+mn-ea"/>
                <a:ea typeface="+mn-ea"/>
              </a:rPr>
              <a:t>4</a:t>
            </a:r>
            <a:r>
              <a:rPr lang="zh-CN" altLang="en-US" sz="2000" dirty="0">
                <a:latin typeface="+mn-ea"/>
                <a:ea typeface="+mn-ea"/>
              </a:rPr>
              <a:t>、把</a:t>
            </a:r>
            <a:r>
              <a:rPr lang="en-US" altLang="zh-CN" sz="2000" dirty="0" err="1">
                <a:latin typeface="+mn-ea"/>
                <a:ea typeface="+mn-ea"/>
              </a:rPr>
              <a:t>ch</a:t>
            </a:r>
            <a:r>
              <a:rPr lang="zh-CN" altLang="en-US" sz="2000" dirty="0">
                <a:latin typeface="+mn-ea"/>
                <a:ea typeface="+mn-ea"/>
              </a:rPr>
              <a:t>写入文件，转</a:t>
            </a:r>
            <a:r>
              <a:rPr lang="en-US" altLang="zh-CN" sz="2000" dirty="0">
                <a:latin typeface="+mn-ea"/>
                <a:ea typeface="+mn-ea"/>
              </a:rPr>
              <a:t>2</a:t>
            </a:r>
            <a:endParaRPr lang="en-US" altLang="zh-CN" sz="2000" dirty="0">
              <a:latin typeface="+mn-ea"/>
              <a:ea typeface="+mn-ea"/>
            </a:endParaRPr>
          </a:p>
          <a:p>
            <a:pPr eaLnBrk="1" hangingPunct="1">
              <a:lnSpc>
                <a:spcPct val="150000"/>
              </a:lnSpc>
              <a:spcBef>
                <a:spcPts val="0"/>
              </a:spcBef>
              <a:buFontTx/>
              <a:buNone/>
            </a:pPr>
            <a:r>
              <a:rPr lang="en-US" altLang="zh-CN" sz="2000" dirty="0">
                <a:latin typeface="+mn-ea"/>
                <a:ea typeface="+mn-ea"/>
              </a:rPr>
              <a:t>5</a:t>
            </a:r>
            <a:r>
              <a:rPr lang="zh-CN" altLang="en-US" sz="2000" dirty="0">
                <a:latin typeface="+mn-ea"/>
                <a:ea typeface="+mn-ea"/>
              </a:rPr>
              <a:t>、关闭文件</a:t>
            </a:r>
            <a:endParaRPr lang="en-US" altLang="zh-CN" sz="2000" dirty="0">
              <a:latin typeface="+mn-ea"/>
              <a:ea typeface="+mn-ea"/>
            </a:endParaRPr>
          </a:p>
          <a:p>
            <a:pPr eaLnBrk="1" hangingPunct="1">
              <a:lnSpc>
                <a:spcPct val="150000"/>
              </a:lnSpc>
              <a:spcBef>
                <a:spcPts val="0"/>
              </a:spcBef>
              <a:buFontTx/>
              <a:buNone/>
            </a:pPr>
            <a:endParaRPr lang="en-US" altLang="zh-CN" sz="2000" dirty="0">
              <a:latin typeface="+mn-ea"/>
              <a:ea typeface="+mn-ea"/>
            </a:endParaRPr>
          </a:p>
          <a:p>
            <a:pPr eaLnBrk="1" hangingPunct="1">
              <a:lnSpc>
                <a:spcPct val="150000"/>
              </a:lnSpc>
              <a:spcBef>
                <a:spcPts val="0"/>
              </a:spcBef>
              <a:buFontTx/>
              <a:buNone/>
            </a:pPr>
            <a:r>
              <a:rPr lang="zh-CN" altLang="en-US" sz="2000" dirty="0">
                <a:latin typeface="+mn-ea"/>
                <a:ea typeface="+mn-ea"/>
              </a:rPr>
              <a:t>				</a:t>
            </a:r>
            <a:endParaRPr lang="zh-CN" altLang="en-US" sz="2000" dirty="0">
              <a:latin typeface="+mn-ea"/>
              <a:ea typeface="+mn-ea"/>
            </a:endParaRPr>
          </a:p>
        </p:txBody>
      </p:sp>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CE870A5B-92AD-4699-AAB1-99C24F79C716}" type="slidenum">
              <a:rPr lang="en-US" altLang="zh-CN" sz="1400"/>
            </a:fld>
            <a:endParaRPr lang="en-US" altLang="zh-CN" sz="1400"/>
          </a:p>
        </p:txBody>
      </p:sp>
      <p:sp>
        <p:nvSpPr>
          <p:cNvPr id="41987" name="Rectangle 5"/>
          <p:cNvSpPr>
            <a:spLocks noChangeArrowheads="1"/>
          </p:cNvSpPr>
          <p:nvPr/>
        </p:nvSpPr>
        <p:spPr bwMode="auto">
          <a:xfrm>
            <a:off x="179388" y="981075"/>
            <a:ext cx="8856662"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zh-CN" altLang="en-US" sz="2000"/>
              <a:t>		</a:t>
            </a:r>
            <a:endParaRPr lang="zh-CN" altLang="en-US" sz="2000"/>
          </a:p>
        </p:txBody>
      </p:sp>
      <p:sp>
        <p:nvSpPr>
          <p:cNvPr id="41988" name="矩形 1"/>
          <p:cNvSpPr>
            <a:spLocks noChangeArrowheads="1"/>
          </p:cNvSpPr>
          <p:nvPr/>
        </p:nvSpPr>
        <p:spPr bwMode="auto">
          <a:xfrm>
            <a:off x="1043608" y="390046"/>
            <a:ext cx="6120680"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dirty="0"/>
              <a:t>#include &lt;</a:t>
            </a:r>
            <a:r>
              <a:rPr lang="en-US" altLang="zh-CN" sz="2000" b="1" dirty="0" err="1"/>
              <a:t>stdio.h</a:t>
            </a:r>
            <a:r>
              <a:rPr lang="en-US" altLang="zh-CN" sz="2000" b="1" dirty="0"/>
              <a:t>&gt;</a:t>
            </a:r>
            <a:endParaRPr lang="en-US" altLang="zh-CN" sz="2000" b="1" dirty="0"/>
          </a:p>
          <a:p>
            <a:pPr eaLnBrk="1" hangingPunct="1">
              <a:spcBef>
                <a:spcPct val="0"/>
              </a:spcBef>
              <a:buFontTx/>
              <a:buNone/>
            </a:pPr>
            <a:r>
              <a:rPr lang="en-US" altLang="zh-CN" sz="2000" b="1" dirty="0"/>
              <a:t>#include &lt;</a:t>
            </a:r>
            <a:r>
              <a:rPr lang="en-US" altLang="zh-CN" sz="2000" b="1" dirty="0" err="1"/>
              <a:t>stdlib.h</a:t>
            </a:r>
            <a:r>
              <a:rPr lang="en-US" altLang="zh-CN" sz="2000" b="1" dirty="0"/>
              <a:t>&gt;</a:t>
            </a:r>
            <a:endParaRPr lang="en-US" altLang="zh-CN" sz="2000" b="1" dirty="0"/>
          </a:p>
          <a:p>
            <a:pPr eaLnBrk="1" hangingPunct="1">
              <a:spcBef>
                <a:spcPct val="0"/>
              </a:spcBef>
              <a:buFontTx/>
              <a:buNone/>
            </a:pPr>
            <a:r>
              <a:rPr lang="en-US" altLang="zh-CN" sz="2000" b="1" dirty="0"/>
              <a:t>int main()</a:t>
            </a:r>
            <a:endParaRPr lang="en-US" altLang="zh-CN" sz="2000" b="1" dirty="0"/>
          </a:p>
          <a:p>
            <a:pPr eaLnBrk="1" hangingPunct="1">
              <a:spcBef>
                <a:spcPct val="0"/>
              </a:spcBef>
              <a:buFontTx/>
              <a:buNone/>
            </a:pPr>
            <a:r>
              <a:rPr lang="en-US" altLang="zh-CN" sz="2000" b="1" dirty="0"/>
              <a:t>{  </a:t>
            </a:r>
            <a:endParaRPr lang="en-US" altLang="zh-CN" sz="2000" b="1" dirty="0"/>
          </a:p>
          <a:p>
            <a:pPr eaLnBrk="1" hangingPunct="1">
              <a:spcBef>
                <a:spcPct val="0"/>
              </a:spcBef>
              <a:buFontTx/>
              <a:buNone/>
            </a:pPr>
            <a:r>
              <a:rPr lang="en-US" altLang="zh-CN" sz="2000" b="1" dirty="0"/>
              <a:t>    FILE *</a:t>
            </a:r>
            <a:r>
              <a:rPr lang="en-US" altLang="zh-CN" sz="2000" b="1" dirty="0" err="1"/>
              <a:t>fp</a:t>
            </a:r>
            <a:r>
              <a:rPr lang="en-US" altLang="zh-CN" sz="2000" b="1" dirty="0"/>
              <a:t>;</a:t>
            </a:r>
            <a:endParaRPr lang="en-US" altLang="zh-CN" sz="2000" b="1" dirty="0"/>
          </a:p>
          <a:p>
            <a:pPr eaLnBrk="1" hangingPunct="1">
              <a:spcBef>
                <a:spcPct val="0"/>
              </a:spcBef>
              <a:buFontTx/>
              <a:buNone/>
            </a:pPr>
            <a:r>
              <a:rPr lang="en-US" altLang="zh-CN" sz="2000" b="1" dirty="0"/>
              <a:t>    char </a:t>
            </a:r>
            <a:r>
              <a:rPr lang="en-US" altLang="zh-CN" sz="2000" b="1" dirty="0" err="1"/>
              <a:t>ch</a:t>
            </a:r>
            <a:r>
              <a:rPr lang="en-US" altLang="zh-CN" sz="2000" b="1" dirty="0"/>
              <a:t>,*filename="d:\\out.txt";</a:t>
            </a:r>
            <a:endParaRPr lang="en-US" altLang="zh-CN" sz="2000" b="1" dirty="0"/>
          </a:p>
          <a:p>
            <a:pPr eaLnBrk="1" hangingPunct="1">
              <a:spcBef>
                <a:spcPct val="0"/>
              </a:spcBef>
              <a:buFontTx/>
              <a:buNone/>
            </a:pPr>
            <a:endParaRPr lang="en-US" altLang="zh-CN" sz="2000" b="1" dirty="0"/>
          </a:p>
          <a:p>
            <a:pPr eaLnBrk="1" hangingPunct="1">
              <a:spcBef>
                <a:spcPct val="0"/>
              </a:spcBef>
              <a:buFontTx/>
              <a:buNone/>
            </a:pPr>
            <a:r>
              <a:rPr lang="en-US" altLang="zh-CN" sz="2000" b="1" dirty="0"/>
              <a:t>    if((</a:t>
            </a:r>
            <a:r>
              <a:rPr lang="en-US" altLang="zh-CN" sz="2000" b="1" dirty="0" err="1"/>
              <a:t>fp</a:t>
            </a:r>
            <a:r>
              <a:rPr lang="en-US" altLang="zh-CN" sz="2000" b="1" dirty="0"/>
              <a:t>=</a:t>
            </a:r>
            <a:r>
              <a:rPr lang="en-US" altLang="zh-CN" sz="2000" b="1" dirty="0" err="1"/>
              <a:t>fopen</a:t>
            </a:r>
            <a:r>
              <a:rPr lang="en-US" altLang="zh-CN" sz="2000" b="1" dirty="0"/>
              <a:t>(</a:t>
            </a:r>
            <a:r>
              <a:rPr lang="en-US" altLang="zh-CN" sz="2000" b="1" dirty="0" err="1"/>
              <a:t>filename,"w</a:t>
            </a:r>
            <a:r>
              <a:rPr lang="en-US" altLang="zh-CN" sz="2000" b="1" dirty="0"/>
              <a:t>"))==NULL)</a:t>
            </a:r>
            <a:endParaRPr lang="en-US" altLang="zh-CN" sz="2000" b="1" dirty="0"/>
          </a:p>
          <a:p>
            <a:pPr eaLnBrk="1" hangingPunct="1">
              <a:spcBef>
                <a:spcPct val="0"/>
              </a:spcBef>
              <a:buFontTx/>
              <a:buNone/>
            </a:pPr>
            <a:r>
              <a:rPr lang="en-US" altLang="zh-CN" sz="2000" b="1" dirty="0"/>
              <a:t>    {  </a:t>
            </a:r>
            <a:endParaRPr lang="en-US" altLang="zh-CN" sz="2000" b="1" dirty="0"/>
          </a:p>
          <a:p>
            <a:pPr eaLnBrk="1" hangingPunct="1">
              <a:spcBef>
                <a:spcPct val="0"/>
              </a:spcBef>
              <a:buFontTx/>
              <a:buNone/>
            </a:pPr>
            <a:r>
              <a:rPr lang="en-US" altLang="zh-CN" sz="2000" b="1" dirty="0"/>
              <a:t>		</a:t>
            </a:r>
            <a:r>
              <a:rPr lang="en-US" altLang="zh-CN" sz="2000" b="1" dirty="0" err="1"/>
              <a:t>printf</a:t>
            </a:r>
            <a:r>
              <a:rPr lang="en-US" altLang="zh-CN" sz="2000" b="1" dirty="0"/>
              <a:t>("cannot open file\n");</a:t>
            </a:r>
            <a:endParaRPr lang="en-US" altLang="zh-CN" sz="2000" b="1" dirty="0"/>
          </a:p>
          <a:p>
            <a:pPr eaLnBrk="1" hangingPunct="1">
              <a:spcBef>
                <a:spcPct val="0"/>
              </a:spcBef>
              <a:buFontTx/>
              <a:buNone/>
            </a:pPr>
            <a:r>
              <a:rPr lang="en-US" altLang="zh-CN" sz="2000" b="1" dirty="0"/>
              <a:t>		exit(0);</a:t>
            </a:r>
            <a:endParaRPr lang="en-US" altLang="zh-CN" sz="2000" b="1" dirty="0"/>
          </a:p>
          <a:p>
            <a:pPr eaLnBrk="1" hangingPunct="1">
              <a:spcBef>
                <a:spcPct val="0"/>
              </a:spcBef>
              <a:buFontTx/>
              <a:buNone/>
            </a:pPr>
            <a:r>
              <a:rPr lang="en-US" altLang="zh-CN" sz="2000" b="1" dirty="0"/>
              <a:t>    }</a:t>
            </a:r>
            <a:endParaRPr lang="en-US" altLang="zh-CN" sz="2000" b="1" dirty="0"/>
          </a:p>
          <a:p>
            <a:pPr eaLnBrk="1" hangingPunct="1">
              <a:spcBef>
                <a:spcPct val="0"/>
              </a:spcBef>
              <a:buFontTx/>
              <a:buNone/>
            </a:pPr>
            <a:r>
              <a:rPr lang="en-US" altLang="zh-CN" sz="2000" b="1" dirty="0"/>
              <a:t>    </a:t>
            </a:r>
            <a:r>
              <a:rPr lang="en-US" altLang="zh-CN" sz="2000" b="1" dirty="0" err="1"/>
              <a:t>printf</a:t>
            </a:r>
            <a:r>
              <a:rPr lang="en-US" altLang="zh-CN" sz="2000" b="1" dirty="0"/>
              <a:t>("Please input string:");  </a:t>
            </a:r>
            <a:endParaRPr lang="en-US" altLang="zh-CN" sz="2000" b="1" dirty="0"/>
          </a:p>
          <a:p>
            <a:pPr eaLnBrk="1" hangingPunct="1">
              <a:spcBef>
                <a:spcPct val="0"/>
              </a:spcBef>
              <a:buFontTx/>
              <a:buNone/>
            </a:pPr>
            <a:r>
              <a:rPr lang="en-US" altLang="zh-CN" sz="2000" b="1" dirty="0"/>
              <a:t>    while((</a:t>
            </a:r>
            <a:r>
              <a:rPr lang="en-US" altLang="zh-CN" sz="2000" b="1" dirty="0" err="1"/>
              <a:t>ch</a:t>
            </a:r>
            <a:r>
              <a:rPr lang="en-US" altLang="zh-CN" sz="2000" b="1" dirty="0"/>
              <a:t>=</a:t>
            </a:r>
            <a:r>
              <a:rPr lang="en-US" altLang="zh-CN" sz="2000" b="1" dirty="0" err="1"/>
              <a:t>getchar</a:t>
            </a:r>
            <a:r>
              <a:rPr lang="en-US" altLang="zh-CN" sz="2000" b="1" dirty="0"/>
              <a:t>())!='#')</a:t>
            </a:r>
            <a:endParaRPr lang="en-US" altLang="zh-CN" sz="2000" b="1" dirty="0"/>
          </a:p>
          <a:p>
            <a:pPr eaLnBrk="1" hangingPunct="1">
              <a:spcBef>
                <a:spcPct val="0"/>
              </a:spcBef>
              <a:buFontTx/>
              <a:buNone/>
            </a:pPr>
            <a:r>
              <a:rPr lang="en-US" altLang="zh-CN" sz="2000" b="1" dirty="0"/>
              <a:t>    {    </a:t>
            </a:r>
            <a:endParaRPr lang="en-US" altLang="zh-CN" sz="2000" b="1" dirty="0"/>
          </a:p>
          <a:p>
            <a:pPr eaLnBrk="1" hangingPunct="1">
              <a:spcBef>
                <a:spcPct val="0"/>
              </a:spcBef>
              <a:buFontTx/>
              <a:buNone/>
            </a:pPr>
            <a:r>
              <a:rPr lang="en-US" altLang="zh-CN" sz="2000" b="1" dirty="0"/>
              <a:t>		</a:t>
            </a:r>
            <a:r>
              <a:rPr lang="en-US" altLang="zh-CN" sz="2000" b="1" dirty="0" err="1"/>
              <a:t>fputc</a:t>
            </a:r>
            <a:r>
              <a:rPr lang="en-US" altLang="zh-CN" sz="2000" b="1" dirty="0"/>
              <a:t>(</a:t>
            </a:r>
            <a:r>
              <a:rPr lang="en-US" altLang="zh-CN" sz="2000" b="1" dirty="0" err="1"/>
              <a:t>ch,fp</a:t>
            </a:r>
            <a:r>
              <a:rPr lang="en-US" altLang="zh-CN" sz="2000" b="1" dirty="0"/>
              <a:t>);		</a:t>
            </a:r>
            <a:endParaRPr lang="en-US" altLang="zh-CN" sz="2000" b="1" dirty="0"/>
          </a:p>
          <a:p>
            <a:pPr eaLnBrk="1" hangingPunct="1">
              <a:spcBef>
                <a:spcPct val="0"/>
              </a:spcBef>
              <a:buFontTx/>
              <a:buNone/>
            </a:pPr>
            <a:r>
              <a:rPr lang="en-US" altLang="zh-CN" sz="2000" b="1" dirty="0"/>
              <a:t>    }</a:t>
            </a:r>
            <a:endParaRPr lang="en-US" altLang="zh-CN" sz="2000" b="1" dirty="0"/>
          </a:p>
          <a:p>
            <a:pPr eaLnBrk="1" hangingPunct="1">
              <a:spcBef>
                <a:spcPct val="0"/>
              </a:spcBef>
              <a:buFontTx/>
              <a:buNone/>
            </a:pPr>
            <a:r>
              <a:rPr lang="en-US" altLang="zh-CN" sz="2000" b="1" dirty="0"/>
              <a:t>   </a:t>
            </a:r>
            <a:r>
              <a:rPr lang="en-US" altLang="zh-CN" sz="2000" b="1" dirty="0" err="1"/>
              <a:t>fclose</a:t>
            </a:r>
            <a:r>
              <a:rPr lang="en-US" altLang="zh-CN" sz="2000" b="1" dirty="0"/>
              <a:t>(</a:t>
            </a:r>
            <a:r>
              <a:rPr lang="en-US" altLang="zh-CN" sz="2000" b="1" dirty="0" err="1"/>
              <a:t>fp</a:t>
            </a:r>
            <a:r>
              <a:rPr lang="en-US" altLang="zh-CN" sz="2000" b="1" dirty="0"/>
              <a:t>); </a:t>
            </a:r>
            <a:endParaRPr lang="en-US" altLang="zh-CN" sz="2000" b="1" dirty="0"/>
          </a:p>
          <a:p>
            <a:pPr eaLnBrk="1" hangingPunct="1">
              <a:spcBef>
                <a:spcPct val="0"/>
              </a:spcBef>
              <a:buFontTx/>
              <a:buNone/>
            </a:pPr>
            <a:r>
              <a:rPr lang="en-US" altLang="zh-CN" sz="2000" b="1" dirty="0"/>
              <a:t>   return 0;</a:t>
            </a:r>
            <a:endParaRPr lang="en-US" altLang="zh-CN" sz="2000" b="1" dirty="0"/>
          </a:p>
          <a:p>
            <a:pPr eaLnBrk="1" hangingPunct="1">
              <a:spcBef>
                <a:spcPct val="0"/>
              </a:spcBef>
              <a:buFontTx/>
              <a:buNone/>
            </a:pPr>
            <a:r>
              <a:rPr lang="en-US" altLang="zh-CN" sz="2000" b="1" dirty="0"/>
              <a:t>}</a:t>
            </a:r>
            <a:endParaRPr lang="en-US" altLang="zh-CN" sz="2000" b="1" dirty="0"/>
          </a:p>
        </p:txBody>
      </p:sp>
    </p:spTree>
  </p:cSld>
  <p:clrMapOvr>
    <a:masterClrMapping/>
  </p:clrMapOvr>
  <p:transition spd="med">
    <p:cover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3AABD6AF-ED21-4490-8AE6-8F82053F0C7B}" type="slidenum">
              <a:rPr lang="en-US" altLang="zh-CN" sz="1400"/>
            </a:fld>
            <a:endParaRPr lang="en-US" altLang="zh-CN" sz="1400"/>
          </a:p>
        </p:txBody>
      </p:sp>
      <p:sp>
        <p:nvSpPr>
          <p:cNvPr id="43011" name="Rectangle 5"/>
          <p:cNvSpPr>
            <a:spLocks noChangeArrowheads="1"/>
          </p:cNvSpPr>
          <p:nvPr/>
        </p:nvSpPr>
        <p:spPr bwMode="auto">
          <a:xfrm>
            <a:off x="179388" y="404813"/>
            <a:ext cx="8209036" cy="604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zh-CN" altLang="en-US" sz="2000"/>
              <a:t>		</a:t>
            </a:r>
            <a:endParaRPr lang="zh-CN" altLang="en-US" sz="2000"/>
          </a:p>
        </p:txBody>
      </p:sp>
      <p:sp>
        <p:nvSpPr>
          <p:cNvPr id="43012" name="矩形 1"/>
          <p:cNvSpPr>
            <a:spLocks noChangeArrowheads="1"/>
          </p:cNvSpPr>
          <p:nvPr/>
        </p:nvSpPr>
        <p:spPr bwMode="auto">
          <a:xfrm>
            <a:off x="1115616" y="544513"/>
            <a:ext cx="6625431"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dirty="0"/>
              <a:t>#include &lt;</a:t>
            </a:r>
            <a:r>
              <a:rPr lang="en-US" altLang="zh-CN" sz="1800" b="1" dirty="0" err="1"/>
              <a:t>stdio.h</a:t>
            </a:r>
            <a:r>
              <a:rPr lang="en-US" altLang="zh-CN" sz="1800" b="1" dirty="0"/>
              <a:t>&gt;</a:t>
            </a:r>
            <a:endParaRPr lang="en-US" altLang="zh-CN" sz="1800" b="1" dirty="0"/>
          </a:p>
          <a:p>
            <a:pPr eaLnBrk="1" hangingPunct="1">
              <a:spcBef>
                <a:spcPct val="0"/>
              </a:spcBef>
              <a:buFontTx/>
              <a:buNone/>
            </a:pPr>
            <a:r>
              <a:rPr lang="en-US" altLang="zh-CN" sz="1800" b="1" dirty="0"/>
              <a:t>#include &lt;</a:t>
            </a:r>
            <a:r>
              <a:rPr lang="en-US" altLang="zh-CN" sz="1800" b="1" dirty="0" err="1"/>
              <a:t>stdlib.h</a:t>
            </a:r>
            <a:r>
              <a:rPr lang="en-US" altLang="zh-CN" sz="1800" b="1" dirty="0"/>
              <a:t>&gt;</a:t>
            </a:r>
            <a:endParaRPr lang="en-US" altLang="zh-CN" sz="1800" b="1" dirty="0"/>
          </a:p>
          <a:p>
            <a:pPr eaLnBrk="1" hangingPunct="1">
              <a:spcBef>
                <a:spcPct val="0"/>
              </a:spcBef>
              <a:buFontTx/>
              <a:buNone/>
            </a:pPr>
            <a:r>
              <a:rPr lang="en-US" altLang="zh-CN" sz="1800" b="1" dirty="0"/>
              <a:t>int main()</a:t>
            </a:r>
            <a:endParaRPr lang="en-US" altLang="zh-CN" sz="1800" b="1" dirty="0"/>
          </a:p>
          <a:p>
            <a:pPr eaLnBrk="1" hangingPunct="1">
              <a:spcBef>
                <a:spcPct val="0"/>
              </a:spcBef>
              <a:buFontTx/>
              <a:buNone/>
            </a:pPr>
            <a:r>
              <a:rPr lang="en-US" altLang="zh-CN" sz="1800" b="1" dirty="0"/>
              <a:t>{  </a:t>
            </a:r>
            <a:endParaRPr lang="en-US" altLang="zh-CN" sz="1800" b="1" dirty="0"/>
          </a:p>
          <a:p>
            <a:pPr eaLnBrk="1" hangingPunct="1">
              <a:spcBef>
                <a:spcPct val="0"/>
              </a:spcBef>
              <a:buFontTx/>
              <a:buNone/>
            </a:pPr>
            <a:r>
              <a:rPr lang="en-US" altLang="zh-CN" sz="1800" b="1" dirty="0"/>
              <a:t>    FILE *</a:t>
            </a:r>
            <a:r>
              <a:rPr lang="en-US" altLang="zh-CN" sz="1800" b="1" dirty="0" err="1"/>
              <a:t>fp</a:t>
            </a:r>
            <a:r>
              <a:rPr lang="en-US" altLang="zh-CN" sz="1800" b="1" dirty="0"/>
              <a:t>;</a:t>
            </a:r>
            <a:endParaRPr lang="en-US" altLang="zh-CN" sz="1800" b="1" dirty="0"/>
          </a:p>
          <a:p>
            <a:pPr eaLnBrk="1" hangingPunct="1">
              <a:spcBef>
                <a:spcPct val="0"/>
              </a:spcBef>
              <a:buFontTx/>
              <a:buNone/>
            </a:pPr>
            <a:r>
              <a:rPr lang="en-US" altLang="zh-CN" sz="1800" b="1" dirty="0"/>
              <a:t>    char </a:t>
            </a:r>
            <a:r>
              <a:rPr lang="en-US" altLang="zh-CN" sz="1800" b="1" dirty="0" err="1"/>
              <a:t>ch</a:t>
            </a:r>
            <a:r>
              <a:rPr lang="en-US" altLang="zh-CN" sz="1800" b="1" dirty="0"/>
              <a:t>,*filename="d:\\out.txt";</a:t>
            </a:r>
            <a:endParaRPr lang="en-US" altLang="zh-CN" sz="1800" b="1" dirty="0"/>
          </a:p>
          <a:p>
            <a:pPr eaLnBrk="1" hangingPunct="1">
              <a:spcBef>
                <a:spcPct val="0"/>
              </a:spcBef>
              <a:buFontTx/>
              <a:buNone/>
            </a:pPr>
            <a:r>
              <a:rPr lang="en-US" altLang="zh-CN" sz="1800" b="1" dirty="0"/>
              <a:t>    if((</a:t>
            </a:r>
            <a:r>
              <a:rPr lang="en-US" altLang="zh-CN" sz="1800" b="1" dirty="0" err="1"/>
              <a:t>fp</a:t>
            </a:r>
            <a:r>
              <a:rPr lang="en-US" altLang="zh-CN" sz="1800" b="1" dirty="0"/>
              <a:t>=</a:t>
            </a:r>
            <a:r>
              <a:rPr lang="en-US" altLang="zh-CN" sz="1800" b="1" dirty="0" err="1"/>
              <a:t>fopen</a:t>
            </a:r>
            <a:r>
              <a:rPr lang="en-US" altLang="zh-CN" sz="1800" b="1" dirty="0"/>
              <a:t>(</a:t>
            </a:r>
            <a:r>
              <a:rPr lang="en-US" altLang="zh-CN" sz="1800" b="1" dirty="0" err="1"/>
              <a:t>filename,"w</a:t>
            </a:r>
            <a:r>
              <a:rPr lang="en-US" altLang="zh-CN" sz="1800" b="1" dirty="0"/>
              <a:t>"))==NULL)</a:t>
            </a:r>
            <a:endParaRPr lang="en-US" altLang="zh-CN" sz="1800" b="1" dirty="0"/>
          </a:p>
          <a:p>
            <a:pPr eaLnBrk="1" hangingPunct="1">
              <a:spcBef>
                <a:spcPct val="0"/>
              </a:spcBef>
              <a:buFontTx/>
              <a:buNone/>
            </a:pPr>
            <a:r>
              <a:rPr lang="en-US" altLang="zh-CN" sz="1800" b="1" dirty="0"/>
              <a:t>    {  </a:t>
            </a:r>
            <a:endParaRPr lang="en-US" altLang="zh-CN" sz="1800" b="1" dirty="0"/>
          </a:p>
          <a:p>
            <a:pPr eaLnBrk="1" hangingPunct="1">
              <a:spcBef>
                <a:spcPct val="0"/>
              </a:spcBef>
              <a:buFontTx/>
              <a:buNone/>
            </a:pPr>
            <a:r>
              <a:rPr lang="en-US" altLang="zh-CN" sz="1800" b="1" dirty="0"/>
              <a:t>	</a:t>
            </a:r>
            <a:r>
              <a:rPr lang="en-US" altLang="zh-CN" sz="1800" b="1" dirty="0" err="1"/>
              <a:t>printf</a:t>
            </a:r>
            <a:r>
              <a:rPr lang="en-US" altLang="zh-CN" sz="1800" b="1" dirty="0"/>
              <a:t>("cannot open file\n");</a:t>
            </a:r>
            <a:endParaRPr lang="en-US" altLang="zh-CN" sz="1800" b="1" dirty="0"/>
          </a:p>
          <a:p>
            <a:pPr eaLnBrk="1" hangingPunct="1">
              <a:spcBef>
                <a:spcPct val="0"/>
              </a:spcBef>
              <a:buFontTx/>
              <a:buNone/>
            </a:pPr>
            <a:r>
              <a:rPr lang="en-US" altLang="zh-CN" sz="1800" b="1" dirty="0"/>
              <a:t>	exit(0);</a:t>
            </a:r>
            <a:endParaRPr lang="en-US" altLang="zh-CN" sz="1800" b="1" dirty="0"/>
          </a:p>
          <a:p>
            <a:pPr eaLnBrk="1" hangingPunct="1">
              <a:spcBef>
                <a:spcPct val="0"/>
              </a:spcBef>
              <a:buFontTx/>
              <a:buNone/>
            </a:pPr>
            <a:r>
              <a:rPr lang="en-US" altLang="zh-CN" sz="1800" b="1" dirty="0"/>
              <a:t>    }</a:t>
            </a:r>
            <a:endParaRPr lang="en-US" altLang="zh-CN" sz="1800" b="1" dirty="0"/>
          </a:p>
          <a:p>
            <a:pPr eaLnBrk="1" hangingPunct="1">
              <a:spcBef>
                <a:spcPct val="0"/>
              </a:spcBef>
              <a:buFontTx/>
              <a:buNone/>
            </a:pPr>
            <a:r>
              <a:rPr lang="en-US" altLang="zh-CN" sz="1800" b="1" dirty="0"/>
              <a:t>    </a:t>
            </a:r>
            <a:r>
              <a:rPr lang="en-US" altLang="zh-CN" sz="1800" b="1" dirty="0" err="1"/>
              <a:t>printf</a:t>
            </a:r>
            <a:r>
              <a:rPr lang="en-US" altLang="zh-CN" sz="1800" b="1" dirty="0"/>
              <a:t>("Please input string:");</a:t>
            </a:r>
            <a:endParaRPr lang="en-US" altLang="zh-CN" sz="1800" b="1" dirty="0"/>
          </a:p>
          <a:p>
            <a:pPr eaLnBrk="1" hangingPunct="1">
              <a:spcBef>
                <a:spcPct val="0"/>
              </a:spcBef>
              <a:buFontTx/>
              <a:buNone/>
            </a:pPr>
            <a:r>
              <a:rPr lang="en-US" altLang="zh-CN" sz="1800" b="1" dirty="0"/>
              <a:t>    </a:t>
            </a:r>
            <a:r>
              <a:rPr lang="en-US" altLang="zh-CN" sz="1800" b="1" dirty="0" err="1"/>
              <a:t>ch</a:t>
            </a:r>
            <a:r>
              <a:rPr lang="en-US" altLang="zh-CN" sz="1800" b="1" dirty="0"/>
              <a:t>=</a:t>
            </a:r>
            <a:r>
              <a:rPr lang="en-US" altLang="zh-CN" sz="1800" b="1" dirty="0" err="1"/>
              <a:t>getchar</a:t>
            </a:r>
            <a:r>
              <a:rPr lang="en-US" altLang="zh-CN" sz="1800" b="1" dirty="0"/>
              <a:t>();</a:t>
            </a:r>
            <a:endParaRPr lang="en-US" altLang="zh-CN" sz="1800" b="1" dirty="0"/>
          </a:p>
          <a:p>
            <a:pPr eaLnBrk="1" hangingPunct="1">
              <a:spcBef>
                <a:spcPct val="0"/>
              </a:spcBef>
              <a:buFontTx/>
              <a:buNone/>
            </a:pPr>
            <a:r>
              <a:rPr lang="en-US" altLang="zh-CN" sz="1800" b="1" dirty="0"/>
              <a:t>    while(</a:t>
            </a:r>
            <a:r>
              <a:rPr lang="en-US" altLang="zh-CN" sz="1800" b="1" dirty="0" err="1"/>
              <a:t>ch</a:t>
            </a:r>
            <a:r>
              <a:rPr lang="en-US" altLang="zh-CN" sz="1800" b="1" dirty="0"/>
              <a:t>!='#')</a:t>
            </a:r>
            <a:endParaRPr lang="en-US" altLang="zh-CN" sz="1800" b="1" dirty="0"/>
          </a:p>
          <a:p>
            <a:pPr eaLnBrk="1" hangingPunct="1">
              <a:spcBef>
                <a:spcPct val="0"/>
              </a:spcBef>
              <a:buFontTx/>
              <a:buNone/>
            </a:pPr>
            <a:r>
              <a:rPr lang="en-US" altLang="zh-CN" sz="1800" b="1" dirty="0"/>
              <a:t>    {    </a:t>
            </a:r>
            <a:endParaRPr lang="en-US" altLang="zh-CN" sz="1800" b="1" dirty="0"/>
          </a:p>
          <a:p>
            <a:pPr eaLnBrk="1" hangingPunct="1">
              <a:spcBef>
                <a:spcPct val="0"/>
              </a:spcBef>
              <a:buFontTx/>
              <a:buNone/>
            </a:pPr>
            <a:r>
              <a:rPr lang="en-US" altLang="zh-CN" sz="1800" b="1" dirty="0"/>
              <a:t>	</a:t>
            </a:r>
            <a:r>
              <a:rPr lang="en-US" altLang="zh-CN" sz="1800" b="1" dirty="0" err="1"/>
              <a:t>fputc</a:t>
            </a:r>
            <a:r>
              <a:rPr lang="en-US" altLang="zh-CN" sz="1800" b="1" dirty="0"/>
              <a:t>(</a:t>
            </a:r>
            <a:r>
              <a:rPr lang="en-US" altLang="zh-CN" sz="1800" b="1" dirty="0" err="1"/>
              <a:t>ch,fp</a:t>
            </a:r>
            <a:r>
              <a:rPr lang="en-US" altLang="zh-CN" sz="1800" b="1" dirty="0"/>
              <a:t>);</a:t>
            </a:r>
            <a:endParaRPr lang="en-US" altLang="zh-CN" sz="1800" b="1" dirty="0"/>
          </a:p>
          <a:p>
            <a:pPr eaLnBrk="1" hangingPunct="1">
              <a:spcBef>
                <a:spcPct val="0"/>
              </a:spcBef>
              <a:buFontTx/>
              <a:buNone/>
            </a:pPr>
            <a:r>
              <a:rPr lang="en-US" altLang="zh-CN" sz="1800" b="1" dirty="0"/>
              <a:t>	</a:t>
            </a:r>
            <a:r>
              <a:rPr lang="en-US" altLang="zh-CN" sz="1800" b="1" dirty="0" err="1"/>
              <a:t>ch</a:t>
            </a:r>
            <a:r>
              <a:rPr lang="en-US" altLang="zh-CN" sz="1800" b="1" dirty="0"/>
              <a:t>=</a:t>
            </a:r>
            <a:r>
              <a:rPr lang="en-US" altLang="zh-CN" sz="1800" b="1" dirty="0" err="1"/>
              <a:t>getchar</a:t>
            </a:r>
            <a:r>
              <a:rPr lang="en-US" altLang="zh-CN" sz="1800" b="1" dirty="0"/>
              <a:t>();</a:t>
            </a:r>
            <a:endParaRPr lang="en-US" altLang="zh-CN" sz="1800" b="1" dirty="0"/>
          </a:p>
          <a:p>
            <a:pPr eaLnBrk="1" hangingPunct="1">
              <a:spcBef>
                <a:spcPct val="0"/>
              </a:spcBef>
              <a:buFontTx/>
              <a:buNone/>
            </a:pPr>
            <a:r>
              <a:rPr lang="en-US" altLang="zh-CN" sz="1800" b="1" dirty="0"/>
              <a:t>    }</a:t>
            </a:r>
            <a:endParaRPr lang="en-US" altLang="zh-CN" sz="1800" b="1" dirty="0"/>
          </a:p>
          <a:p>
            <a:pPr eaLnBrk="1" hangingPunct="1">
              <a:spcBef>
                <a:spcPct val="0"/>
              </a:spcBef>
              <a:buFontTx/>
              <a:buNone/>
            </a:pPr>
            <a:r>
              <a:rPr lang="en-US" altLang="zh-CN" sz="1800" b="1" dirty="0"/>
              <a:t>   </a:t>
            </a:r>
            <a:r>
              <a:rPr lang="en-US" altLang="zh-CN" sz="1800" b="1" dirty="0" err="1"/>
              <a:t>fclose</a:t>
            </a:r>
            <a:r>
              <a:rPr lang="en-US" altLang="zh-CN" sz="1800" b="1" dirty="0"/>
              <a:t>(</a:t>
            </a:r>
            <a:r>
              <a:rPr lang="en-US" altLang="zh-CN" sz="1800" b="1" dirty="0" err="1"/>
              <a:t>fp</a:t>
            </a:r>
            <a:r>
              <a:rPr lang="en-US" altLang="zh-CN" sz="1800" b="1" dirty="0"/>
              <a:t>);</a:t>
            </a:r>
            <a:endParaRPr lang="en-US" altLang="zh-CN" sz="1800" b="1" dirty="0"/>
          </a:p>
          <a:p>
            <a:pPr eaLnBrk="1" hangingPunct="1">
              <a:spcBef>
                <a:spcPct val="0"/>
              </a:spcBef>
              <a:buFontTx/>
              <a:buNone/>
            </a:pPr>
            <a:r>
              <a:rPr lang="en-US" altLang="zh-CN" sz="1800" b="1" dirty="0"/>
              <a:t>   return 0;</a:t>
            </a:r>
            <a:endParaRPr lang="en-US" altLang="zh-CN" sz="1800" b="1" dirty="0"/>
          </a:p>
          <a:p>
            <a:pPr eaLnBrk="1" hangingPunct="1">
              <a:spcBef>
                <a:spcPct val="0"/>
              </a:spcBef>
              <a:buFontTx/>
              <a:buNone/>
            </a:pPr>
            <a:r>
              <a:rPr lang="en-US" altLang="zh-CN" sz="1800" b="1" dirty="0"/>
              <a:t>}</a:t>
            </a:r>
            <a:endParaRPr lang="en-US" altLang="zh-CN" sz="1800" b="1" dirty="0"/>
          </a:p>
        </p:txBody>
      </p:sp>
    </p:spTree>
  </p:cSld>
  <p:clrMapOvr>
    <a:masterClrMapping/>
  </p:clrMapOvr>
  <p:transition spd="med">
    <p:cover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51385203-16AB-49E0-B218-46EF1DA6732E}" type="slidenum">
              <a:rPr lang="en-US" altLang="zh-CN" sz="1400"/>
            </a:fld>
            <a:endParaRPr lang="en-US" altLang="zh-CN" sz="1400"/>
          </a:p>
        </p:txBody>
      </p:sp>
      <p:sp>
        <p:nvSpPr>
          <p:cNvPr id="16387" name="Rectangle 2"/>
          <p:cNvSpPr>
            <a:spLocks noGrp="1" noChangeArrowheads="1"/>
          </p:cNvSpPr>
          <p:nvPr>
            <p:ph type="title" idx="4294967295"/>
          </p:nvPr>
        </p:nvSpPr>
        <p:spPr>
          <a:xfrm>
            <a:off x="755576" y="0"/>
            <a:ext cx="7016824" cy="1340768"/>
          </a:xfrm>
        </p:spPr>
        <p:txBody>
          <a:bodyPr>
            <a:normAutofit/>
          </a:bodyPr>
          <a:lstStyle/>
          <a:p>
            <a:pPr eaLnBrk="1" hangingPunct="1"/>
            <a:r>
              <a:rPr lang="zh-CN" altLang="en-US" sz="4000" b="1" dirty="0">
                <a:solidFill>
                  <a:srgbClr val="C00000"/>
                </a:solidFill>
                <a:latin typeface="+mj-ea"/>
              </a:rPr>
              <a:t>文件</a:t>
            </a:r>
            <a:endParaRPr lang="zh-CN" altLang="en-US" sz="4000" b="1" dirty="0">
              <a:solidFill>
                <a:srgbClr val="C00000"/>
              </a:solidFill>
              <a:latin typeface="+mj-ea"/>
            </a:endParaRPr>
          </a:p>
        </p:txBody>
      </p:sp>
      <p:sp>
        <p:nvSpPr>
          <p:cNvPr id="16388" name="Rectangle 3"/>
          <p:cNvSpPr>
            <a:spLocks noGrp="1" noChangeArrowheads="1"/>
          </p:cNvSpPr>
          <p:nvPr>
            <p:ph type="body" idx="4294967295"/>
          </p:nvPr>
        </p:nvSpPr>
        <p:spPr>
          <a:xfrm>
            <a:off x="359568" y="871233"/>
            <a:ext cx="8424863" cy="5616575"/>
          </a:xfrm>
        </p:spPr>
        <p:txBody>
          <a:bodyPr>
            <a:normAutofit/>
          </a:bodyPr>
          <a:lstStyle/>
          <a:p>
            <a:pPr marL="0" indent="663575" eaLnBrk="1" hangingPunct="1">
              <a:lnSpc>
                <a:spcPct val="150000"/>
              </a:lnSpc>
              <a:spcBef>
                <a:spcPts val="0"/>
              </a:spcBef>
              <a:buFontTx/>
              <a:buNone/>
            </a:pPr>
            <a:endParaRPr lang="en-US" altLang="zh-CN" sz="2400" b="1" dirty="0"/>
          </a:p>
          <a:p>
            <a:pPr marL="0" indent="663575" eaLnBrk="1" hangingPunct="1">
              <a:lnSpc>
                <a:spcPct val="150000"/>
              </a:lnSpc>
              <a:spcBef>
                <a:spcPts val="0"/>
              </a:spcBef>
              <a:buFontTx/>
              <a:buNone/>
            </a:pPr>
            <a:r>
              <a:rPr lang="zh-CN" altLang="en-US" sz="2400" b="1" dirty="0"/>
              <a:t>在程序运行时，程序本身和数据一般都存放在内存中。当程序运行结束后，存放在内存中的数据被释放。</a:t>
            </a:r>
            <a:endParaRPr lang="zh-CN" altLang="en-US" sz="2400" b="1" dirty="0"/>
          </a:p>
          <a:p>
            <a:pPr marL="0" indent="663575" eaLnBrk="1" hangingPunct="1">
              <a:lnSpc>
                <a:spcPct val="150000"/>
              </a:lnSpc>
              <a:spcBef>
                <a:spcPts val="0"/>
              </a:spcBef>
              <a:buFontTx/>
              <a:buNone/>
            </a:pPr>
            <a:r>
              <a:rPr lang="zh-CN" altLang="en-US" sz="2400" b="1" dirty="0"/>
              <a:t>如果需要长期保存程序运行所需的原始数据，或程序运行产生的结果，就必须以文件形式存储到外部存储介质上。</a:t>
            </a:r>
            <a:endParaRPr lang="zh-CN" altLang="en-US" sz="2400" b="1" dirty="0"/>
          </a:p>
        </p:txBody>
      </p:sp>
    </p:spTree>
  </p:cSld>
  <p:clrMapOvr>
    <a:masterClrMapping/>
  </p:clrMapOvr>
  <p:transition spd="med">
    <p:cover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idx="1"/>
          </p:nvPr>
        </p:nvSpPr>
        <p:spPr>
          <a:xfrm>
            <a:off x="30163" y="836613"/>
            <a:ext cx="8863012" cy="647700"/>
          </a:xfrm>
        </p:spPr>
        <p:txBody>
          <a:bodyPr/>
          <a:lstStyle/>
          <a:p>
            <a:pPr marL="0" indent="288925" algn="just" eaLnBrk="1" hangingPunct="1">
              <a:lnSpc>
                <a:spcPct val="80000"/>
              </a:lnSpc>
              <a:buFontTx/>
              <a:buNone/>
            </a:pP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案例</a:t>
            </a:r>
            <a:r>
              <a:rPr lang="en-US" altLang="zh-CN" sz="2400" b="1">
                <a:latin typeface="楷体_GB2312" pitchFamily="49" charset="-122"/>
                <a:ea typeface="楷体_GB2312" pitchFamily="49" charset="-122"/>
              </a:rPr>
              <a:t>2]  </a:t>
            </a:r>
            <a:r>
              <a:rPr lang="zh-CN" altLang="en-US" sz="2400" b="1">
                <a:latin typeface="楷体_GB2312" pitchFamily="49" charset="-122"/>
                <a:ea typeface="楷体_GB2312" pitchFamily="49" charset="-122"/>
              </a:rPr>
              <a:t>将一个磁盘文件的信息复制到另一个文件中。</a:t>
            </a:r>
            <a:endParaRPr lang="zh-CN" altLang="en-US" sz="2400" b="1">
              <a:latin typeface="楷体_GB2312" pitchFamily="49" charset="-122"/>
              <a:ea typeface="楷体_GB2312" pitchFamily="49" charset="-122"/>
            </a:endParaRPr>
          </a:p>
        </p:txBody>
      </p:sp>
      <p:sp>
        <p:nvSpPr>
          <p:cNvPr id="440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F2D9E898-57A6-4114-86E3-CD6ABCEFD1CB}" type="slidenum">
              <a:rPr lang="en-US" altLang="zh-CN" sz="1400"/>
            </a:fld>
            <a:endParaRPr lang="en-US" altLang="zh-CN" sz="1400"/>
          </a:p>
        </p:txBody>
      </p:sp>
      <p:sp>
        <p:nvSpPr>
          <p:cNvPr id="44036" name="矩形 1"/>
          <p:cNvSpPr>
            <a:spLocks noChangeArrowheads="1"/>
          </p:cNvSpPr>
          <p:nvPr/>
        </p:nvSpPr>
        <p:spPr bwMode="auto">
          <a:xfrm>
            <a:off x="323850" y="1484313"/>
            <a:ext cx="8640763"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dirty="0">
                <a:latin typeface="+mn-ea"/>
                <a:ea typeface="+mn-ea"/>
              </a:rPr>
              <a:t>#include &lt;</a:t>
            </a:r>
            <a:r>
              <a:rPr lang="en-US" altLang="zh-CN" sz="1800" b="1" dirty="0" err="1">
                <a:latin typeface="+mn-ea"/>
                <a:ea typeface="+mn-ea"/>
              </a:rPr>
              <a:t>stdio.h</a:t>
            </a:r>
            <a:r>
              <a:rPr lang="en-US" altLang="zh-CN" sz="1800" b="1" dirty="0">
                <a:latin typeface="+mn-ea"/>
                <a:ea typeface="+mn-ea"/>
              </a:rPr>
              <a:t>&gt;</a:t>
            </a:r>
            <a:endParaRPr lang="en-US" altLang="zh-CN" sz="1800" b="1" dirty="0">
              <a:latin typeface="+mn-ea"/>
              <a:ea typeface="+mn-ea"/>
            </a:endParaRPr>
          </a:p>
          <a:p>
            <a:pPr eaLnBrk="1" hangingPunct="1">
              <a:spcBef>
                <a:spcPct val="0"/>
              </a:spcBef>
              <a:buFontTx/>
              <a:buNone/>
            </a:pPr>
            <a:r>
              <a:rPr lang="en-US" altLang="zh-CN" sz="1800" b="1" dirty="0">
                <a:latin typeface="+mn-ea"/>
                <a:ea typeface="+mn-ea"/>
              </a:rPr>
              <a:t>#include &lt;</a:t>
            </a:r>
            <a:r>
              <a:rPr lang="en-US" altLang="zh-CN" sz="1800" b="1" dirty="0" err="1">
                <a:latin typeface="+mn-ea"/>
                <a:ea typeface="+mn-ea"/>
              </a:rPr>
              <a:t>stdlib.h</a:t>
            </a:r>
            <a:r>
              <a:rPr lang="en-US" altLang="zh-CN" sz="1800" b="1" dirty="0">
                <a:latin typeface="+mn-ea"/>
                <a:ea typeface="+mn-ea"/>
              </a:rPr>
              <a:t>&gt;</a:t>
            </a:r>
            <a:endParaRPr lang="en-US" altLang="zh-CN" sz="1800" b="1" dirty="0">
              <a:latin typeface="+mn-ea"/>
              <a:ea typeface="+mn-ea"/>
            </a:endParaRPr>
          </a:p>
          <a:p>
            <a:pPr eaLnBrk="1" hangingPunct="1">
              <a:spcBef>
                <a:spcPct val="0"/>
              </a:spcBef>
              <a:buFontTx/>
              <a:buNone/>
            </a:pPr>
            <a:r>
              <a:rPr lang="en-US" altLang="zh-CN" sz="1800" b="1" dirty="0">
                <a:latin typeface="+mn-ea"/>
                <a:ea typeface="+mn-ea"/>
              </a:rPr>
              <a:t>int main()</a:t>
            </a:r>
            <a:endParaRPr lang="en-US" altLang="zh-CN" sz="1800" b="1" dirty="0">
              <a:latin typeface="+mn-ea"/>
              <a:ea typeface="+mn-ea"/>
            </a:endParaRPr>
          </a:p>
          <a:p>
            <a:pPr eaLnBrk="1" hangingPunct="1">
              <a:spcBef>
                <a:spcPct val="0"/>
              </a:spcBef>
              <a:buFontTx/>
              <a:buNone/>
            </a:pPr>
            <a:r>
              <a:rPr lang="en-US" altLang="zh-CN" sz="1800" b="1" dirty="0">
                <a:latin typeface="+mn-ea"/>
                <a:ea typeface="+mn-ea"/>
              </a:rPr>
              <a:t>{   </a:t>
            </a:r>
            <a:endParaRPr lang="en-US" altLang="zh-CN" sz="1800" b="1" dirty="0">
              <a:latin typeface="+mn-ea"/>
              <a:ea typeface="+mn-ea"/>
            </a:endParaRPr>
          </a:p>
          <a:p>
            <a:pPr eaLnBrk="1" hangingPunct="1">
              <a:spcBef>
                <a:spcPct val="0"/>
              </a:spcBef>
              <a:buFontTx/>
              <a:buNone/>
            </a:pPr>
            <a:r>
              <a:rPr lang="en-US" altLang="zh-CN" sz="1800" b="1" dirty="0">
                <a:latin typeface="+mn-ea"/>
                <a:ea typeface="+mn-ea"/>
              </a:rPr>
              <a:t>         //</a:t>
            </a:r>
            <a:r>
              <a:rPr lang="zh-CN" altLang="en-US" sz="1800" b="1" dirty="0">
                <a:latin typeface="+mn-ea"/>
                <a:ea typeface="+mn-ea"/>
              </a:rPr>
              <a:t>定义变量</a:t>
            </a:r>
            <a:r>
              <a:rPr lang="en-US" altLang="zh-CN" sz="1800" b="1" dirty="0">
                <a:latin typeface="+mn-ea"/>
                <a:ea typeface="+mn-ea"/>
              </a:rPr>
              <a:t>   </a:t>
            </a:r>
            <a:endParaRPr lang="en-US" altLang="zh-CN" sz="1800" b="1" dirty="0">
              <a:latin typeface="+mn-ea"/>
              <a:ea typeface="+mn-ea"/>
            </a:endParaRPr>
          </a:p>
          <a:p>
            <a:pPr eaLnBrk="1" hangingPunct="1">
              <a:spcBef>
                <a:spcPct val="0"/>
              </a:spcBef>
              <a:buFontTx/>
              <a:buNone/>
            </a:pPr>
            <a:r>
              <a:rPr lang="en-US" altLang="zh-CN" sz="1800" b="1" dirty="0">
                <a:latin typeface="+mn-ea"/>
                <a:ea typeface="+mn-ea"/>
              </a:rPr>
              <a:t>         // </a:t>
            </a:r>
            <a:r>
              <a:rPr lang="zh-CN" altLang="en-US" sz="1800" b="1" dirty="0">
                <a:latin typeface="+mn-ea"/>
                <a:ea typeface="+mn-ea"/>
              </a:rPr>
              <a:t>打开源文件（注意打开方式）</a:t>
            </a:r>
            <a:endParaRPr lang="en-US" altLang="zh-CN" sz="1800" b="1" dirty="0">
              <a:latin typeface="+mn-ea"/>
              <a:ea typeface="+mn-ea"/>
            </a:endParaRPr>
          </a:p>
          <a:p>
            <a:pPr eaLnBrk="1" hangingPunct="1">
              <a:spcBef>
                <a:spcPct val="0"/>
              </a:spcBef>
              <a:buFontTx/>
              <a:buNone/>
            </a:pPr>
            <a:r>
              <a:rPr lang="en-US" altLang="zh-CN" sz="1800" b="1" dirty="0">
                <a:latin typeface="+mn-ea"/>
                <a:ea typeface="+mn-ea"/>
              </a:rPr>
              <a:t>         // </a:t>
            </a:r>
            <a:r>
              <a:rPr lang="zh-CN" altLang="en-US" sz="1800" b="1" dirty="0">
                <a:latin typeface="+mn-ea"/>
                <a:ea typeface="+mn-ea"/>
              </a:rPr>
              <a:t>打开目标文件（注意打开方式）</a:t>
            </a:r>
            <a:endParaRPr lang="en-US" altLang="zh-CN" sz="1800" b="1" dirty="0">
              <a:latin typeface="+mn-ea"/>
              <a:ea typeface="+mn-ea"/>
            </a:endParaRPr>
          </a:p>
          <a:p>
            <a:pPr eaLnBrk="1" hangingPunct="1">
              <a:spcBef>
                <a:spcPct val="0"/>
              </a:spcBef>
              <a:buFontTx/>
              <a:buNone/>
            </a:pPr>
            <a:endParaRPr lang="en-US" altLang="zh-CN" sz="1800" b="1" dirty="0">
              <a:latin typeface="+mn-ea"/>
              <a:ea typeface="+mn-ea"/>
            </a:endParaRPr>
          </a:p>
          <a:p>
            <a:pPr eaLnBrk="1" hangingPunct="1">
              <a:spcBef>
                <a:spcPct val="0"/>
              </a:spcBef>
              <a:buFontTx/>
              <a:buNone/>
            </a:pPr>
            <a:r>
              <a:rPr lang="en-US" altLang="zh-CN" sz="1800" b="1" dirty="0">
                <a:latin typeface="+mn-ea"/>
                <a:ea typeface="+mn-ea"/>
              </a:rPr>
              <a:t>        //</a:t>
            </a:r>
            <a:r>
              <a:rPr lang="zh-CN" altLang="en-US" sz="1800" b="1" dirty="0">
                <a:latin typeface="+mn-ea"/>
                <a:ea typeface="+mn-ea"/>
              </a:rPr>
              <a:t>从源文件读一个字符</a:t>
            </a:r>
            <a:r>
              <a:rPr lang="en-US" altLang="zh-CN" sz="1800" b="1" dirty="0">
                <a:latin typeface="+mn-ea"/>
                <a:ea typeface="+mn-ea"/>
              </a:rPr>
              <a:t>  </a:t>
            </a:r>
            <a:endParaRPr lang="en-US" altLang="zh-CN" sz="1800" b="1" dirty="0">
              <a:latin typeface="+mn-ea"/>
              <a:ea typeface="+mn-ea"/>
            </a:endParaRPr>
          </a:p>
          <a:p>
            <a:pPr eaLnBrk="1" hangingPunct="1">
              <a:spcBef>
                <a:spcPct val="0"/>
              </a:spcBef>
              <a:buFontTx/>
              <a:buNone/>
            </a:pPr>
            <a:r>
              <a:rPr lang="en-US" altLang="zh-CN" sz="1800" b="1" dirty="0">
                <a:latin typeface="+mn-ea"/>
                <a:ea typeface="+mn-ea"/>
              </a:rPr>
              <a:t>        while (   )//</a:t>
            </a:r>
            <a:r>
              <a:rPr lang="zh-CN" altLang="en-US" sz="1800" b="1" dirty="0">
                <a:latin typeface="+mn-ea"/>
                <a:ea typeface="+mn-ea"/>
              </a:rPr>
              <a:t>判断读到的字符是否是文件结束符</a:t>
            </a:r>
            <a:endParaRPr lang="en-US" altLang="zh-CN" sz="1800" b="1" dirty="0">
              <a:latin typeface="+mn-ea"/>
              <a:ea typeface="+mn-ea"/>
            </a:endParaRPr>
          </a:p>
          <a:p>
            <a:pPr eaLnBrk="1" hangingPunct="1">
              <a:spcBef>
                <a:spcPct val="0"/>
              </a:spcBef>
              <a:buFontTx/>
              <a:buNone/>
            </a:pPr>
            <a:r>
              <a:rPr lang="en-US" altLang="zh-CN" sz="1800" b="1" dirty="0">
                <a:latin typeface="+mn-ea"/>
                <a:ea typeface="+mn-ea"/>
              </a:rPr>
              <a:t>       {</a:t>
            </a:r>
            <a:endParaRPr lang="en-US" altLang="zh-CN" sz="1800" b="1" dirty="0">
              <a:latin typeface="+mn-ea"/>
              <a:ea typeface="+mn-ea"/>
            </a:endParaRPr>
          </a:p>
          <a:p>
            <a:pPr eaLnBrk="1" hangingPunct="1">
              <a:spcBef>
                <a:spcPct val="0"/>
              </a:spcBef>
              <a:buFontTx/>
              <a:buNone/>
            </a:pPr>
            <a:r>
              <a:rPr lang="en-US" altLang="zh-CN" sz="1800" b="1" dirty="0">
                <a:latin typeface="+mn-ea"/>
                <a:ea typeface="+mn-ea"/>
              </a:rPr>
              <a:t>	      //</a:t>
            </a:r>
            <a:r>
              <a:rPr lang="zh-CN" altLang="en-US" sz="1800" b="1" dirty="0">
                <a:latin typeface="+mn-ea"/>
                <a:ea typeface="+mn-ea"/>
              </a:rPr>
              <a:t>写到目标文件</a:t>
            </a:r>
            <a:endParaRPr lang="en-US" altLang="zh-CN" sz="1800" b="1" dirty="0">
              <a:latin typeface="+mn-ea"/>
              <a:ea typeface="+mn-ea"/>
            </a:endParaRPr>
          </a:p>
          <a:p>
            <a:pPr eaLnBrk="1" hangingPunct="1">
              <a:spcBef>
                <a:spcPct val="0"/>
              </a:spcBef>
              <a:buFontTx/>
              <a:buNone/>
            </a:pPr>
            <a:r>
              <a:rPr lang="en-US" altLang="zh-CN" sz="1800" b="1" dirty="0">
                <a:latin typeface="+mn-ea"/>
                <a:ea typeface="+mn-ea"/>
              </a:rPr>
              <a:t>	     //</a:t>
            </a:r>
            <a:r>
              <a:rPr lang="zh-CN" altLang="en-US" sz="1800" b="1" dirty="0">
                <a:latin typeface="+mn-ea"/>
                <a:ea typeface="+mn-ea"/>
              </a:rPr>
              <a:t>读源文件</a:t>
            </a:r>
            <a:r>
              <a:rPr lang="en-US" altLang="zh-CN" sz="1800" b="1" dirty="0">
                <a:latin typeface="+mn-ea"/>
                <a:ea typeface="+mn-ea"/>
              </a:rPr>
              <a:t>	</a:t>
            </a:r>
            <a:endParaRPr lang="en-US" altLang="zh-CN" sz="1800" b="1" dirty="0">
              <a:latin typeface="+mn-ea"/>
              <a:ea typeface="+mn-ea"/>
            </a:endParaRPr>
          </a:p>
          <a:p>
            <a:pPr eaLnBrk="1" hangingPunct="1">
              <a:spcBef>
                <a:spcPct val="0"/>
              </a:spcBef>
              <a:buFontTx/>
              <a:buNone/>
            </a:pPr>
            <a:r>
              <a:rPr lang="en-US" altLang="zh-CN" sz="1800" b="1" dirty="0">
                <a:latin typeface="+mn-ea"/>
                <a:ea typeface="+mn-ea"/>
              </a:rPr>
              <a:t>       }</a:t>
            </a:r>
            <a:endParaRPr lang="en-US" altLang="zh-CN" sz="1800" b="1" dirty="0">
              <a:latin typeface="+mn-ea"/>
              <a:ea typeface="+mn-ea"/>
            </a:endParaRPr>
          </a:p>
          <a:p>
            <a:pPr eaLnBrk="1" hangingPunct="1">
              <a:spcBef>
                <a:spcPct val="0"/>
              </a:spcBef>
              <a:buFontTx/>
              <a:buNone/>
            </a:pPr>
            <a:r>
              <a:rPr lang="en-US" altLang="zh-CN" sz="1800" b="1" dirty="0">
                <a:latin typeface="+mn-ea"/>
                <a:ea typeface="+mn-ea"/>
              </a:rPr>
              <a:t>     //</a:t>
            </a:r>
            <a:r>
              <a:rPr lang="zh-CN" altLang="en-US" sz="1800" b="1" dirty="0">
                <a:latin typeface="+mn-ea"/>
                <a:ea typeface="+mn-ea"/>
              </a:rPr>
              <a:t>关闭已打开的文件</a:t>
            </a:r>
            <a:endParaRPr lang="en-US" altLang="zh-CN" sz="1800" b="1" dirty="0">
              <a:latin typeface="+mn-ea"/>
              <a:ea typeface="+mn-ea"/>
            </a:endParaRPr>
          </a:p>
          <a:p>
            <a:pPr eaLnBrk="1" hangingPunct="1">
              <a:spcBef>
                <a:spcPct val="0"/>
              </a:spcBef>
              <a:buFontTx/>
              <a:buNone/>
            </a:pPr>
            <a:r>
              <a:rPr lang="en-US" altLang="zh-CN" sz="1800" b="1" dirty="0">
                <a:latin typeface="+mn-ea"/>
                <a:ea typeface="+mn-ea"/>
              </a:rPr>
              <a:t>     return 0;</a:t>
            </a:r>
            <a:endParaRPr lang="en-US" altLang="zh-CN" sz="1800" b="1" dirty="0">
              <a:latin typeface="+mn-ea"/>
              <a:ea typeface="+mn-ea"/>
            </a:endParaRPr>
          </a:p>
          <a:p>
            <a:pPr eaLnBrk="1" hangingPunct="1">
              <a:spcBef>
                <a:spcPct val="0"/>
              </a:spcBef>
              <a:buFontTx/>
              <a:buNone/>
            </a:pPr>
            <a:r>
              <a:rPr lang="en-US" altLang="zh-CN" sz="1800" b="1" dirty="0">
                <a:latin typeface="+mn-ea"/>
                <a:ea typeface="+mn-ea"/>
              </a:rPr>
              <a:t>}</a:t>
            </a:r>
            <a:endParaRPr lang="en-US" altLang="zh-CN" sz="1800" b="1" dirty="0">
              <a:latin typeface="+mn-ea"/>
              <a:ea typeface="+mn-ea"/>
            </a:endParaRPr>
          </a:p>
        </p:txBody>
      </p:sp>
    </p:spTree>
  </p:cSld>
  <p:clrMapOvr>
    <a:masterClrMapping/>
  </p:clrMapOvr>
  <p:transition spd="med">
    <p:cover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7DF77365-B315-40FF-810A-38944B35E75A}" type="slidenum">
              <a:rPr lang="en-US" altLang="zh-CN" sz="1400"/>
            </a:fld>
            <a:endParaRPr lang="en-US" altLang="zh-CN" sz="1400"/>
          </a:p>
        </p:txBody>
      </p:sp>
      <p:sp>
        <p:nvSpPr>
          <p:cNvPr id="45059" name="Rectangle 2"/>
          <p:cNvSpPr>
            <a:spLocks noChangeArrowheads="1"/>
          </p:cNvSpPr>
          <p:nvPr/>
        </p:nvSpPr>
        <p:spPr bwMode="auto">
          <a:xfrm>
            <a:off x="179388" y="836613"/>
            <a:ext cx="2880444"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ts val="0"/>
              </a:spcBef>
              <a:buFontTx/>
              <a:buNone/>
            </a:pPr>
            <a:r>
              <a:rPr lang="en-US" altLang="zh-CN" sz="2400" b="1" dirty="0">
                <a:latin typeface="+mn-ea"/>
                <a:ea typeface="+mn-ea"/>
              </a:rPr>
              <a:t>[</a:t>
            </a:r>
            <a:r>
              <a:rPr lang="zh-CN" altLang="en-US" sz="2400" b="1" dirty="0">
                <a:latin typeface="+mn-ea"/>
                <a:ea typeface="+mn-ea"/>
              </a:rPr>
              <a:t>案例</a:t>
            </a:r>
            <a:r>
              <a:rPr lang="en-US" altLang="zh-CN" sz="2400" b="1" dirty="0">
                <a:latin typeface="+mn-ea"/>
                <a:ea typeface="+mn-ea"/>
              </a:rPr>
              <a:t>2]</a:t>
            </a:r>
            <a:r>
              <a:rPr lang="zh-CN" altLang="en-US" sz="2400" b="1" dirty="0">
                <a:latin typeface="+mn-ea"/>
                <a:ea typeface="+mn-ea"/>
              </a:rPr>
              <a:t>将一个磁盘文件的信息复制到另一个文件中。 </a:t>
            </a:r>
            <a:r>
              <a:rPr lang="zh-CN" altLang="en-US" sz="1800" dirty="0">
                <a:latin typeface="+mn-ea"/>
                <a:ea typeface="+mn-ea"/>
              </a:rPr>
              <a:t>				</a:t>
            </a:r>
            <a:endParaRPr lang="zh-CN" altLang="en-US" sz="1800" dirty="0">
              <a:latin typeface="+mn-ea"/>
              <a:ea typeface="+mn-ea"/>
            </a:endParaRPr>
          </a:p>
        </p:txBody>
      </p:sp>
      <p:sp>
        <p:nvSpPr>
          <p:cNvPr id="142339" name="Rectangle 3"/>
          <p:cNvSpPr>
            <a:spLocks noChangeArrowheads="1"/>
          </p:cNvSpPr>
          <p:nvPr/>
        </p:nvSpPr>
        <p:spPr bwMode="auto">
          <a:xfrm>
            <a:off x="3059833" y="115888"/>
            <a:ext cx="5423514" cy="6742112"/>
          </a:xfrm>
          <a:prstGeom prst="rect">
            <a:avLst/>
          </a:prstGeom>
        </p:spPr>
        <p:style>
          <a:lnRef idx="2">
            <a:schemeClr val="accent1"/>
          </a:lnRef>
          <a:fillRef idx="1">
            <a:schemeClr val="lt1"/>
          </a:fillRef>
          <a:effectRef idx="0">
            <a:schemeClr val="accent1"/>
          </a:effectRef>
          <a:fontRef idx="minor">
            <a:schemeClr val="dk1"/>
          </a:fontRef>
        </p:style>
        <p:txBody>
          <a:bodyPr wrap="square" lIns="90000" tIns="46800" rIns="90000" bIns="46800"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b="1" dirty="0"/>
              <a:t>#include &lt;</a:t>
            </a:r>
            <a:r>
              <a:rPr lang="en-US" altLang="zh-CN" sz="1600" b="1" dirty="0" err="1"/>
              <a:t>stdio.h</a:t>
            </a:r>
            <a:r>
              <a:rPr lang="en-US" altLang="zh-CN" sz="1600" b="1" dirty="0"/>
              <a:t>&gt;</a:t>
            </a:r>
            <a:endParaRPr lang="en-US" altLang="zh-CN" sz="1600" b="1" dirty="0"/>
          </a:p>
          <a:p>
            <a:pPr eaLnBrk="1" hangingPunct="1">
              <a:spcBef>
                <a:spcPct val="0"/>
              </a:spcBef>
              <a:buFontTx/>
              <a:buNone/>
            </a:pPr>
            <a:r>
              <a:rPr lang="en-US" altLang="zh-CN" sz="1600" b="1" dirty="0"/>
              <a:t>#include &lt;</a:t>
            </a:r>
            <a:r>
              <a:rPr lang="en-US" altLang="zh-CN" sz="1600" b="1" dirty="0" err="1"/>
              <a:t>stdlib.h</a:t>
            </a:r>
            <a:r>
              <a:rPr lang="en-US" altLang="zh-CN" sz="1600" b="1" dirty="0"/>
              <a:t>&gt;</a:t>
            </a:r>
            <a:endParaRPr lang="en-US" altLang="zh-CN" sz="1600" b="1" dirty="0"/>
          </a:p>
          <a:p>
            <a:pPr eaLnBrk="1" hangingPunct="1">
              <a:spcBef>
                <a:spcPct val="0"/>
              </a:spcBef>
              <a:buFontTx/>
              <a:buNone/>
            </a:pPr>
            <a:r>
              <a:rPr lang="en-US" altLang="zh-CN" sz="1600" b="1" dirty="0"/>
              <a:t>int main()</a:t>
            </a:r>
            <a:endParaRPr lang="en-US" altLang="zh-CN" sz="1600" b="1" dirty="0"/>
          </a:p>
          <a:p>
            <a:pPr eaLnBrk="1" hangingPunct="1">
              <a:spcBef>
                <a:spcPct val="0"/>
              </a:spcBef>
              <a:buFontTx/>
              <a:buNone/>
            </a:pPr>
            <a:r>
              <a:rPr lang="en-US" altLang="zh-CN" sz="1600" b="1" dirty="0"/>
              <a:t>{   </a:t>
            </a:r>
            <a:endParaRPr lang="en-US" altLang="zh-CN" sz="1600" b="1" dirty="0"/>
          </a:p>
          <a:p>
            <a:pPr eaLnBrk="1" hangingPunct="1">
              <a:spcBef>
                <a:spcPct val="0"/>
              </a:spcBef>
              <a:buFontTx/>
              <a:buNone/>
            </a:pPr>
            <a:r>
              <a:rPr lang="en-US" altLang="zh-CN" sz="1600" b="1" dirty="0"/>
              <a:t>   FILE *in, *out;</a:t>
            </a:r>
            <a:endParaRPr lang="en-US" altLang="zh-CN" sz="1600" b="1" dirty="0"/>
          </a:p>
          <a:p>
            <a:pPr eaLnBrk="1" hangingPunct="1">
              <a:spcBef>
                <a:spcPct val="0"/>
              </a:spcBef>
              <a:buFontTx/>
              <a:buNone/>
            </a:pPr>
            <a:r>
              <a:rPr lang="en-US" altLang="zh-CN" sz="1600" b="1" dirty="0"/>
              <a:t>   char </a:t>
            </a:r>
            <a:r>
              <a:rPr lang="en-US" altLang="zh-CN" sz="1600" b="1" dirty="0" err="1"/>
              <a:t>ch</a:t>
            </a:r>
            <a:r>
              <a:rPr lang="en-US" altLang="zh-CN" sz="1600" b="1" dirty="0"/>
              <a:t>,*</a:t>
            </a:r>
            <a:r>
              <a:rPr lang="en-US" altLang="zh-CN" sz="1600" b="1" dirty="0" err="1"/>
              <a:t>infile</a:t>
            </a:r>
            <a:r>
              <a:rPr lang="en-US" altLang="zh-CN" sz="1600" b="1" dirty="0"/>
              <a:t> = "d:\\out.txt",*</a:t>
            </a:r>
            <a:r>
              <a:rPr lang="en-US" altLang="zh-CN" sz="1600" b="1" dirty="0" err="1"/>
              <a:t>outfile</a:t>
            </a:r>
            <a:r>
              <a:rPr lang="en-US" altLang="zh-CN" sz="1600" b="1" dirty="0"/>
              <a:t>="d:\\in.txt";</a:t>
            </a:r>
            <a:endParaRPr lang="en-US" altLang="zh-CN" sz="1600" b="1" dirty="0"/>
          </a:p>
          <a:p>
            <a:pPr eaLnBrk="1" hangingPunct="1">
              <a:spcBef>
                <a:spcPct val="0"/>
              </a:spcBef>
              <a:buFontTx/>
              <a:buNone/>
            </a:pPr>
            <a:r>
              <a:rPr lang="en-US" altLang="zh-CN" sz="1600" b="1" dirty="0"/>
              <a:t>   </a:t>
            </a:r>
            <a:endParaRPr lang="en-US" altLang="zh-CN" sz="1600" b="1" dirty="0"/>
          </a:p>
          <a:p>
            <a:pPr eaLnBrk="1" hangingPunct="1">
              <a:spcBef>
                <a:spcPct val="0"/>
              </a:spcBef>
              <a:buFontTx/>
              <a:buNone/>
            </a:pPr>
            <a:r>
              <a:rPr lang="en-US" altLang="zh-CN" sz="1600" b="1" dirty="0"/>
              <a:t>   if ((in = </a:t>
            </a:r>
            <a:r>
              <a:rPr lang="en-US" altLang="zh-CN" sz="1600" b="1" dirty="0" err="1"/>
              <a:t>fopen</a:t>
            </a:r>
            <a:r>
              <a:rPr lang="en-US" altLang="zh-CN" sz="1600" b="1" dirty="0"/>
              <a:t>(</a:t>
            </a:r>
            <a:r>
              <a:rPr lang="en-US" altLang="zh-CN" sz="1600" b="1" dirty="0" err="1"/>
              <a:t>infile</a:t>
            </a:r>
            <a:r>
              <a:rPr lang="en-US" altLang="zh-CN" sz="1600" b="1" dirty="0"/>
              <a:t>, "r"))== NULL)</a:t>
            </a:r>
            <a:endParaRPr lang="en-US" altLang="zh-CN" sz="1600" b="1" dirty="0"/>
          </a:p>
          <a:p>
            <a:pPr eaLnBrk="1" hangingPunct="1">
              <a:spcBef>
                <a:spcPct val="0"/>
              </a:spcBef>
              <a:buFontTx/>
              <a:buNone/>
            </a:pPr>
            <a:r>
              <a:rPr lang="en-US" altLang="zh-CN" sz="1600" b="1" dirty="0"/>
              <a:t>   { </a:t>
            </a:r>
            <a:endParaRPr lang="en-US" altLang="zh-CN" sz="1600" b="1" dirty="0"/>
          </a:p>
          <a:p>
            <a:pPr eaLnBrk="1" hangingPunct="1">
              <a:spcBef>
                <a:spcPct val="0"/>
              </a:spcBef>
              <a:buFontTx/>
              <a:buNone/>
            </a:pPr>
            <a:r>
              <a:rPr lang="en-US" altLang="zh-CN" sz="1600" b="1" dirty="0"/>
              <a:t>     </a:t>
            </a:r>
            <a:r>
              <a:rPr lang="en-US" altLang="zh-CN" sz="1600" b="1" dirty="0" err="1"/>
              <a:t>printf</a:t>
            </a:r>
            <a:r>
              <a:rPr lang="en-US" altLang="zh-CN" sz="1600" b="1" dirty="0"/>
              <a:t>("Cannot open </a:t>
            </a:r>
            <a:r>
              <a:rPr lang="en-US" altLang="zh-CN" sz="1600" b="1" dirty="0" err="1"/>
              <a:t>infile</a:t>
            </a:r>
            <a:r>
              <a:rPr lang="en-US" altLang="zh-CN" sz="1600" b="1" dirty="0"/>
              <a:t>.\n");</a:t>
            </a:r>
            <a:endParaRPr lang="en-US" altLang="zh-CN" sz="1600" b="1" dirty="0"/>
          </a:p>
          <a:p>
            <a:pPr eaLnBrk="1" hangingPunct="1">
              <a:spcBef>
                <a:spcPct val="0"/>
              </a:spcBef>
              <a:buFontTx/>
              <a:buNone/>
            </a:pPr>
            <a:r>
              <a:rPr lang="en-US" altLang="zh-CN" sz="1600" b="1" dirty="0"/>
              <a:t>      exit(0);</a:t>
            </a:r>
            <a:endParaRPr lang="en-US" altLang="zh-CN" sz="1600" b="1" dirty="0"/>
          </a:p>
          <a:p>
            <a:pPr eaLnBrk="1" hangingPunct="1">
              <a:spcBef>
                <a:spcPct val="0"/>
              </a:spcBef>
              <a:buFontTx/>
              <a:buNone/>
            </a:pPr>
            <a:r>
              <a:rPr lang="en-US" altLang="zh-CN" sz="1600" b="1" dirty="0"/>
              <a:t>   }</a:t>
            </a:r>
            <a:endParaRPr lang="en-US" altLang="zh-CN" sz="1600" b="1" dirty="0"/>
          </a:p>
          <a:p>
            <a:pPr eaLnBrk="1" hangingPunct="1">
              <a:spcBef>
                <a:spcPct val="0"/>
              </a:spcBef>
              <a:buFontTx/>
              <a:buNone/>
            </a:pPr>
            <a:r>
              <a:rPr lang="en-US" altLang="zh-CN" sz="1600" b="1" dirty="0"/>
              <a:t>   if ((out = </a:t>
            </a:r>
            <a:r>
              <a:rPr lang="en-US" altLang="zh-CN" sz="1600" b="1" dirty="0" err="1"/>
              <a:t>fopen</a:t>
            </a:r>
            <a:r>
              <a:rPr lang="en-US" altLang="zh-CN" sz="1600" b="1" dirty="0"/>
              <a:t>(</a:t>
            </a:r>
            <a:r>
              <a:rPr lang="en-US" altLang="zh-CN" sz="1600" b="1" dirty="0" err="1"/>
              <a:t>outfile</a:t>
            </a:r>
            <a:r>
              <a:rPr lang="en-US" altLang="zh-CN" sz="1600" b="1" dirty="0"/>
              <a:t>, "w"))== NULL)</a:t>
            </a:r>
            <a:endParaRPr lang="en-US" altLang="zh-CN" sz="1600" b="1" dirty="0"/>
          </a:p>
          <a:p>
            <a:pPr eaLnBrk="1" hangingPunct="1">
              <a:spcBef>
                <a:spcPct val="0"/>
              </a:spcBef>
              <a:buFontTx/>
              <a:buNone/>
            </a:pPr>
            <a:r>
              <a:rPr lang="en-US" altLang="zh-CN" sz="1600" b="1" dirty="0"/>
              <a:t>   { </a:t>
            </a:r>
            <a:endParaRPr lang="en-US" altLang="zh-CN" sz="1600" b="1" dirty="0"/>
          </a:p>
          <a:p>
            <a:pPr eaLnBrk="1" hangingPunct="1">
              <a:spcBef>
                <a:spcPct val="0"/>
              </a:spcBef>
              <a:buFontTx/>
              <a:buNone/>
            </a:pPr>
            <a:r>
              <a:rPr lang="en-US" altLang="zh-CN" sz="1600" b="1" dirty="0"/>
              <a:t>     </a:t>
            </a:r>
            <a:r>
              <a:rPr lang="en-US" altLang="zh-CN" sz="1600" b="1" dirty="0" err="1"/>
              <a:t>printf</a:t>
            </a:r>
            <a:r>
              <a:rPr lang="en-US" altLang="zh-CN" sz="1600" b="1" dirty="0"/>
              <a:t>("Cannot open </a:t>
            </a:r>
            <a:r>
              <a:rPr lang="en-US" altLang="zh-CN" sz="1600" b="1" dirty="0" err="1"/>
              <a:t>outfile</a:t>
            </a:r>
            <a:r>
              <a:rPr lang="en-US" altLang="zh-CN" sz="1600" b="1" dirty="0"/>
              <a:t>.\n");</a:t>
            </a:r>
            <a:endParaRPr lang="en-US" altLang="zh-CN" sz="1600" b="1" dirty="0"/>
          </a:p>
          <a:p>
            <a:pPr eaLnBrk="1" hangingPunct="1">
              <a:spcBef>
                <a:spcPct val="0"/>
              </a:spcBef>
              <a:buFontTx/>
              <a:buNone/>
            </a:pPr>
            <a:r>
              <a:rPr lang="en-US" altLang="zh-CN" sz="1600" b="1" dirty="0"/>
              <a:t>      exit(0);</a:t>
            </a:r>
            <a:endParaRPr lang="en-US" altLang="zh-CN" sz="1600" b="1" dirty="0"/>
          </a:p>
          <a:p>
            <a:pPr eaLnBrk="1" hangingPunct="1">
              <a:spcBef>
                <a:spcPct val="0"/>
              </a:spcBef>
              <a:buFontTx/>
              <a:buNone/>
            </a:pPr>
            <a:r>
              <a:rPr lang="en-US" altLang="zh-CN" sz="1600" b="1" dirty="0"/>
              <a:t>   }</a:t>
            </a:r>
            <a:endParaRPr lang="en-US" altLang="zh-CN" sz="1600" b="1" dirty="0"/>
          </a:p>
          <a:p>
            <a:pPr eaLnBrk="1" hangingPunct="1">
              <a:spcBef>
                <a:spcPct val="0"/>
              </a:spcBef>
              <a:buFontTx/>
              <a:buNone/>
            </a:pPr>
            <a:r>
              <a:rPr lang="en-US" altLang="zh-CN" sz="1600" b="1" dirty="0">
                <a:solidFill>
                  <a:schemeClr val="accent2"/>
                </a:solidFill>
              </a:rPr>
              <a:t>   </a:t>
            </a:r>
            <a:r>
              <a:rPr lang="en-US" altLang="zh-CN" sz="1600" b="1" dirty="0" err="1">
                <a:solidFill>
                  <a:schemeClr val="accent2"/>
                </a:solidFill>
              </a:rPr>
              <a:t>ch</a:t>
            </a:r>
            <a:r>
              <a:rPr lang="en-US" altLang="zh-CN" sz="1600" b="1" dirty="0">
                <a:solidFill>
                  <a:schemeClr val="accent2"/>
                </a:solidFill>
              </a:rPr>
              <a:t> = </a:t>
            </a:r>
            <a:r>
              <a:rPr lang="en-US" altLang="zh-CN" sz="1600" b="1" dirty="0" err="1">
                <a:solidFill>
                  <a:schemeClr val="accent2"/>
                </a:solidFill>
              </a:rPr>
              <a:t>fgetc</a:t>
            </a:r>
            <a:r>
              <a:rPr lang="en-US" altLang="zh-CN" sz="1600" b="1" dirty="0">
                <a:solidFill>
                  <a:schemeClr val="accent2"/>
                </a:solidFill>
              </a:rPr>
              <a:t>(in);</a:t>
            </a:r>
            <a:endParaRPr lang="en-US" altLang="zh-CN" sz="1600" b="1" dirty="0">
              <a:solidFill>
                <a:schemeClr val="accent2"/>
              </a:solidFill>
            </a:endParaRPr>
          </a:p>
          <a:p>
            <a:pPr eaLnBrk="1" hangingPunct="1">
              <a:spcBef>
                <a:spcPct val="0"/>
              </a:spcBef>
              <a:buFontTx/>
              <a:buNone/>
            </a:pPr>
            <a:r>
              <a:rPr lang="en-US" altLang="zh-CN" sz="1600" b="1" dirty="0">
                <a:solidFill>
                  <a:schemeClr val="accent2"/>
                </a:solidFill>
              </a:rPr>
              <a:t>   while (</a:t>
            </a:r>
            <a:r>
              <a:rPr lang="en-US" altLang="zh-CN" sz="1600" b="1" dirty="0" err="1">
                <a:solidFill>
                  <a:schemeClr val="accent2"/>
                </a:solidFill>
              </a:rPr>
              <a:t>ch</a:t>
            </a:r>
            <a:r>
              <a:rPr lang="en-US" altLang="zh-CN" sz="1600" b="1" dirty="0">
                <a:solidFill>
                  <a:schemeClr val="accent2"/>
                </a:solidFill>
              </a:rPr>
              <a:t>!=EOF)</a:t>
            </a:r>
            <a:endParaRPr lang="en-US" altLang="zh-CN" sz="1600" b="1" dirty="0">
              <a:solidFill>
                <a:schemeClr val="accent2"/>
              </a:solidFill>
            </a:endParaRPr>
          </a:p>
          <a:p>
            <a:pPr eaLnBrk="1" hangingPunct="1">
              <a:spcBef>
                <a:spcPct val="0"/>
              </a:spcBef>
              <a:buFontTx/>
              <a:buNone/>
            </a:pPr>
            <a:r>
              <a:rPr lang="en-US" altLang="zh-CN" sz="1600" b="1" dirty="0">
                <a:solidFill>
                  <a:schemeClr val="accent2"/>
                </a:solidFill>
              </a:rPr>
              <a:t>   {	   </a:t>
            </a:r>
            <a:endParaRPr lang="en-US" altLang="zh-CN" sz="1600" b="1" dirty="0">
              <a:solidFill>
                <a:schemeClr val="accent2"/>
              </a:solidFill>
            </a:endParaRPr>
          </a:p>
          <a:p>
            <a:pPr eaLnBrk="1" hangingPunct="1">
              <a:spcBef>
                <a:spcPct val="0"/>
              </a:spcBef>
              <a:buFontTx/>
              <a:buNone/>
            </a:pPr>
            <a:r>
              <a:rPr lang="en-US" altLang="zh-CN" sz="1600" b="1" dirty="0">
                <a:solidFill>
                  <a:schemeClr val="accent2"/>
                </a:solidFill>
              </a:rPr>
              <a:t>	   </a:t>
            </a:r>
            <a:r>
              <a:rPr lang="en-US" altLang="zh-CN" sz="1600" b="1" dirty="0" err="1">
                <a:solidFill>
                  <a:schemeClr val="accent2"/>
                </a:solidFill>
              </a:rPr>
              <a:t>fputc</a:t>
            </a:r>
            <a:r>
              <a:rPr lang="en-US" altLang="zh-CN" sz="1600" b="1" dirty="0">
                <a:solidFill>
                  <a:schemeClr val="accent2"/>
                </a:solidFill>
              </a:rPr>
              <a:t>(</a:t>
            </a:r>
            <a:r>
              <a:rPr lang="en-US" altLang="zh-CN" sz="1600" b="1" dirty="0" err="1">
                <a:solidFill>
                  <a:schemeClr val="accent2"/>
                </a:solidFill>
              </a:rPr>
              <a:t>ch</a:t>
            </a:r>
            <a:r>
              <a:rPr lang="en-US" altLang="zh-CN" sz="1600" b="1" dirty="0">
                <a:solidFill>
                  <a:schemeClr val="accent2"/>
                </a:solidFill>
              </a:rPr>
              <a:t>, out);</a:t>
            </a:r>
            <a:endParaRPr lang="en-US" altLang="zh-CN" sz="1600" b="1" dirty="0">
              <a:solidFill>
                <a:schemeClr val="accent2"/>
              </a:solidFill>
            </a:endParaRPr>
          </a:p>
          <a:p>
            <a:pPr eaLnBrk="1" hangingPunct="1">
              <a:spcBef>
                <a:spcPct val="0"/>
              </a:spcBef>
              <a:buFontTx/>
              <a:buNone/>
            </a:pPr>
            <a:r>
              <a:rPr lang="en-US" altLang="zh-CN" sz="1600" b="1" dirty="0">
                <a:solidFill>
                  <a:schemeClr val="accent2"/>
                </a:solidFill>
              </a:rPr>
              <a:t>	   </a:t>
            </a:r>
            <a:r>
              <a:rPr lang="en-US" altLang="zh-CN" sz="1600" b="1" dirty="0" err="1">
                <a:solidFill>
                  <a:schemeClr val="accent2"/>
                </a:solidFill>
              </a:rPr>
              <a:t>ch</a:t>
            </a:r>
            <a:r>
              <a:rPr lang="en-US" altLang="zh-CN" sz="1600" b="1" dirty="0">
                <a:solidFill>
                  <a:schemeClr val="accent2"/>
                </a:solidFill>
              </a:rPr>
              <a:t> = </a:t>
            </a:r>
            <a:r>
              <a:rPr lang="en-US" altLang="zh-CN" sz="1600" b="1" dirty="0" err="1">
                <a:solidFill>
                  <a:schemeClr val="accent2"/>
                </a:solidFill>
              </a:rPr>
              <a:t>fgetc</a:t>
            </a:r>
            <a:r>
              <a:rPr lang="en-US" altLang="zh-CN" sz="1600" b="1" dirty="0">
                <a:solidFill>
                  <a:schemeClr val="accent2"/>
                </a:solidFill>
              </a:rPr>
              <a:t>(in);	   </a:t>
            </a:r>
            <a:endParaRPr lang="en-US" altLang="zh-CN" sz="1600" b="1" dirty="0">
              <a:solidFill>
                <a:schemeClr val="accent2"/>
              </a:solidFill>
            </a:endParaRPr>
          </a:p>
          <a:p>
            <a:pPr eaLnBrk="1" hangingPunct="1">
              <a:spcBef>
                <a:spcPct val="0"/>
              </a:spcBef>
              <a:buFontTx/>
              <a:buNone/>
            </a:pPr>
            <a:r>
              <a:rPr lang="en-US" altLang="zh-CN" sz="1600" b="1" dirty="0">
                <a:solidFill>
                  <a:schemeClr val="accent2"/>
                </a:solidFill>
              </a:rPr>
              <a:t>   }</a:t>
            </a:r>
            <a:endParaRPr lang="en-US" altLang="zh-CN" sz="1600" b="1" dirty="0">
              <a:solidFill>
                <a:schemeClr val="accent2"/>
              </a:solidFill>
            </a:endParaRPr>
          </a:p>
          <a:p>
            <a:pPr eaLnBrk="1" hangingPunct="1">
              <a:spcBef>
                <a:spcPct val="0"/>
              </a:spcBef>
              <a:buFontTx/>
              <a:buNone/>
            </a:pPr>
            <a:r>
              <a:rPr lang="en-US" altLang="zh-CN" sz="1600" b="1" dirty="0"/>
              <a:t>   </a:t>
            </a:r>
            <a:r>
              <a:rPr lang="en-US" altLang="zh-CN" sz="1600" b="1" dirty="0" err="1">
                <a:solidFill>
                  <a:srgbClr val="00B050"/>
                </a:solidFill>
              </a:rPr>
              <a:t>fclose</a:t>
            </a:r>
            <a:r>
              <a:rPr lang="en-US" altLang="zh-CN" sz="1600" b="1" dirty="0">
                <a:solidFill>
                  <a:srgbClr val="00B050"/>
                </a:solidFill>
              </a:rPr>
              <a:t>(in);   </a:t>
            </a:r>
            <a:endParaRPr lang="en-US" altLang="zh-CN" sz="1600" b="1" dirty="0">
              <a:solidFill>
                <a:srgbClr val="00B050"/>
              </a:solidFill>
            </a:endParaRPr>
          </a:p>
          <a:p>
            <a:pPr eaLnBrk="1" hangingPunct="1">
              <a:spcBef>
                <a:spcPct val="0"/>
              </a:spcBef>
              <a:buFontTx/>
              <a:buNone/>
            </a:pPr>
            <a:r>
              <a:rPr lang="en-US" altLang="zh-CN" sz="1600" b="1" dirty="0">
                <a:solidFill>
                  <a:srgbClr val="00B050"/>
                </a:solidFill>
              </a:rPr>
              <a:t>   </a:t>
            </a:r>
            <a:r>
              <a:rPr lang="en-US" altLang="zh-CN" sz="1600" b="1" dirty="0" err="1">
                <a:solidFill>
                  <a:srgbClr val="00B050"/>
                </a:solidFill>
              </a:rPr>
              <a:t>fclose</a:t>
            </a:r>
            <a:r>
              <a:rPr lang="en-US" altLang="zh-CN" sz="1600" b="1" dirty="0">
                <a:solidFill>
                  <a:srgbClr val="00B050"/>
                </a:solidFill>
              </a:rPr>
              <a:t>(out);</a:t>
            </a:r>
            <a:endParaRPr lang="en-US" altLang="zh-CN" sz="1600" b="1" dirty="0">
              <a:solidFill>
                <a:srgbClr val="00B050"/>
              </a:solidFill>
            </a:endParaRPr>
          </a:p>
          <a:p>
            <a:pPr eaLnBrk="1" hangingPunct="1">
              <a:spcBef>
                <a:spcPct val="0"/>
              </a:spcBef>
              <a:buFontTx/>
              <a:buNone/>
            </a:pPr>
            <a:r>
              <a:rPr lang="en-US" altLang="zh-CN" sz="1600" b="1" dirty="0"/>
              <a:t>}</a:t>
            </a:r>
            <a:endParaRPr lang="en-US" altLang="zh-CN" sz="1600" b="1" dirty="0"/>
          </a:p>
          <a:p>
            <a:pPr eaLnBrk="1" hangingPunct="1">
              <a:spcBef>
                <a:spcPct val="0"/>
              </a:spcBef>
              <a:buFontTx/>
              <a:buNone/>
            </a:pPr>
            <a:endParaRPr lang="en-US" altLang="zh-CN" sz="1600" dirty="0"/>
          </a:p>
        </p:txBody>
      </p:sp>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2339"/>
                                        </p:tgtEl>
                                        <p:attrNameLst>
                                          <p:attrName>style.visibility</p:attrName>
                                        </p:attrNameLst>
                                      </p:cBhvr>
                                      <p:to>
                                        <p:strVal val="visible"/>
                                      </p:to>
                                    </p:set>
                                    <p:animEffect transition="in" filter="box(out)">
                                      <p:cBhvr>
                                        <p:cTn id="7" dur="500"/>
                                        <p:tgtEl>
                                          <p:spTgt spid="142339"/>
                                        </p:tgtEl>
                                      </p:cBhvr>
                                    </p:animEffect>
                                  </p:childTnLst>
                                  <p:subTnLst>
                                    <p:set>
                                      <p:cBhvr override="childStyle">
                                        <p:cTn dur="1" fill="hold" display="0" masterRel="nextClick" afterEffect="1"/>
                                        <p:tgtEl>
                                          <p:spTgt spid="142339"/>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idx="1"/>
          </p:nvPr>
        </p:nvSpPr>
        <p:spPr>
          <a:xfrm>
            <a:off x="323528" y="836712"/>
            <a:ext cx="2165573" cy="1872307"/>
          </a:xfrm>
        </p:spPr>
        <p:txBody>
          <a:bodyPr>
            <a:normAutofit fontScale="92500" lnSpcReduction="20000"/>
          </a:bodyPr>
          <a:lstStyle/>
          <a:p>
            <a:pPr marL="0" indent="288925" algn="just" eaLnBrk="1" hangingPunct="1">
              <a:lnSpc>
                <a:spcPct val="150000"/>
              </a:lnSpc>
              <a:spcBef>
                <a:spcPts val="0"/>
              </a:spcBef>
              <a:buFontTx/>
              <a:buNone/>
            </a:pPr>
            <a:r>
              <a:rPr lang="en-US" altLang="zh-CN" sz="2400" b="1" dirty="0">
                <a:latin typeface="方正姚体" panose="02010601030101010101" charset="-122"/>
                <a:ea typeface="方正姚体" panose="02010601030101010101" charset="-122"/>
              </a:rPr>
              <a:t>[</a:t>
            </a:r>
            <a:r>
              <a:rPr lang="zh-CN" altLang="en-US" sz="2400" b="1" dirty="0">
                <a:latin typeface="方正姚体" panose="02010601030101010101" charset="-122"/>
                <a:ea typeface="方正姚体" panose="02010601030101010101" charset="-122"/>
              </a:rPr>
              <a:t>案例</a:t>
            </a:r>
            <a:r>
              <a:rPr lang="en-US" altLang="zh-CN" sz="2400" b="1" dirty="0">
                <a:latin typeface="方正姚体" panose="02010601030101010101" charset="-122"/>
                <a:ea typeface="方正姚体" panose="02010601030101010101" charset="-122"/>
              </a:rPr>
              <a:t>2]  </a:t>
            </a:r>
            <a:r>
              <a:rPr lang="zh-CN" altLang="en-US" sz="2400" b="1" dirty="0">
                <a:latin typeface="方正姚体" panose="02010601030101010101" charset="-122"/>
                <a:ea typeface="方正姚体" panose="02010601030101010101" charset="-122"/>
              </a:rPr>
              <a:t>将一个磁盘文件的信息复制到另一个文件中。</a:t>
            </a:r>
            <a:endParaRPr lang="zh-CN" altLang="en-US" sz="2400" b="1" dirty="0">
              <a:latin typeface="方正姚体" panose="02010601030101010101" charset="-122"/>
              <a:ea typeface="方正姚体" panose="02010601030101010101" charset="-122"/>
            </a:endParaRPr>
          </a:p>
        </p:txBody>
      </p:sp>
      <p:sp>
        <p:nvSpPr>
          <p:cNvPr id="4608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D7086C70-872B-4EAA-948B-564BD38F240C}" type="slidenum">
              <a:rPr lang="en-US" altLang="zh-CN" sz="1400"/>
            </a:fld>
            <a:endParaRPr lang="en-US" altLang="zh-CN" sz="1400"/>
          </a:p>
        </p:txBody>
      </p:sp>
      <p:sp>
        <p:nvSpPr>
          <p:cNvPr id="91140" name="Text Box 4"/>
          <p:cNvSpPr txBox="1">
            <a:spLocks noChangeArrowheads="1"/>
          </p:cNvSpPr>
          <p:nvPr/>
        </p:nvSpPr>
        <p:spPr bwMode="auto">
          <a:xfrm>
            <a:off x="3059832" y="475850"/>
            <a:ext cx="5184775" cy="6126935"/>
          </a:xfrm>
          <a:prstGeom prst="rect">
            <a:avLst/>
          </a:prstGeom>
        </p:spPr>
        <p:style>
          <a:lnRef idx="2">
            <a:schemeClr val="accent1"/>
          </a:lnRef>
          <a:fillRef idx="1">
            <a:schemeClr val="lt1"/>
          </a:fillRef>
          <a:effectRef idx="0">
            <a:schemeClr val="accent1"/>
          </a:effectRef>
          <a:fontRef idx="minor">
            <a:schemeClr val="dk1"/>
          </a:fontRef>
        </p:style>
        <p:txBody>
          <a:bodyPr lIns="90000" tIns="46800" rIns="90000" bIns="46800"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400" b="1" dirty="0"/>
              <a:t>#include &lt;</a:t>
            </a:r>
            <a:r>
              <a:rPr lang="en-US" altLang="zh-CN" sz="1400" b="1" dirty="0" err="1"/>
              <a:t>stdio.h</a:t>
            </a:r>
            <a:r>
              <a:rPr lang="en-US" altLang="zh-CN" sz="1400" b="1" dirty="0"/>
              <a:t>&gt;</a:t>
            </a:r>
            <a:endParaRPr lang="en-US" altLang="zh-CN" sz="1400" b="1" dirty="0"/>
          </a:p>
          <a:p>
            <a:pPr eaLnBrk="1" hangingPunct="1">
              <a:spcBef>
                <a:spcPct val="0"/>
              </a:spcBef>
              <a:buFontTx/>
              <a:buNone/>
            </a:pPr>
            <a:r>
              <a:rPr lang="en-US" altLang="zh-CN" sz="1400" b="1" dirty="0"/>
              <a:t>#include &lt;</a:t>
            </a:r>
            <a:r>
              <a:rPr lang="en-US" altLang="zh-CN" sz="1400" b="1" dirty="0" err="1"/>
              <a:t>stdlib.h</a:t>
            </a:r>
            <a:r>
              <a:rPr lang="en-US" altLang="zh-CN" sz="1400" b="1" dirty="0"/>
              <a:t>&gt;</a:t>
            </a:r>
            <a:endParaRPr lang="en-US" altLang="zh-CN" sz="1400" b="1" dirty="0"/>
          </a:p>
          <a:p>
            <a:pPr>
              <a:spcBef>
                <a:spcPct val="0"/>
              </a:spcBef>
              <a:buFontTx/>
              <a:buNone/>
            </a:pPr>
            <a:r>
              <a:rPr lang="en-US" altLang="zh-CN" sz="1400" b="1" dirty="0"/>
              <a:t>int main()</a:t>
            </a:r>
            <a:endParaRPr lang="en-US" altLang="zh-CN" sz="1400" b="1" dirty="0"/>
          </a:p>
          <a:p>
            <a:pPr>
              <a:spcBef>
                <a:spcPct val="0"/>
              </a:spcBef>
              <a:buFontTx/>
              <a:buNone/>
            </a:pPr>
            <a:r>
              <a:rPr lang="en-US" altLang="zh-CN" sz="1400" b="1" dirty="0"/>
              <a:t>{   </a:t>
            </a:r>
            <a:endParaRPr lang="en-US" altLang="zh-CN" sz="1400" b="1" dirty="0"/>
          </a:p>
          <a:p>
            <a:pPr eaLnBrk="1" hangingPunct="1">
              <a:spcBef>
                <a:spcPct val="0"/>
              </a:spcBef>
              <a:buFontTx/>
              <a:buNone/>
            </a:pPr>
            <a:r>
              <a:rPr lang="en-US" altLang="zh-CN" sz="1400" b="1" dirty="0"/>
              <a:t>   FILE *in, *out;</a:t>
            </a:r>
            <a:endParaRPr lang="en-US" altLang="zh-CN" sz="1400" b="1" dirty="0"/>
          </a:p>
          <a:p>
            <a:pPr eaLnBrk="1" hangingPunct="1">
              <a:spcBef>
                <a:spcPct val="0"/>
              </a:spcBef>
              <a:buFontTx/>
              <a:buNone/>
            </a:pPr>
            <a:r>
              <a:rPr lang="en-US" altLang="zh-CN" sz="1400" b="1" dirty="0"/>
              <a:t>   char </a:t>
            </a:r>
            <a:r>
              <a:rPr lang="en-US" altLang="zh-CN" sz="1400" b="1" dirty="0" err="1"/>
              <a:t>ch</a:t>
            </a:r>
            <a:r>
              <a:rPr lang="en-US" altLang="zh-CN" sz="1400" b="1" dirty="0"/>
              <a:t>,*</a:t>
            </a:r>
            <a:r>
              <a:rPr lang="en-US" altLang="zh-CN" sz="1400" b="1" dirty="0" err="1"/>
              <a:t>infile</a:t>
            </a:r>
            <a:r>
              <a:rPr lang="en-US" altLang="zh-CN" sz="1400" b="1" dirty="0"/>
              <a:t> = "d:\\out.txt",*</a:t>
            </a:r>
            <a:r>
              <a:rPr lang="en-US" altLang="zh-CN" sz="1400" b="1" dirty="0" err="1"/>
              <a:t>outfile</a:t>
            </a:r>
            <a:r>
              <a:rPr lang="en-US" altLang="zh-CN" sz="1400" b="1" dirty="0"/>
              <a:t>="d:\\in.txt";</a:t>
            </a:r>
            <a:endParaRPr lang="en-US" altLang="zh-CN" sz="1400" b="1" dirty="0"/>
          </a:p>
          <a:p>
            <a:pPr eaLnBrk="1" hangingPunct="1">
              <a:spcBef>
                <a:spcPct val="0"/>
              </a:spcBef>
              <a:buFontTx/>
              <a:buNone/>
            </a:pPr>
            <a:r>
              <a:rPr lang="en-US" altLang="zh-CN" sz="1400" b="1" dirty="0"/>
              <a:t>   </a:t>
            </a:r>
            <a:endParaRPr lang="en-US" altLang="zh-CN" sz="1400" b="1" dirty="0"/>
          </a:p>
          <a:p>
            <a:pPr eaLnBrk="1" hangingPunct="1">
              <a:spcBef>
                <a:spcPct val="0"/>
              </a:spcBef>
              <a:buFontTx/>
              <a:buNone/>
            </a:pPr>
            <a:r>
              <a:rPr lang="en-US" altLang="zh-CN" sz="1400" b="1" dirty="0"/>
              <a:t>   if ((in = </a:t>
            </a:r>
            <a:r>
              <a:rPr lang="en-US" altLang="zh-CN" sz="1400" b="1" dirty="0" err="1"/>
              <a:t>fopen</a:t>
            </a:r>
            <a:r>
              <a:rPr lang="en-US" altLang="zh-CN" sz="1400" b="1" dirty="0"/>
              <a:t>(</a:t>
            </a:r>
            <a:r>
              <a:rPr lang="en-US" altLang="zh-CN" sz="1400" b="1" dirty="0" err="1"/>
              <a:t>infile</a:t>
            </a:r>
            <a:r>
              <a:rPr lang="en-US" altLang="zh-CN" sz="1400" b="1" dirty="0"/>
              <a:t>, "r"))== NULL)</a:t>
            </a:r>
            <a:endParaRPr lang="en-US" altLang="zh-CN" sz="1400" b="1" dirty="0"/>
          </a:p>
          <a:p>
            <a:pPr eaLnBrk="1" hangingPunct="1">
              <a:spcBef>
                <a:spcPct val="0"/>
              </a:spcBef>
              <a:buFontTx/>
              <a:buNone/>
            </a:pPr>
            <a:r>
              <a:rPr lang="en-US" altLang="zh-CN" sz="1400" b="1" dirty="0"/>
              <a:t>   { </a:t>
            </a:r>
            <a:endParaRPr lang="en-US" altLang="zh-CN" sz="1400" b="1" dirty="0"/>
          </a:p>
          <a:p>
            <a:pPr eaLnBrk="1" hangingPunct="1">
              <a:spcBef>
                <a:spcPct val="0"/>
              </a:spcBef>
              <a:buFontTx/>
              <a:buNone/>
            </a:pPr>
            <a:r>
              <a:rPr lang="en-US" altLang="zh-CN" sz="1400" b="1" dirty="0"/>
              <a:t>     </a:t>
            </a:r>
            <a:r>
              <a:rPr lang="en-US" altLang="zh-CN" sz="1400" b="1" dirty="0" err="1"/>
              <a:t>printf</a:t>
            </a:r>
            <a:r>
              <a:rPr lang="en-US" altLang="zh-CN" sz="1400" b="1" dirty="0"/>
              <a:t>("Cannot open </a:t>
            </a:r>
            <a:r>
              <a:rPr lang="en-US" altLang="zh-CN" sz="1400" b="1" dirty="0" err="1"/>
              <a:t>infile</a:t>
            </a:r>
            <a:r>
              <a:rPr lang="en-US" altLang="zh-CN" sz="1400" b="1" dirty="0"/>
              <a:t>.\n");</a:t>
            </a:r>
            <a:endParaRPr lang="en-US" altLang="zh-CN" sz="1400" b="1" dirty="0"/>
          </a:p>
          <a:p>
            <a:pPr eaLnBrk="1" hangingPunct="1">
              <a:spcBef>
                <a:spcPct val="0"/>
              </a:spcBef>
              <a:buFontTx/>
              <a:buNone/>
            </a:pPr>
            <a:r>
              <a:rPr lang="en-US" altLang="zh-CN" sz="1400" b="1" dirty="0"/>
              <a:t>      exit(0);</a:t>
            </a:r>
            <a:endParaRPr lang="en-US" altLang="zh-CN" sz="1400" b="1" dirty="0"/>
          </a:p>
          <a:p>
            <a:pPr eaLnBrk="1" hangingPunct="1">
              <a:spcBef>
                <a:spcPct val="0"/>
              </a:spcBef>
              <a:buFontTx/>
              <a:buNone/>
            </a:pPr>
            <a:r>
              <a:rPr lang="en-US" altLang="zh-CN" sz="1400" b="1" dirty="0"/>
              <a:t>   }</a:t>
            </a:r>
            <a:endParaRPr lang="en-US" altLang="zh-CN" sz="1400" b="1" dirty="0"/>
          </a:p>
          <a:p>
            <a:pPr eaLnBrk="1" hangingPunct="1">
              <a:spcBef>
                <a:spcPct val="0"/>
              </a:spcBef>
              <a:buFontTx/>
              <a:buNone/>
            </a:pPr>
            <a:r>
              <a:rPr lang="en-US" altLang="zh-CN" sz="1400" b="1" dirty="0"/>
              <a:t>   if ((out = </a:t>
            </a:r>
            <a:r>
              <a:rPr lang="en-US" altLang="zh-CN" sz="1400" b="1" dirty="0" err="1"/>
              <a:t>fopen</a:t>
            </a:r>
            <a:r>
              <a:rPr lang="en-US" altLang="zh-CN" sz="1400" b="1" dirty="0"/>
              <a:t>(</a:t>
            </a:r>
            <a:r>
              <a:rPr lang="en-US" altLang="zh-CN" sz="1400" b="1" dirty="0" err="1"/>
              <a:t>outfile</a:t>
            </a:r>
            <a:r>
              <a:rPr lang="en-US" altLang="zh-CN" sz="1400" b="1" dirty="0"/>
              <a:t>, "w"))== NULL)</a:t>
            </a:r>
            <a:endParaRPr lang="en-US" altLang="zh-CN" sz="1400" b="1" dirty="0"/>
          </a:p>
          <a:p>
            <a:pPr eaLnBrk="1" hangingPunct="1">
              <a:spcBef>
                <a:spcPct val="0"/>
              </a:spcBef>
              <a:buFontTx/>
              <a:buNone/>
            </a:pPr>
            <a:r>
              <a:rPr lang="en-US" altLang="zh-CN" sz="1400" b="1" dirty="0"/>
              <a:t>   { </a:t>
            </a:r>
            <a:endParaRPr lang="en-US" altLang="zh-CN" sz="1400" b="1" dirty="0"/>
          </a:p>
          <a:p>
            <a:pPr eaLnBrk="1" hangingPunct="1">
              <a:spcBef>
                <a:spcPct val="0"/>
              </a:spcBef>
              <a:buFontTx/>
              <a:buNone/>
            </a:pPr>
            <a:r>
              <a:rPr lang="en-US" altLang="zh-CN" sz="1400" b="1" dirty="0"/>
              <a:t>     </a:t>
            </a:r>
            <a:r>
              <a:rPr lang="en-US" altLang="zh-CN" sz="1400" b="1" dirty="0" err="1"/>
              <a:t>printf</a:t>
            </a:r>
            <a:r>
              <a:rPr lang="en-US" altLang="zh-CN" sz="1400" b="1" dirty="0"/>
              <a:t>("Can not open </a:t>
            </a:r>
            <a:r>
              <a:rPr lang="en-US" altLang="zh-CN" sz="1400" b="1" dirty="0" err="1"/>
              <a:t>outfile</a:t>
            </a:r>
            <a:r>
              <a:rPr lang="en-US" altLang="zh-CN" sz="1400" b="1" dirty="0"/>
              <a:t>.\n");</a:t>
            </a:r>
            <a:endParaRPr lang="en-US" altLang="zh-CN" sz="1400" b="1" dirty="0"/>
          </a:p>
          <a:p>
            <a:pPr eaLnBrk="1" hangingPunct="1">
              <a:spcBef>
                <a:spcPct val="0"/>
              </a:spcBef>
              <a:buFontTx/>
              <a:buNone/>
            </a:pPr>
            <a:r>
              <a:rPr lang="en-US" altLang="zh-CN" sz="1400" b="1" dirty="0"/>
              <a:t>      exit(0);</a:t>
            </a:r>
            <a:endParaRPr lang="en-US" altLang="zh-CN" sz="1400" b="1" dirty="0"/>
          </a:p>
          <a:p>
            <a:pPr eaLnBrk="1" hangingPunct="1">
              <a:spcBef>
                <a:spcPct val="0"/>
              </a:spcBef>
              <a:buFontTx/>
              <a:buNone/>
            </a:pPr>
            <a:r>
              <a:rPr lang="en-US" altLang="zh-CN" sz="1400" b="1" dirty="0"/>
              <a:t>   }</a:t>
            </a:r>
            <a:endParaRPr lang="en-US" altLang="zh-CN" sz="1400" b="1" dirty="0"/>
          </a:p>
          <a:p>
            <a:pPr eaLnBrk="1" hangingPunct="1">
              <a:spcBef>
                <a:spcPct val="0"/>
              </a:spcBef>
              <a:buFontTx/>
              <a:buNone/>
            </a:pPr>
            <a:r>
              <a:rPr lang="en-US" altLang="zh-CN" sz="1400" b="1" dirty="0"/>
              <a:t>        </a:t>
            </a:r>
            <a:r>
              <a:rPr lang="en-US" altLang="zh-CN" sz="1400" b="1" dirty="0" err="1"/>
              <a:t>ch</a:t>
            </a:r>
            <a:r>
              <a:rPr lang="en-US" altLang="zh-CN" sz="1400" b="1" dirty="0"/>
              <a:t> = </a:t>
            </a:r>
            <a:r>
              <a:rPr lang="en-US" altLang="zh-CN" sz="1400" b="1" dirty="0" err="1"/>
              <a:t>fgetc</a:t>
            </a:r>
            <a:r>
              <a:rPr lang="en-US" altLang="zh-CN" sz="1400" b="1" dirty="0"/>
              <a:t>(in);</a:t>
            </a:r>
            <a:endParaRPr lang="en-US" altLang="zh-CN" sz="1400" b="1" dirty="0"/>
          </a:p>
          <a:p>
            <a:pPr>
              <a:spcBef>
                <a:spcPct val="0"/>
              </a:spcBef>
              <a:buFontTx/>
              <a:buNone/>
            </a:pPr>
            <a:r>
              <a:rPr lang="en-US" altLang="zh-CN" sz="1400" b="1" dirty="0"/>
              <a:t>        </a:t>
            </a:r>
            <a:r>
              <a:rPr lang="en-US" altLang="zh-CN" sz="1400" b="1" dirty="0">
                <a:solidFill>
                  <a:srgbClr val="C00000"/>
                </a:solidFill>
              </a:rPr>
              <a:t>while (!</a:t>
            </a:r>
            <a:r>
              <a:rPr lang="en-US" altLang="zh-CN" sz="1400" b="1" dirty="0" err="1">
                <a:solidFill>
                  <a:srgbClr val="C00000"/>
                </a:solidFill>
              </a:rPr>
              <a:t>feof</a:t>
            </a:r>
            <a:r>
              <a:rPr lang="en-US" altLang="zh-CN" sz="1400" b="1" dirty="0">
                <a:solidFill>
                  <a:srgbClr val="C00000"/>
                </a:solidFill>
              </a:rPr>
              <a:t>(in))</a:t>
            </a:r>
            <a:endParaRPr lang="en-US" altLang="zh-CN" sz="1400" b="1" dirty="0">
              <a:solidFill>
                <a:srgbClr val="C00000"/>
              </a:solidFill>
            </a:endParaRPr>
          </a:p>
          <a:p>
            <a:pPr>
              <a:spcBef>
                <a:spcPct val="0"/>
              </a:spcBef>
              <a:buFontTx/>
              <a:buNone/>
            </a:pPr>
            <a:r>
              <a:rPr lang="en-US" altLang="zh-CN" sz="1400" b="1" dirty="0">
                <a:solidFill>
                  <a:srgbClr val="C00000"/>
                </a:solidFill>
              </a:rPr>
              <a:t>        {</a:t>
            </a:r>
            <a:endParaRPr lang="en-US" altLang="zh-CN" sz="1400" b="1" dirty="0">
              <a:solidFill>
                <a:srgbClr val="C00000"/>
              </a:solidFill>
            </a:endParaRPr>
          </a:p>
          <a:p>
            <a:pPr>
              <a:spcBef>
                <a:spcPct val="0"/>
              </a:spcBef>
              <a:buFontTx/>
              <a:buNone/>
            </a:pPr>
            <a:r>
              <a:rPr lang="en-US" altLang="zh-CN" sz="1400" b="1" dirty="0">
                <a:solidFill>
                  <a:srgbClr val="C00000"/>
                </a:solidFill>
              </a:rPr>
              <a:t>	 </a:t>
            </a:r>
            <a:r>
              <a:rPr lang="en-US" altLang="zh-CN" sz="1400" b="1" dirty="0" err="1">
                <a:solidFill>
                  <a:srgbClr val="C00000"/>
                </a:solidFill>
              </a:rPr>
              <a:t>fputc</a:t>
            </a:r>
            <a:r>
              <a:rPr lang="en-US" altLang="zh-CN" sz="1400" b="1" dirty="0">
                <a:solidFill>
                  <a:srgbClr val="C00000"/>
                </a:solidFill>
              </a:rPr>
              <a:t>(</a:t>
            </a:r>
            <a:r>
              <a:rPr lang="en-US" altLang="zh-CN" sz="1400" b="1" dirty="0" err="1">
                <a:solidFill>
                  <a:srgbClr val="C00000"/>
                </a:solidFill>
              </a:rPr>
              <a:t>ch</a:t>
            </a:r>
            <a:r>
              <a:rPr lang="en-US" altLang="zh-CN" sz="1400" b="1" dirty="0">
                <a:solidFill>
                  <a:srgbClr val="C00000"/>
                </a:solidFill>
              </a:rPr>
              <a:t>, out); </a:t>
            </a:r>
            <a:endParaRPr lang="en-US" altLang="zh-CN" sz="1400" b="1" dirty="0">
              <a:solidFill>
                <a:srgbClr val="C00000"/>
              </a:solidFill>
            </a:endParaRPr>
          </a:p>
          <a:p>
            <a:pPr>
              <a:spcBef>
                <a:spcPct val="0"/>
              </a:spcBef>
              <a:buFontTx/>
              <a:buNone/>
            </a:pPr>
            <a:r>
              <a:rPr lang="en-US" altLang="zh-CN" sz="1400" b="1" dirty="0">
                <a:solidFill>
                  <a:srgbClr val="C00000"/>
                </a:solidFill>
              </a:rPr>
              <a:t>	</a:t>
            </a:r>
            <a:r>
              <a:rPr lang="en-US" altLang="zh-CN" sz="1400" b="1" dirty="0" err="1">
                <a:solidFill>
                  <a:srgbClr val="C00000"/>
                </a:solidFill>
              </a:rPr>
              <a:t>ch</a:t>
            </a:r>
            <a:r>
              <a:rPr lang="en-US" altLang="zh-CN" sz="1400" b="1" dirty="0">
                <a:solidFill>
                  <a:srgbClr val="C00000"/>
                </a:solidFill>
              </a:rPr>
              <a:t> = </a:t>
            </a:r>
            <a:r>
              <a:rPr lang="en-US" altLang="zh-CN" sz="1400" b="1" dirty="0" err="1">
                <a:solidFill>
                  <a:srgbClr val="C00000"/>
                </a:solidFill>
              </a:rPr>
              <a:t>fgetc</a:t>
            </a:r>
            <a:r>
              <a:rPr lang="en-US" altLang="zh-CN" sz="1400" b="1" dirty="0">
                <a:solidFill>
                  <a:srgbClr val="C00000"/>
                </a:solidFill>
              </a:rPr>
              <a:t>(in);	</a:t>
            </a:r>
            <a:endParaRPr lang="en-US" altLang="zh-CN" sz="1400" b="1" dirty="0">
              <a:solidFill>
                <a:srgbClr val="C00000"/>
              </a:solidFill>
            </a:endParaRPr>
          </a:p>
          <a:p>
            <a:pPr>
              <a:spcBef>
                <a:spcPct val="0"/>
              </a:spcBef>
              <a:buFontTx/>
              <a:buNone/>
            </a:pPr>
            <a:r>
              <a:rPr lang="en-US" altLang="zh-CN" sz="1400" b="1" dirty="0">
                <a:solidFill>
                  <a:srgbClr val="C00000"/>
                </a:solidFill>
              </a:rPr>
              <a:t>         }</a:t>
            </a:r>
            <a:endParaRPr lang="en-US" altLang="zh-CN" sz="1400" b="1" dirty="0">
              <a:solidFill>
                <a:srgbClr val="C00000"/>
              </a:solidFill>
            </a:endParaRPr>
          </a:p>
          <a:p>
            <a:pPr>
              <a:spcBef>
                <a:spcPct val="0"/>
              </a:spcBef>
              <a:buFontTx/>
              <a:buNone/>
            </a:pPr>
            <a:r>
              <a:rPr lang="en-US" altLang="zh-CN" sz="1400" b="1" dirty="0"/>
              <a:t>   </a:t>
            </a:r>
            <a:r>
              <a:rPr lang="en-US" altLang="zh-CN" sz="1400" b="1" dirty="0" err="1">
                <a:solidFill>
                  <a:srgbClr val="00B050"/>
                </a:solidFill>
              </a:rPr>
              <a:t>fclose</a:t>
            </a:r>
            <a:r>
              <a:rPr lang="en-US" altLang="zh-CN" sz="1400" b="1" dirty="0">
                <a:solidFill>
                  <a:srgbClr val="00B050"/>
                </a:solidFill>
              </a:rPr>
              <a:t>(in);   </a:t>
            </a:r>
            <a:endParaRPr lang="en-US" altLang="zh-CN" sz="1400" b="1" dirty="0">
              <a:solidFill>
                <a:srgbClr val="00B050"/>
              </a:solidFill>
            </a:endParaRPr>
          </a:p>
          <a:p>
            <a:pPr>
              <a:spcBef>
                <a:spcPct val="0"/>
              </a:spcBef>
              <a:buFontTx/>
              <a:buNone/>
            </a:pPr>
            <a:r>
              <a:rPr lang="en-US" altLang="zh-CN" sz="1400" b="1" dirty="0">
                <a:solidFill>
                  <a:srgbClr val="00B050"/>
                </a:solidFill>
              </a:rPr>
              <a:t>  </a:t>
            </a:r>
            <a:r>
              <a:rPr lang="en-US" altLang="zh-CN" sz="1400" b="1" dirty="0" err="1">
                <a:solidFill>
                  <a:srgbClr val="00B050"/>
                </a:solidFill>
              </a:rPr>
              <a:t>fclose</a:t>
            </a:r>
            <a:r>
              <a:rPr lang="en-US" altLang="zh-CN" sz="1400" b="1" dirty="0">
                <a:solidFill>
                  <a:srgbClr val="00B050"/>
                </a:solidFill>
              </a:rPr>
              <a:t>(out);</a:t>
            </a:r>
            <a:endParaRPr lang="en-US" altLang="zh-CN" sz="1400" b="1" dirty="0">
              <a:solidFill>
                <a:srgbClr val="00B050"/>
              </a:solidFill>
            </a:endParaRPr>
          </a:p>
          <a:p>
            <a:pPr>
              <a:spcBef>
                <a:spcPct val="0"/>
              </a:spcBef>
              <a:buFontTx/>
              <a:buNone/>
            </a:pPr>
            <a:r>
              <a:rPr lang="en-US" altLang="zh-CN" sz="1400" b="1" dirty="0"/>
              <a:t>  return 0;</a:t>
            </a:r>
            <a:endParaRPr lang="en-US" altLang="zh-CN" sz="1400" b="1" dirty="0">
              <a:solidFill>
                <a:srgbClr val="FF0000"/>
              </a:solidFill>
            </a:endParaRPr>
          </a:p>
          <a:p>
            <a:pPr>
              <a:spcBef>
                <a:spcPct val="0"/>
              </a:spcBef>
              <a:buFontTx/>
              <a:buNone/>
            </a:pPr>
            <a:r>
              <a:rPr lang="en-US" altLang="zh-CN" sz="1400" b="1" dirty="0"/>
              <a:t>}</a:t>
            </a:r>
            <a:endParaRPr lang="en-US" altLang="zh-CN" sz="1400" b="1" dirty="0"/>
          </a:p>
        </p:txBody>
      </p:sp>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1140"/>
                                        </p:tgtEl>
                                        <p:attrNameLst>
                                          <p:attrName>style.visibility</p:attrName>
                                        </p:attrNameLst>
                                      </p:cBhvr>
                                      <p:to>
                                        <p:strVal val="visible"/>
                                      </p:to>
                                    </p:set>
                                    <p:animEffect transition="in" filter="box(out)">
                                      <p:cBhvr>
                                        <p:cTn id="7" dur="500"/>
                                        <p:tgtEl>
                                          <p:spTgt spid="91140"/>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zh-CN" altLang="en-US" dirty="0">
                <a:solidFill>
                  <a:srgbClr val="C00000"/>
                </a:solidFill>
              </a:rPr>
              <a:t>课堂练习</a:t>
            </a:r>
            <a:endParaRPr lang="zh-CN" altLang="en-US" dirty="0">
              <a:solidFill>
                <a:srgbClr val="C00000"/>
              </a:solidFill>
            </a:endParaRPr>
          </a:p>
        </p:txBody>
      </p:sp>
      <p:sp>
        <p:nvSpPr>
          <p:cNvPr id="47108" name="Rectangle 3"/>
          <p:cNvSpPr>
            <a:spLocks noGrp="1" noChangeArrowheads="1"/>
          </p:cNvSpPr>
          <p:nvPr>
            <p:ph idx="1"/>
          </p:nvPr>
        </p:nvSpPr>
        <p:spPr/>
        <p:txBody>
          <a:bodyPr/>
          <a:lstStyle/>
          <a:p>
            <a:pPr eaLnBrk="1" hangingPunct="1">
              <a:spcBef>
                <a:spcPct val="50000"/>
              </a:spcBef>
              <a:buFontTx/>
              <a:buNone/>
            </a:pPr>
            <a:r>
              <a:rPr lang="zh-CN" altLang="en-US" b="1" dirty="0"/>
              <a:t>    编写一个程序</a:t>
            </a:r>
            <a:r>
              <a:rPr lang="en-US" altLang="zh-CN" b="1" dirty="0"/>
              <a:t>,</a:t>
            </a:r>
            <a:r>
              <a:rPr lang="zh-CN" altLang="en-US" b="1" dirty="0"/>
              <a:t>实现</a:t>
            </a:r>
            <a:r>
              <a:rPr lang="en-US" altLang="zh-CN" b="1" dirty="0"/>
              <a:t>DOS</a:t>
            </a:r>
            <a:r>
              <a:rPr lang="zh-CN" altLang="en-US" b="1" dirty="0"/>
              <a:t>中的</a:t>
            </a:r>
            <a:r>
              <a:rPr lang="en-US" altLang="zh-CN" b="1" dirty="0"/>
              <a:t>type</a:t>
            </a:r>
            <a:r>
              <a:rPr lang="zh-CN" altLang="en-US" b="1" dirty="0"/>
              <a:t>命令的功能。</a:t>
            </a:r>
            <a:endParaRPr lang="zh-CN" altLang="en-US" b="1" dirty="0"/>
          </a:p>
          <a:p>
            <a:pPr eaLnBrk="1" hangingPunct="1">
              <a:buFontTx/>
              <a:buNone/>
            </a:pPr>
            <a:r>
              <a:rPr lang="zh-CN" altLang="en-US" b="1" dirty="0"/>
              <a:t>    命令格式如下：</a:t>
            </a:r>
            <a:endParaRPr lang="zh-CN" altLang="en-US" b="1" dirty="0"/>
          </a:p>
          <a:p>
            <a:pPr eaLnBrk="1" hangingPunct="1">
              <a:buFontTx/>
              <a:buNone/>
            </a:pPr>
            <a:r>
              <a:rPr lang="zh-CN" altLang="en-US" dirty="0"/>
              <a:t>         </a:t>
            </a:r>
            <a:r>
              <a:rPr lang="en-US" altLang="zh-CN" dirty="0"/>
              <a:t>c:&gt;type  d:\file1.txt</a:t>
            </a:r>
            <a:endParaRPr lang="en-US" altLang="zh-CN" dirty="0"/>
          </a:p>
        </p:txBody>
      </p:sp>
      <p:sp>
        <p:nvSpPr>
          <p:cNvPr id="4710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A200469E-D20A-4864-8D1F-96A83F475370}" type="slidenum">
              <a:rPr lang="en-US" altLang="zh-CN" sz="1400"/>
            </a:fld>
            <a:endParaRPr lang="en-US" altLang="zh-CN" sz="1400"/>
          </a:p>
        </p:txBody>
      </p:sp>
    </p:spTree>
  </p:cSld>
  <p:clrMapOvr>
    <a:masterClrMapping/>
  </p:clrMapOvr>
  <p:transition spd="med">
    <p:cover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710946" y="220090"/>
            <a:ext cx="7772400" cy="620713"/>
          </a:xfrm>
        </p:spPr>
        <p:txBody>
          <a:bodyPr>
            <a:normAutofit fontScale="90000"/>
          </a:bodyPr>
          <a:lstStyle/>
          <a:p>
            <a:pPr eaLnBrk="1" hangingPunct="1"/>
            <a:r>
              <a:rPr lang="en-US" altLang="zh-CN" sz="4000" dirty="0">
                <a:solidFill>
                  <a:srgbClr val="C00000"/>
                </a:solidFill>
              </a:rPr>
              <a:t>Type</a:t>
            </a:r>
            <a:r>
              <a:rPr lang="zh-CN" altLang="en-US" sz="4000" dirty="0">
                <a:solidFill>
                  <a:srgbClr val="C00000"/>
                </a:solidFill>
              </a:rPr>
              <a:t>命令的实现</a:t>
            </a:r>
            <a:endParaRPr lang="zh-CN" altLang="en-US" sz="4000" dirty="0">
              <a:solidFill>
                <a:srgbClr val="C00000"/>
              </a:solidFill>
            </a:endParaRPr>
          </a:p>
        </p:txBody>
      </p:sp>
      <p:sp>
        <p:nvSpPr>
          <p:cNvPr id="48132" name="Rectangle 3"/>
          <p:cNvSpPr>
            <a:spLocks noGrp="1" noChangeArrowheads="1"/>
          </p:cNvSpPr>
          <p:nvPr>
            <p:ph idx="1"/>
          </p:nvPr>
        </p:nvSpPr>
        <p:spPr>
          <a:xfrm>
            <a:off x="947801" y="910209"/>
            <a:ext cx="7775575" cy="5545138"/>
          </a:xfrm>
        </p:spPr>
        <p:txBody>
          <a:bodyPr>
            <a:normAutofit fontScale="92500" lnSpcReduction="10000"/>
          </a:bodyPr>
          <a:lstStyle/>
          <a:p>
            <a:pPr eaLnBrk="1" hangingPunct="1">
              <a:lnSpc>
                <a:spcPct val="120000"/>
              </a:lnSpc>
              <a:spcBef>
                <a:spcPts val="0"/>
              </a:spcBef>
            </a:pPr>
            <a:r>
              <a:rPr lang="en-US" altLang="zh-CN" sz="1600" b="1" dirty="0">
                <a:latin typeface="Times New Roman" panose="02020603050405020304" pitchFamily="18" charset="0"/>
                <a:cs typeface="Times New Roman" panose="02020603050405020304" pitchFamily="18" charset="0"/>
              </a:rPr>
              <a:t>#include &lt;</a:t>
            </a:r>
            <a:r>
              <a:rPr lang="en-US" altLang="zh-CN" sz="1600" b="1" dirty="0" err="1">
                <a:latin typeface="Times New Roman" panose="02020603050405020304" pitchFamily="18" charset="0"/>
                <a:cs typeface="Times New Roman" panose="02020603050405020304" pitchFamily="18" charset="0"/>
              </a:rPr>
              <a:t>stdio.h</a:t>
            </a:r>
            <a:r>
              <a:rPr lang="en-US" altLang="zh-CN" sz="1600" b="1" dirty="0">
                <a:latin typeface="Times New Roman" panose="02020603050405020304" pitchFamily="18" charset="0"/>
                <a:cs typeface="Times New Roman" panose="02020603050405020304" pitchFamily="18" charset="0"/>
              </a:rPr>
              <a:t>&gt;  </a:t>
            </a:r>
            <a:endParaRPr lang="en-US" altLang="zh-CN" sz="1600" b="1" dirty="0">
              <a:latin typeface="Times New Roman" panose="02020603050405020304" pitchFamily="18" charset="0"/>
              <a:cs typeface="Times New Roman" panose="02020603050405020304" pitchFamily="18" charset="0"/>
            </a:endParaRPr>
          </a:p>
          <a:p>
            <a:pPr eaLnBrk="1" hangingPunct="1">
              <a:lnSpc>
                <a:spcPct val="120000"/>
              </a:lnSpc>
              <a:spcBef>
                <a:spcPts val="0"/>
              </a:spcBef>
            </a:pPr>
            <a:r>
              <a:rPr lang="en-US" altLang="zh-CN" sz="1600" b="1" dirty="0">
                <a:latin typeface="Times New Roman" panose="02020603050405020304" pitchFamily="18" charset="0"/>
                <a:cs typeface="Times New Roman" panose="02020603050405020304" pitchFamily="18" charset="0"/>
              </a:rPr>
              <a:t>#include &lt;</a:t>
            </a:r>
            <a:r>
              <a:rPr lang="en-US" altLang="zh-CN" sz="1600" b="1" dirty="0" err="1">
                <a:latin typeface="Times New Roman" panose="02020603050405020304" pitchFamily="18" charset="0"/>
                <a:cs typeface="Times New Roman" panose="02020603050405020304" pitchFamily="18" charset="0"/>
              </a:rPr>
              <a:t>stdlib.h</a:t>
            </a:r>
            <a:r>
              <a:rPr lang="en-US" altLang="zh-CN" sz="1600" b="1" dirty="0">
                <a:latin typeface="Times New Roman" panose="02020603050405020304" pitchFamily="18" charset="0"/>
                <a:cs typeface="Times New Roman" panose="02020603050405020304" pitchFamily="18" charset="0"/>
              </a:rPr>
              <a:t>&gt;                                                           </a:t>
            </a:r>
            <a:endParaRPr lang="en-US" altLang="zh-CN" sz="1600" b="1" dirty="0">
              <a:latin typeface="Times New Roman" panose="02020603050405020304" pitchFamily="18" charset="0"/>
              <a:cs typeface="Times New Roman" panose="02020603050405020304" pitchFamily="18" charset="0"/>
            </a:endParaRPr>
          </a:p>
          <a:p>
            <a:pPr eaLnBrk="1" hangingPunct="1">
              <a:lnSpc>
                <a:spcPct val="120000"/>
              </a:lnSpc>
              <a:spcBef>
                <a:spcPts val="0"/>
              </a:spcBef>
            </a:pPr>
            <a:r>
              <a:rPr lang="en-US" altLang="zh-CN" sz="1600" b="1" dirty="0">
                <a:latin typeface="Times New Roman" panose="02020603050405020304" pitchFamily="18" charset="0"/>
                <a:cs typeface="Times New Roman" panose="02020603050405020304" pitchFamily="18" charset="0"/>
              </a:rPr>
              <a:t>int main(int </a:t>
            </a:r>
            <a:r>
              <a:rPr lang="en-US" altLang="zh-CN" sz="1600" b="1" dirty="0" err="1">
                <a:latin typeface="Times New Roman" panose="02020603050405020304" pitchFamily="18" charset="0"/>
                <a:cs typeface="Times New Roman" panose="02020603050405020304" pitchFamily="18" charset="0"/>
              </a:rPr>
              <a:t>argc,char</a:t>
            </a:r>
            <a:r>
              <a:rPr lang="en-US" altLang="zh-CN" sz="1600" b="1" dirty="0">
                <a:latin typeface="Times New Roman" panose="02020603050405020304" pitchFamily="18" charset="0"/>
                <a:cs typeface="Times New Roman" panose="02020603050405020304" pitchFamily="18" charset="0"/>
              </a:rPr>
              <a:t> *</a:t>
            </a:r>
            <a:r>
              <a:rPr lang="en-US" altLang="zh-CN" sz="1600" b="1" dirty="0" err="1">
                <a:latin typeface="Times New Roman" panose="02020603050405020304" pitchFamily="18" charset="0"/>
                <a:cs typeface="Times New Roman" panose="02020603050405020304" pitchFamily="18" charset="0"/>
              </a:rPr>
              <a:t>argv</a:t>
            </a:r>
            <a:r>
              <a:rPr lang="en-US" altLang="zh-CN" sz="1600" b="1" dirty="0">
                <a:latin typeface="Times New Roman" panose="02020603050405020304" pitchFamily="18" charset="0"/>
                <a:cs typeface="Times New Roman" panose="02020603050405020304" pitchFamily="18" charset="0"/>
              </a:rPr>
              <a:t>[])                                                   </a:t>
            </a:r>
            <a:endParaRPr lang="en-US" altLang="zh-CN" sz="1600" b="1" dirty="0">
              <a:latin typeface="Times New Roman" panose="02020603050405020304" pitchFamily="18" charset="0"/>
              <a:cs typeface="Times New Roman" panose="02020603050405020304" pitchFamily="18" charset="0"/>
            </a:endParaRPr>
          </a:p>
          <a:p>
            <a:pPr eaLnBrk="1" hangingPunct="1">
              <a:lnSpc>
                <a:spcPct val="120000"/>
              </a:lnSpc>
              <a:spcBef>
                <a:spcPts val="0"/>
              </a:spcBef>
            </a:pPr>
            <a:r>
              <a:rPr lang="en-US" altLang="zh-CN" sz="1600" b="1" dirty="0">
                <a:latin typeface="Times New Roman" panose="02020603050405020304" pitchFamily="18" charset="0"/>
                <a:cs typeface="Times New Roman" panose="02020603050405020304" pitchFamily="18" charset="0"/>
              </a:rPr>
              <a:t> {  </a:t>
            </a:r>
            <a:endParaRPr lang="en-US" altLang="zh-CN" sz="1600" b="1" dirty="0">
              <a:latin typeface="Times New Roman" panose="02020603050405020304" pitchFamily="18" charset="0"/>
              <a:cs typeface="Times New Roman" panose="02020603050405020304" pitchFamily="18" charset="0"/>
            </a:endParaRPr>
          </a:p>
          <a:p>
            <a:pPr eaLnBrk="1" hangingPunct="1">
              <a:lnSpc>
                <a:spcPct val="120000"/>
              </a:lnSpc>
              <a:spcBef>
                <a:spcPts val="0"/>
              </a:spcBef>
            </a:pPr>
            <a:r>
              <a:rPr lang="en-US" altLang="zh-CN" sz="1600" b="1" dirty="0">
                <a:latin typeface="Times New Roman" panose="02020603050405020304" pitchFamily="18" charset="0"/>
                <a:cs typeface="Times New Roman" panose="02020603050405020304" pitchFamily="18" charset="0"/>
              </a:rPr>
              <a:t>	FILE  *</a:t>
            </a:r>
            <a:r>
              <a:rPr lang="en-US" altLang="zh-CN" sz="1600" b="1" dirty="0" err="1">
                <a:latin typeface="Times New Roman" panose="02020603050405020304" pitchFamily="18" charset="0"/>
                <a:cs typeface="Times New Roman" panose="02020603050405020304" pitchFamily="18" charset="0"/>
              </a:rPr>
              <a:t>fp</a:t>
            </a:r>
            <a:r>
              <a:rPr lang="en-US" altLang="zh-CN" sz="1600" b="1" dirty="0">
                <a:latin typeface="Times New Roman" panose="02020603050405020304" pitchFamily="18" charset="0"/>
                <a:cs typeface="Times New Roman" panose="02020603050405020304" pitchFamily="18" charset="0"/>
              </a:rPr>
              <a:t>; </a:t>
            </a:r>
            <a:endParaRPr lang="en-US" altLang="zh-CN" sz="1600" b="1" dirty="0">
              <a:latin typeface="Times New Roman" panose="02020603050405020304" pitchFamily="18" charset="0"/>
              <a:cs typeface="Times New Roman" panose="02020603050405020304" pitchFamily="18" charset="0"/>
            </a:endParaRPr>
          </a:p>
          <a:p>
            <a:pPr eaLnBrk="1" hangingPunct="1">
              <a:lnSpc>
                <a:spcPct val="120000"/>
              </a:lnSpc>
              <a:spcBef>
                <a:spcPts val="0"/>
              </a:spcBef>
            </a:pPr>
            <a:r>
              <a:rPr lang="en-US" altLang="zh-CN" sz="1600" b="1" dirty="0">
                <a:latin typeface="Times New Roman" panose="02020603050405020304" pitchFamily="18" charset="0"/>
                <a:cs typeface="Times New Roman" panose="02020603050405020304" pitchFamily="18" charset="0"/>
              </a:rPr>
              <a:t>	char c;                                             </a:t>
            </a:r>
            <a:endParaRPr lang="en-US" altLang="zh-CN" sz="1600" b="1" dirty="0">
              <a:latin typeface="Times New Roman" panose="02020603050405020304" pitchFamily="18" charset="0"/>
              <a:cs typeface="Times New Roman" panose="02020603050405020304" pitchFamily="18" charset="0"/>
            </a:endParaRPr>
          </a:p>
          <a:p>
            <a:pPr eaLnBrk="1" hangingPunct="1">
              <a:lnSpc>
                <a:spcPct val="120000"/>
              </a:lnSpc>
              <a:spcBef>
                <a:spcPts val="0"/>
              </a:spcBef>
            </a:pPr>
            <a:r>
              <a:rPr lang="en-US" altLang="zh-CN" sz="1600" b="1" dirty="0">
                <a:latin typeface="Times New Roman" panose="02020603050405020304" pitchFamily="18" charset="0"/>
                <a:cs typeface="Times New Roman" panose="02020603050405020304" pitchFamily="18" charset="0"/>
              </a:rPr>
              <a:t>    if (</a:t>
            </a:r>
            <a:r>
              <a:rPr lang="en-US" altLang="zh-CN" sz="1600" b="1" dirty="0" err="1">
                <a:latin typeface="Times New Roman" panose="02020603050405020304" pitchFamily="18" charset="0"/>
                <a:cs typeface="Times New Roman" panose="02020603050405020304" pitchFamily="18" charset="0"/>
              </a:rPr>
              <a:t>argc</a:t>
            </a:r>
            <a:r>
              <a:rPr lang="en-US" altLang="zh-CN" sz="1600" b="1" dirty="0">
                <a:latin typeface="Times New Roman" panose="02020603050405020304" pitchFamily="18" charset="0"/>
                <a:cs typeface="Times New Roman" panose="02020603050405020304" pitchFamily="18" charset="0"/>
              </a:rPr>
              <a:t>&lt;2)</a:t>
            </a:r>
            <a:endParaRPr lang="en-US" altLang="zh-CN" sz="1600" b="1" dirty="0">
              <a:latin typeface="Times New Roman" panose="02020603050405020304" pitchFamily="18" charset="0"/>
              <a:cs typeface="Times New Roman" panose="02020603050405020304" pitchFamily="18" charset="0"/>
            </a:endParaRPr>
          </a:p>
          <a:p>
            <a:pPr eaLnBrk="1" hangingPunct="1">
              <a:lnSpc>
                <a:spcPct val="120000"/>
              </a:lnSpc>
              <a:spcBef>
                <a:spcPts val="0"/>
              </a:spcBef>
            </a:pPr>
            <a:r>
              <a:rPr lang="en-US" altLang="zh-CN" sz="1600" b="1" dirty="0">
                <a:latin typeface="Times New Roman" panose="02020603050405020304" pitchFamily="18" charset="0"/>
                <a:cs typeface="Times New Roman" panose="02020603050405020304" pitchFamily="18" charset="0"/>
              </a:rPr>
              <a:t>	{</a:t>
            </a:r>
            <a:endParaRPr lang="en-US" altLang="zh-CN" sz="1600" b="1" dirty="0">
              <a:latin typeface="Times New Roman" panose="02020603050405020304" pitchFamily="18" charset="0"/>
              <a:cs typeface="Times New Roman" panose="02020603050405020304" pitchFamily="18" charset="0"/>
            </a:endParaRPr>
          </a:p>
          <a:p>
            <a:pPr eaLnBrk="1" hangingPunct="1">
              <a:lnSpc>
                <a:spcPct val="120000"/>
              </a:lnSpc>
              <a:spcBef>
                <a:spcPts val="0"/>
              </a:spcBef>
            </a:pPr>
            <a:r>
              <a:rPr lang="en-US" altLang="zh-CN" sz="1600" b="1" dirty="0">
                <a:latin typeface="Times New Roman" panose="02020603050405020304" pitchFamily="18" charset="0"/>
                <a:cs typeface="Times New Roman" panose="02020603050405020304" pitchFamily="18" charset="0"/>
              </a:rPr>
              <a:t>		</a:t>
            </a:r>
            <a:r>
              <a:rPr lang="en-US" altLang="zh-CN" sz="1600" b="1" dirty="0" err="1">
                <a:latin typeface="Times New Roman" panose="02020603050405020304" pitchFamily="18" charset="0"/>
                <a:cs typeface="Times New Roman" panose="02020603050405020304" pitchFamily="18" charset="0"/>
              </a:rPr>
              <a:t>printf</a:t>
            </a:r>
            <a:r>
              <a:rPr lang="en-US" altLang="zh-CN" sz="1600" b="1" dirty="0">
                <a:latin typeface="Times New Roman" panose="02020603050405020304" pitchFamily="18" charset="0"/>
                <a:cs typeface="Times New Roman" panose="02020603050405020304" pitchFamily="18" charset="0"/>
              </a:rPr>
              <a:t>("\n NO file name"); </a:t>
            </a:r>
            <a:endParaRPr lang="en-US" altLang="zh-CN" sz="1600" b="1" dirty="0">
              <a:latin typeface="Times New Roman" panose="02020603050405020304" pitchFamily="18" charset="0"/>
              <a:cs typeface="Times New Roman" panose="02020603050405020304" pitchFamily="18" charset="0"/>
            </a:endParaRPr>
          </a:p>
          <a:p>
            <a:pPr eaLnBrk="1" hangingPunct="1">
              <a:lnSpc>
                <a:spcPct val="120000"/>
              </a:lnSpc>
              <a:spcBef>
                <a:spcPts val="0"/>
              </a:spcBef>
            </a:pPr>
            <a:r>
              <a:rPr lang="en-US" altLang="zh-CN" sz="1600" b="1" dirty="0">
                <a:latin typeface="Times New Roman" panose="02020603050405020304" pitchFamily="18" charset="0"/>
                <a:cs typeface="Times New Roman" panose="02020603050405020304" pitchFamily="18" charset="0"/>
              </a:rPr>
              <a:t>		exit(-1);</a:t>
            </a:r>
            <a:endParaRPr lang="en-US" altLang="zh-CN" sz="1600" b="1" dirty="0">
              <a:latin typeface="Times New Roman" panose="02020603050405020304" pitchFamily="18" charset="0"/>
              <a:cs typeface="Times New Roman" panose="02020603050405020304" pitchFamily="18" charset="0"/>
            </a:endParaRPr>
          </a:p>
          <a:p>
            <a:pPr eaLnBrk="1" hangingPunct="1">
              <a:lnSpc>
                <a:spcPct val="120000"/>
              </a:lnSpc>
              <a:spcBef>
                <a:spcPts val="0"/>
              </a:spcBef>
            </a:pPr>
            <a:r>
              <a:rPr lang="en-US" altLang="zh-CN" sz="1600" b="1" dirty="0">
                <a:latin typeface="Times New Roman" panose="02020603050405020304" pitchFamily="18" charset="0"/>
                <a:cs typeface="Times New Roman" panose="02020603050405020304" pitchFamily="18" charset="0"/>
              </a:rPr>
              <a:t>	}</a:t>
            </a:r>
            <a:endParaRPr lang="en-US" altLang="zh-CN" sz="1600" b="1" dirty="0">
              <a:latin typeface="Times New Roman" panose="02020603050405020304" pitchFamily="18" charset="0"/>
              <a:cs typeface="Times New Roman" panose="02020603050405020304" pitchFamily="18" charset="0"/>
            </a:endParaRPr>
          </a:p>
          <a:p>
            <a:pPr eaLnBrk="1" hangingPunct="1">
              <a:lnSpc>
                <a:spcPct val="120000"/>
              </a:lnSpc>
              <a:spcBef>
                <a:spcPts val="0"/>
              </a:spcBef>
            </a:pPr>
            <a:r>
              <a:rPr lang="en-US" altLang="zh-CN" sz="1600" b="1" dirty="0">
                <a:latin typeface="Times New Roman" panose="02020603050405020304" pitchFamily="18" charset="0"/>
                <a:cs typeface="Times New Roman" panose="02020603050405020304" pitchFamily="18" charset="0"/>
              </a:rPr>
              <a:t>   if ((</a:t>
            </a:r>
            <a:r>
              <a:rPr lang="en-US" altLang="zh-CN" sz="1600" b="1" dirty="0" err="1">
                <a:latin typeface="Times New Roman" panose="02020603050405020304" pitchFamily="18" charset="0"/>
                <a:cs typeface="Times New Roman" panose="02020603050405020304" pitchFamily="18" charset="0"/>
              </a:rPr>
              <a:t>fp</a:t>
            </a:r>
            <a:r>
              <a:rPr lang="en-US" altLang="zh-CN" sz="1600" b="1" dirty="0">
                <a:latin typeface="Times New Roman" panose="02020603050405020304" pitchFamily="18" charset="0"/>
                <a:cs typeface="Times New Roman" panose="02020603050405020304" pitchFamily="18" charset="0"/>
              </a:rPr>
              <a:t>=</a:t>
            </a:r>
            <a:r>
              <a:rPr lang="en-US" altLang="zh-CN" sz="1600" b="1" dirty="0" err="1">
                <a:latin typeface="Times New Roman" panose="02020603050405020304" pitchFamily="18" charset="0"/>
                <a:cs typeface="Times New Roman" panose="02020603050405020304" pitchFamily="18" charset="0"/>
              </a:rPr>
              <a:t>fopen</a:t>
            </a:r>
            <a:r>
              <a:rPr lang="en-US" altLang="zh-CN" sz="1600" b="1" dirty="0">
                <a:latin typeface="Times New Roman" panose="02020603050405020304" pitchFamily="18" charset="0"/>
                <a:cs typeface="Times New Roman" panose="02020603050405020304" pitchFamily="18" charset="0"/>
              </a:rPr>
              <a:t>(</a:t>
            </a:r>
            <a:r>
              <a:rPr lang="en-US" altLang="zh-CN" sz="1600" b="1" dirty="0" err="1">
                <a:latin typeface="Times New Roman" panose="02020603050405020304" pitchFamily="18" charset="0"/>
                <a:cs typeface="Times New Roman" panose="02020603050405020304" pitchFamily="18" charset="0"/>
              </a:rPr>
              <a:t>argv</a:t>
            </a:r>
            <a:r>
              <a:rPr lang="en-US" altLang="zh-CN" sz="1600" b="1" dirty="0">
                <a:latin typeface="Times New Roman" panose="02020603050405020304" pitchFamily="18" charset="0"/>
                <a:cs typeface="Times New Roman" panose="02020603050405020304" pitchFamily="18" charset="0"/>
              </a:rPr>
              <a:t>[1], "r" ))==NULL)             </a:t>
            </a:r>
            <a:endParaRPr lang="en-US" altLang="zh-CN" sz="1600" b="1" dirty="0">
              <a:latin typeface="Times New Roman" panose="02020603050405020304" pitchFamily="18" charset="0"/>
              <a:cs typeface="Times New Roman" panose="02020603050405020304" pitchFamily="18" charset="0"/>
            </a:endParaRPr>
          </a:p>
          <a:p>
            <a:pPr eaLnBrk="1" hangingPunct="1">
              <a:lnSpc>
                <a:spcPct val="120000"/>
              </a:lnSpc>
              <a:spcBef>
                <a:spcPts val="0"/>
              </a:spcBef>
            </a:pPr>
            <a:r>
              <a:rPr lang="en-US" altLang="zh-CN" sz="1600" b="1" dirty="0">
                <a:latin typeface="Times New Roman" panose="02020603050405020304" pitchFamily="18" charset="0"/>
                <a:cs typeface="Times New Roman" panose="02020603050405020304" pitchFamily="18" charset="0"/>
              </a:rPr>
              <a:t>   {</a:t>
            </a:r>
            <a:endParaRPr lang="en-US" altLang="zh-CN" sz="1600" b="1" dirty="0">
              <a:latin typeface="Times New Roman" panose="02020603050405020304" pitchFamily="18" charset="0"/>
              <a:cs typeface="Times New Roman" panose="02020603050405020304" pitchFamily="18" charset="0"/>
            </a:endParaRPr>
          </a:p>
          <a:p>
            <a:pPr eaLnBrk="1" hangingPunct="1">
              <a:lnSpc>
                <a:spcPct val="120000"/>
              </a:lnSpc>
              <a:spcBef>
                <a:spcPts val="0"/>
              </a:spcBef>
            </a:pPr>
            <a:r>
              <a:rPr lang="en-US" altLang="zh-CN" sz="1600" b="1" dirty="0">
                <a:latin typeface="Times New Roman" panose="02020603050405020304" pitchFamily="18" charset="0"/>
                <a:cs typeface="Times New Roman" panose="02020603050405020304" pitchFamily="18" charset="0"/>
              </a:rPr>
              <a:t>	   </a:t>
            </a:r>
            <a:r>
              <a:rPr lang="en-US" altLang="zh-CN" sz="1600" b="1" dirty="0" err="1">
                <a:latin typeface="Times New Roman" panose="02020603050405020304" pitchFamily="18" charset="0"/>
                <a:cs typeface="Times New Roman" panose="02020603050405020304" pitchFamily="18" charset="0"/>
              </a:rPr>
              <a:t>printf</a:t>
            </a:r>
            <a:r>
              <a:rPr lang="en-US" altLang="zh-CN" sz="1600" b="1" dirty="0">
                <a:latin typeface="Times New Roman" panose="02020603050405020304" pitchFamily="18" charset="0"/>
                <a:cs typeface="Times New Roman" panose="02020603050405020304" pitchFamily="18" charset="0"/>
              </a:rPr>
              <a:t>("\n File not exist!");</a:t>
            </a:r>
            <a:endParaRPr lang="en-US" altLang="zh-CN" sz="1600" b="1" dirty="0">
              <a:latin typeface="Times New Roman" panose="02020603050405020304" pitchFamily="18" charset="0"/>
              <a:cs typeface="Times New Roman" panose="02020603050405020304" pitchFamily="18" charset="0"/>
            </a:endParaRPr>
          </a:p>
          <a:p>
            <a:pPr eaLnBrk="1" hangingPunct="1">
              <a:lnSpc>
                <a:spcPct val="120000"/>
              </a:lnSpc>
              <a:spcBef>
                <a:spcPts val="0"/>
              </a:spcBef>
            </a:pPr>
            <a:r>
              <a:rPr lang="en-US" altLang="zh-CN" sz="1600" b="1" dirty="0">
                <a:latin typeface="Times New Roman" panose="02020603050405020304" pitchFamily="18" charset="0"/>
                <a:cs typeface="Times New Roman" panose="02020603050405020304" pitchFamily="18" charset="0"/>
              </a:rPr>
              <a:t>	   exit(0);</a:t>
            </a:r>
            <a:endParaRPr lang="en-US" altLang="zh-CN" sz="1600" b="1" dirty="0">
              <a:latin typeface="Times New Roman" panose="02020603050405020304" pitchFamily="18" charset="0"/>
              <a:cs typeface="Times New Roman" panose="02020603050405020304" pitchFamily="18" charset="0"/>
            </a:endParaRPr>
          </a:p>
          <a:p>
            <a:pPr eaLnBrk="1" hangingPunct="1">
              <a:lnSpc>
                <a:spcPct val="120000"/>
              </a:lnSpc>
              <a:spcBef>
                <a:spcPts val="0"/>
              </a:spcBef>
            </a:pPr>
            <a:r>
              <a:rPr lang="en-US" altLang="zh-CN" sz="1600" b="1" dirty="0">
                <a:latin typeface="Times New Roman" panose="02020603050405020304" pitchFamily="18" charset="0"/>
                <a:cs typeface="Times New Roman" panose="02020603050405020304" pitchFamily="18" charset="0"/>
              </a:rPr>
              <a:t>   }</a:t>
            </a:r>
            <a:endParaRPr lang="en-US" altLang="zh-CN" sz="1600" b="1" dirty="0">
              <a:latin typeface="Times New Roman" panose="02020603050405020304" pitchFamily="18" charset="0"/>
              <a:cs typeface="Times New Roman" panose="02020603050405020304" pitchFamily="18" charset="0"/>
            </a:endParaRPr>
          </a:p>
          <a:p>
            <a:pPr eaLnBrk="1" hangingPunct="1">
              <a:lnSpc>
                <a:spcPct val="120000"/>
              </a:lnSpc>
              <a:spcBef>
                <a:spcPts val="0"/>
              </a:spcBef>
            </a:pPr>
            <a:r>
              <a:rPr lang="en-US" altLang="zh-CN" sz="1600" b="1" dirty="0">
                <a:latin typeface="Times New Roman" panose="02020603050405020304" pitchFamily="18" charset="0"/>
                <a:cs typeface="Times New Roman" panose="02020603050405020304" pitchFamily="18" charset="0"/>
              </a:rPr>
              <a:t>    while(((c=</a:t>
            </a:r>
            <a:r>
              <a:rPr lang="en-US" altLang="zh-CN" sz="1600" b="1" dirty="0" err="1">
                <a:latin typeface="Times New Roman" panose="02020603050405020304" pitchFamily="18" charset="0"/>
                <a:cs typeface="Times New Roman" panose="02020603050405020304" pitchFamily="18" charset="0"/>
              </a:rPr>
              <a:t>fgetc</a:t>
            </a:r>
            <a:r>
              <a:rPr lang="en-US" altLang="zh-CN" sz="1600" b="1" dirty="0">
                <a:latin typeface="Times New Roman" panose="02020603050405020304" pitchFamily="18" charset="0"/>
                <a:cs typeface="Times New Roman" panose="02020603050405020304" pitchFamily="18" charset="0"/>
              </a:rPr>
              <a:t>(</a:t>
            </a:r>
            <a:r>
              <a:rPr lang="en-US" altLang="zh-CN" sz="1600" b="1" dirty="0" err="1">
                <a:latin typeface="Times New Roman" panose="02020603050405020304" pitchFamily="18" charset="0"/>
                <a:cs typeface="Times New Roman" panose="02020603050405020304" pitchFamily="18" charset="0"/>
              </a:rPr>
              <a:t>fp</a:t>
            </a:r>
            <a:r>
              <a:rPr lang="en-US" altLang="zh-CN" sz="1600" b="1" dirty="0">
                <a:latin typeface="Times New Roman" panose="02020603050405020304" pitchFamily="18" charset="0"/>
                <a:cs typeface="Times New Roman" panose="02020603050405020304" pitchFamily="18" charset="0"/>
              </a:rPr>
              <a:t>))!=EOF))</a:t>
            </a:r>
            <a:endParaRPr lang="en-US" altLang="zh-CN" sz="1600" b="1" dirty="0">
              <a:latin typeface="Times New Roman" panose="02020603050405020304" pitchFamily="18" charset="0"/>
              <a:cs typeface="Times New Roman" panose="02020603050405020304" pitchFamily="18" charset="0"/>
            </a:endParaRPr>
          </a:p>
          <a:p>
            <a:pPr eaLnBrk="1" hangingPunct="1">
              <a:lnSpc>
                <a:spcPct val="120000"/>
              </a:lnSpc>
              <a:spcBef>
                <a:spcPts val="0"/>
              </a:spcBef>
            </a:pPr>
            <a:r>
              <a:rPr lang="en-US" altLang="zh-CN" sz="1600" b="1" dirty="0">
                <a:latin typeface="Times New Roman" panose="02020603050405020304" pitchFamily="18" charset="0"/>
                <a:cs typeface="Times New Roman" panose="02020603050405020304" pitchFamily="18" charset="0"/>
              </a:rPr>
              <a:t>         </a:t>
            </a:r>
            <a:r>
              <a:rPr lang="en-US" altLang="zh-CN" sz="1600" b="1" dirty="0" err="1">
                <a:latin typeface="Times New Roman" panose="02020603050405020304" pitchFamily="18" charset="0"/>
                <a:cs typeface="Times New Roman" panose="02020603050405020304" pitchFamily="18" charset="0"/>
              </a:rPr>
              <a:t>putchar</a:t>
            </a:r>
            <a:r>
              <a:rPr lang="en-US" altLang="zh-CN" sz="1600" b="1" dirty="0">
                <a:latin typeface="Times New Roman" panose="02020603050405020304" pitchFamily="18" charset="0"/>
                <a:cs typeface="Times New Roman" panose="02020603050405020304" pitchFamily="18" charset="0"/>
              </a:rPr>
              <a:t>(c);</a:t>
            </a:r>
            <a:endParaRPr lang="en-US" altLang="zh-CN" sz="1600" b="1" dirty="0">
              <a:latin typeface="Times New Roman" panose="02020603050405020304" pitchFamily="18" charset="0"/>
              <a:cs typeface="Times New Roman" panose="02020603050405020304" pitchFamily="18" charset="0"/>
            </a:endParaRPr>
          </a:p>
          <a:p>
            <a:pPr eaLnBrk="1" hangingPunct="1">
              <a:lnSpc>
                <a:spcPct val="120000"/>
              </a:lnSpc>
              <a:spcBef>
                <a:spcPts val="0"/>
              </a:spcBef>
            </a:pPr>
            <a:r>
              <a:rPr lang="en-US" altLang="zh-CN" sz="1600" b="1" dirty="0">
                <a:latin typeface="Times New Roman" panose="02020603050405020304" pitchFamily="18" charset="0"/>
                <a:cs typeface="Times New Roman" panose="02020603050405020304" pitchFamily="18" charset="0"/>
              </a:rPr>
              <a:t>    </a:t>
            </a:r>
            <a:r>
              <a:rPr lang="en-US" altLang="zh-CN" sz="1600" b="1" dirty="0" err="1">
                <a:latin typeface="Times New Roman" panose="02020603050405020304" pitchFamily="18" charset="0"/>
                <a:cs typeface="Times New Roman" panose="02020603050405020304" pitchFamily="18" charset="0"/>
              </a:rPr>
              <a:t>fclose</a:t>
            </a:r>
            <a:r>
              <a:rPr lang="en-US" altLang="zh-CN" sz="1600" b="1" dirty="0">
                <a:latin typeface="Times New Roman" panose="02020603050405020304" pitchFamily="18" charset="0"/>
                <a:cs typeface="Times New Roman" panose="02020603050405020304" pitchFamily="18" charset="0"/>
              </a:rPr>
              <a:t>(</a:t>
            </a:r>
            <a:r>
              <a:rPr lang="en-US" altLang="zh-CN" sz="1600" b="1" dirty="0" err="1">
                <a:latin typeface="Times New Roman" panose="02020603050405020304" pitchFamily="18" charset="0"/>
                <a:cs typeface="Times New Roman" panose="02020603050405020304" pitchFamily="18" charset="0"/>
              </a:rPr>
              <a:t>fp</a:t>
            </a:r>
            <a:r>
              <a:rPr lang="en-US" altLang="zh-CN" sz="1600" b="1" dirty="0">
                <a:latin typeface="Times New Roman" panose="02020603050405020304" pitchFamily="18" charset="0"/>
                <a:cs typeface="Times New Roman" panose="02020603050405020304" pitchFamily="18" charset="0"/>
              </a:rPr>
              <a:t>);</a:t>
            </a:r>
            <a:endParaRPr lang="en-US" altLang="zh-CN" sz="1600" b="1" dirty="0">
              <a:latin typeface="Times New Roman" panose="02020603050405020304" pitchFamily="18" charset="0"/>
              <a:cs typeface="Times New Roman" panose="02020603050405020304" pitchFamily="18" charset="0"/>
            </a:endParaRPr>
          </a:p>
          <a:p>
            <a:pPr eaLnBrk="1" hangingPunct="1">
              <a:lnSpc>
                <a:spcPct val="120000"/>
              </a:lnSpc>
              <a:spcBef>
                <a:spcPts val="0"/>
              </a:spcBef>
            </a:pPr>
            <a:r>
              <a:rPr lang="en-US" altLang="zh-CN" sz="1600" b="1" dirty="0">
                <a:latin typeface="Times New Roman" panose="02020603050405020304" pitchFamily="18" charset="0"/>
                <a:cs typeface="Times New Roman" panose="02020603050405020304" pitchFamily="18" charset="0"/>
              </a:rPr>
              <a:t>    return 0;</a:t>
            </a:r>
            <a:endParaRPr lang="en-US" altLang="zh-CN" sz="1600" b="1" dirty="0">
              <a:latin typeface="Times New Roman" panose="02020603050405020304" pitchFamily="18" charset="0"/>
              <a:cs typeface="Times New Roman" panose="02020603050405020304" pitchFamily="18" charset="0"/>
            </a:endParaRPr>
          </a:p>
          <a:p>
            <a:pPr eaLnBrk="1" hangingPunct="1">
              <a:lnSpc>
                <a:spcPct val="120000"/>
              </a:lnSpc>
              <a:spcBef>
                <a:spcPts val="0"/>
              </a:spcBef>
            </a:pPr>
            <a:r>
              <a:rPr lang="en-US" altLang="zh-CN" sz="1600" b="1" dirty="0">
                <a:latin typeface="Times New Roman" panose="02020603050405020304" pitchFamily="18" charset="0"/>
                <a:cs typeface="Times New Roman" panose="02020603050405020304" pitchFamily="18" charset="0"/>
              </a:rPr>
              <a:t>}</a:t>
            </a:r>
            <a:endParaRPr lang="en-US" altLang="zh-CN" sz="1600" b="1" dirty="0">
              <a:latin typeface="Times New Roman" panose="02020603050405020304" pitchFamily="18" charset="0"/>
              <a:cs typeface="Times New Roman" panose="02020603050405020304" pitchFamily="18" charset="0"/>
            </a:endParaRPr>
          </a:p>
          <a:p>
            <a:pPr eaLnBrk="1" hangingPunct="1">
              <a:lnSpc>
                <a:spcPct val="120000"/>
              </a:lnSpc>
              <a:spcBef>
                <a:spcPts val="0"/>
              </a:spcBef>
            </a:pPr>
            <a:endParaRPr lang="en-US" altLang="zh-CN" sz="1800" dirty="0">
              <a:latin typeface="Times New Roman" panose="02020603050405020304" pitchFamily="18" charset="0"/>
              <a:cs typeface="Times New Roman" panose="02020603050405020304" pitchFamily="18" charset="0"/>
            </a:endParaRPr>
          </a:p>
        </p:txBody>
      </p:sp>
      <p:sp>
        <p:nvSpPr>
          <p:cNvPr id="4813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778ED893-EADA-4FD4-9B21-BB369E4DFA25}" type="slidenum">
              <a:rPr lang="en-US" altLang="zh-CN" sz="1400"/>
            </a:fld>
            <a:endParaRPr lang="en-US" altLang="zh-CN" sz="1400"/>
          </a:p>
        </p:txBody>
      </p:sp>
    </p:spTree>
  </p:cSld>
  <p:clrMapOvr>
    <a:masterClrMapping/>
  </p:clrMapOvr>
  <p:transition spd="med">
    <p:cover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zh-CN" altLang="en-US" dirty="0">
                <a:solidFill>
                  <a:srgbClr val="C00000"/>
                </a:solidFill>
              </a:rPr>
              <a:t>课堂练习</a:t>
            </a:r>
            <a:endParaRPr lang="zh-CN" altLang="en-US" dirty="0">
              <a:solidFill>
                <a:srgbClr val="C00000"/>
              </a:solidFill>
            </a:endParaRPr>
          </a:p>
        </p:txBody>
      </p:sp>
      <p:sp>
        <p:nvSpPr>
          <p:cNvPr id="49156" name="Rectangle 3"/>
          <p:cNvSpPr>
            <a:spLocks noGrp="1" noChangeArrowheads="1"/>
          </p:cNvSpPr>
          <p:nvPr>
            <p:ph idx="1"/>
          </p:nvPr>
        </p:nvSpPr>
        <p:spPr>
          <a:xfrm>
            <a:off x="666080" y="2093976"/>
            <a:ext cx="7772400" cy="4050792"/>
          </a:xfrm>
        </p:spPr>
        <p:txBody>
          <a:bodyPr/>
          <a:lstStyle/>
          <a:p>
            <a:pPr eaLnBrk="1" hangingPunct="1">
              <a:spcBef>
                <a:spcPct val="50000"/>
              </a:spcBef>
              <a:buFontTx/>
              <a:buNone/>
            </a:pPr>
            <a:r>
              <a:rPr lang="zh-CN" altLang="en-US" b="1" dirty="0"/>
              <a:t>    编写一个程序</a:t>
            </a:r>
            <a:r>
              <a:rPr lang="en-US" altLang="zh-CN" b="1" dirty="0"/>
              <a:t>,</a:t>
            </a:r>
            <a:r>
              <a:rPr lang="zh-CN" altLang="en-US" b="1" dirty="0"/>
              <a:t>实现自己的文件</a:t>
            </a:r>
            <a:r>
              <a:rPr lang="en-US" altLang="zh-CN" b="1" dirty="0"/>
              <a:t>copy</a:t>
            </a:r>
            <a:r>
              <a:rPr lang="zh-CN" altLang="en-US" b="1" dirty="0"/>
              <a:t>命令功能。</a:t>
            </a:r>
            <a:endParaRPr lang="zh-CN" altLang="en-US" b="1" dirty="0"/>
          </a:p>
          <a:p>
            <a:pPr eaLnBrk="1" hangingPunct="1">
              <a:buFontTx/>
              <a:buNone/>
            </a:pPr>
            <a:r>
              <a:rPr lang="zh-CN" altLang="en-US" b="1" dirty="0"/>
              <a:t>   </a:t>
            </a:r>
            <a:endParaRPr lang="en-US" altLang="zh-CN" b="1" dirty="0"/>
          </a:p>
          <a:p>
            <a:pPr eaLnBrk="1" hangingPunct="1">
              <a:buFontTx/>
              <a:buNone/>
            </a:pPr>
            <a:r>
              <a:rPr lang="en-US" altLang="zh-CN" b="1" dirty="0"/>
              <a:t>    </a:t>
            </a:r>
            <a:r>
              <a:rPr lang="zh-CN" altLang="en-US" b="1" dirty="0"/>
              <a:t> 命令格式如下：</a:t>
            </a:r>
            <a:endParaRPr lang="zh-CN" altLang="en-US" b="1" dirty="0"/>
          </a:p>
          <a:p>
            <a:pPr eaLnBrk="1" hangingPunct="1">
              <a:buFontTx/>
              <a:buNone/>
            </a:pPr>
            <a:r>
              <a:rPr lang="zh-CN" altLang="en-US" dirty="0"/>
              <a:t>         </a:t>
            </a:r>
            <a:r>
              <a:rPr lang="en-US" altLang="zh-CN" dirty="0"/>
              <a:t>c:&gt;copy  d:\dst.txt  d:\src.txt</a:t>
            </a:r>
            <a:endParaRPr lang="en-US" altLang="zh-CN" dirty="0"/>
          </a:p>
        </p:txBody>
      </p:sp>
      <p:sp>
        <p:nvSpPr>
          <p:cNvPr id="4915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CF406FB2-2693-4EFA-9402-B23CB764B091}" type="slidenum">
              <a:rPr lang="en-US" altLang="zh-CN" sz="1400"/>
            </a:fld>
            <a:endParaRPr lang="en-US" altLang="zh-CN" sz="1400"/>
          </a:p>
        </p:txBody>
      </p:sp>
    </p:spTree>
  </p:cSld>
  <p:clrMapOvr>
    <a:masterClrMapping/>
  </p:clrMapOvr>
  <p:transition spd="med">
    <p:cover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685800" y="145033"/>
            <a:ext cx="7772400" cy="620713"/>
          </a:xfrm>
        </p:spPr>
        <p:txBody>
          <a:bodyPr>
            <a:normAutofit fontScale="90000"/>
          </a:bodyPr>
          <a:lstStyle/>
          <a:p>
            <a:pPr eaLnBrk="1" hangingPunct="1"/>
            <a:r>
              <a:rPr lang="en-US" altLang="zh-CN" sz="4000" dirty="0">
                <a:solidFill>
                  <a:srgbClr val="C00000"/>
                </a:solidFill>
              </a:rPr>
              <a:t>COPY</a:t>
            </a:r>
            <a:r>
              <a:rPr lang="zh-CN" altLang="en-US" sz="4000" dirty="0">
                <a:solidFill>
                  <a:srgbClr val="C00000"/>
                </a:solidFill>
              </a:rPr>
              <a:t>命令的实现</a:t>
            </a:r>
            <a:endParaRPr lang="zh-CN" altLang="en-US" sz="4000" dirty="0">
              <a:solidFill>
                <a:srgbClr val="C00000"/>
              </a:solidFill>
            </a:endParaRPr>
          </a:p>
        </p:txBody>
      </p:sp>
      <p:sp>
        <p:nvSpPr>
          <p:cNvPr id="50180" name="Rectangle 3"/>
          <p:cNvSpPr>
            <a:spLocks noGrp="1" noChangeArrowheads="1"/>
          </p:cNvSpPr>
          <p:nvPr>
            <p:ph idx="1"/>
          </p:nvPr>
        </p:nvSpPr>
        <p:spPr>
          <a:xfrm>
            <a:off x="947801" y="910209"/>
            <a:ext cx="7775575" cy="5545138"/>
          </a:xfrm>
        </p:spPr>
        <p:txBody>
          <a:bodyPr/>
          <a:lstStyle/>
          <a:p>
            <a:pPr eaLnBrk="1" hangingPunct="1">
              <a:lnSpc>
                <a:spcPct val="80000"/>
              </a:lnSpc>
            </a:pPr>
            <a:r>
              <a:rPr lang="en-US" altLang="zh-CN" sz="1600" b="1" dirty="0"/>
              <a:t>#include &lt;</a:t>
            </a:r>
            <a:r>
              <a:rPr lang="en-US" altLang="zh-CN" sz="1600" b="1" dirty="0" err="1"/>
              <a:t>stdio.h</a:t>
            </a:r>
            <a:r>
              <a:rPr lang="en-US" altLang="zh-CN" sz="1600" b="1" dirty="0"/>
              <a:t>&gt;  </a:t>
            </a:r>
            <a:endParaRPr lang="en-US" altLang="zh-CN" sz="1600" b="1" dirty="0"/>
          </a:p>
          <a:p>
            <a:pPr eaLnBrk="1" hangingPunct="1">
              <a:lnSpc>
                <a:spcPct val="80000"/>
              </a:lnSpc>
            </a:pPr>
            <a:r>
              <a:rPr lang="en-US" altLang="zh-CN" sz="1600" b="1" dirty="0"/>
              <a:t>#include &lt;</a:t>
            </a:r>
            <a:r>
              <a:rPr lang="en-US" altLang="zh-CN" sz="1600" b="1" dirty="0" err="1"/>
              <a:t>stdlib.h</a:t>
            </a:r>
            <a:r>
              <a:rPr lang="en-US" altLang="zh-CN" sz="1600" b="1" dirty="0"/>
              <a:t>&gt;</a:t>
            </a:r>
            <a:endParaRPr lang="en-US" altLang="zh-CN" sz="1600" b="1" dirty="0"/>
          </a:p>
          <a:p>
            <a:pPr eaLnBrk="1" hangingPunct="1">
              <a:lnSpc>
                <a:spcPct val="80000"/>
              </a:lnSpc>
            </a:pPr>
            <a:r>
              <a:rPr lang="en-US" altLang="zh-CN" sz="1600" b="1" dirty="0"/>
              <a:t>void </a:t>
            </a:r>
            <a:r>
              <a:rPr lang="en-US" altLang="zh-CN" sz="1600" b="1" dirty="0" err="1"/>
              <a:t>copyFile</a:t>
            </a:r>
            <a:r>
              <a:rPr lang="en-US" altLang="zh-CN" sz="1600" b="1" dirty="0"/>
              <a:t>(char *</a:t>
            </a:r>
            <a:r>
              <a:rPr lang="en-US" altLang="zh-CN" sz="1600" b="1" dirty="0" err="1"/>
              <a:t>dst,char</a:t>
            </a:r>
            <a:r>
              <a:rPr lang="en-US" altLang="zh-CN" sz="1600" b="1" dirty="0"/>
              <a:t> *</a:t>
            </a:r>
            <a:r>
              <a:rPr lang="en-US" altLang="zh-CN" sz="1600" b="1" dirty="0" err="1"/>
              <a:t>src</a:t>
            </a:r>
            <a:r>
              <a:rPr lang="en-US" altLang="zh-CN" sz="1600" b="1" dirty="0"/>
              <a:t>);</a:t>
            </a:r>
            <a:endParaRPr lang="en-US" altLang="zh-CN" sz="1600" b="1" dirty="0"/>
          </a:p>
          <a:p>
            <a:pPr eaLnBrk="1" hangingPunct="1">
              <a:lnSpc>
                <a:spcPct val="80000"/>
              </a:lnSpc>
            </a:pPr>
            <a:r>
              <a:rPr lang="en-US" altLang="zh-CN" sz="1600" b="1" dirty="0"/>
              <a:t>int main(int </a:t>
            </a:r>
            <a:r>
              <a:rPr lang="en-US" altLang="zh-CN" sz="1600" b="1" dirty="0" err="1"/>
              <a:t>argc,char</a:t>
            </a:r>
            <a:r>
              <a:rPr lang="en-US" altLang="zh-CN" sz="1600" b="1" dirty="0"/>
              <a:t> *</a:t>
            </a:r>
            <a:r>
              <a:rPr lang="en-US" altLang="zh-CN" sz="1600" b="1" dirty="0" err="1"/>
              <a:t>argv</a:t>
            </a:r>
            <a:r>
              <a:rPr lang="en-US" altLang="zh-CN" sz="1600" b="1" dirty="0"/>
              <a:t>[])</a:t>
            </a:r>
            <a:endParaRPr lang="en-US" altLang="zh-CN" sz="1600" b="1" dirty="0"/>
          </a:p>
          <a:p>
            <a:pPr eaLnBrk="1" hangingPunct="1">
              <a:lnSpc>
                <a:spcPct val="80000"/>
              </a:lnSpc>
            </a:pPr>
            <a:r>
              <a:rPr lang="en-US" altLang="zh-CN" sz="1600" b="1" dirty="0"/>
              <a:t>{  </a:t>
            </a:r>
            <a:endParaRPr lang="en-US" altLang="zh-CN" sz="1600" b="1" dirty="0"/>
          </a:p>
          <a:p>
            <a:pPr eaLnBrk="1" hangingPunct="1">
              <a:lnSpc>
                <a:spcPct val="80000"/>
              </a:lnSpc>
            </a:pPr>
            <a:r>
              <a:rPr lang="en-US" altLang="zh-CN" sz="1600" b="1" dirty="0"/>
              <a:t>	</a:t>
            </a:r>
            <a:endParaRPr lang="en-US" altLang="zh-CN" sz="1600" b="1" dirty="0"/>
          </a:p>
          <a:p>
            <a:pPr eaLnBrk="1" hangingPunct="1">
              <a:lnSpc>
                <a:spcPct val="80000"/>
              </a:lnSpc>
            </a:pPr>
            <a:r>
              <a:rPr lang="en-US" altLang="zh-CN" sz="1600" b="1" dirty="0"/>
              <a:t>	if (</a:t>
            </a:r>
            <a:r>
              <a:rPr lang="en-US" altLang="zh-CN" sz="1600" b="1" dirty="0" err="1"/>
              <a:t>argc</a:t>
            </a:r>
            <a:r>
              <a:rPr lang="en-US" altLang="zh-CN" sz="1600" b="1" dirty="0"/>
              <a:t>!=3)</a:t>
            </a:r>
            <a:endParaRPr lang="en-US" altLang="zh-CN" sz="1600" b="1" dirty="0"/>
          </a:p>
          <a:p>
            <a:pPr eaLnBrk="1" hangingPunct="1">
              <a:lnSpc>
                <a:spcPct val="80000"/>
              </a:lnSpc>
            </a:pPr>
            <a:r>
              <a:rPr lang="en-US" altLang="zh-CN" sz="1600" b="1" dirty="0"/>
              <a:t>	{</a:t>
            </a:r>
            <a:endParaRPr lang="en-US" altLang="zh-CN" sz="1600" b="1" dirty="0"/>
          </a:p>
          <a:p>
            <a:pPr eaLnBrk="1" hangingPunct="1">
              <a:lnSpc>
                <a:spcPct val="80000"/>
              </a:lnSpc>
            </a:pPr>
            <a:r>
              <a:rPr lang="en-US" altLang="zh-CN" sz="1600" b="1" dirty="0"/>
              <a:t>		</a:t>
            </a:r>
            <a:r>
              <a:rPr lang="en-US" altLang="zh-CN" sz="1600" b="1" dirty="0" err="1"/>
              <a:t>printf</a:t>
            </a:r>
            <a:r>
              <a:rPr lang="en-US" altLang="zh-CN" sz="1600" b="1" dirty="0"/>
              <a:t>("\n </a:t>
            </a:r>
            <a:r>
              <a:rPr lang="zh-CN" altLang="en-US" sz="1600" b="1" dirty="0"/>
              <a:t>输入格式有误</a:t>
            </a:r>
            <a:r>
              <a:rPr lang="en-US" altLang="zh-CN" sz="1600" b="1" dirty="0"/>
              <a:t>"); </a:t>
            </a:r>
            <a:endParaRPr lang="en-US" altLang="zh-CN" sz="1600" b="1" dirty="0"/>
          </a:p>
          <a:p>
            <a:pPr eaLnBrk="1" hangingPunct="1">
              <a:lnSpc>
                <a:spcPct val="80000"/>
              </a:lnSpc>
            </a:pPr>
            <a:r>
              <a:rPr lang="en-US" altLang="zh-CN" sz="1600" b="1" dirty="0"/>
              <a:t>		exit(-1);</a:t>
            </a:r>
            <a:endParaRPr lang="en-US" altLang="zh-CN" sz="1600" b="1" dirty="0"/>
          </a:p>
          <a:p>
            <a:pPr eaLnBrk="1" hangingPunct="1">
              <a:lnSpc>
                <a:spcPct val="80000"/>
              </a:lnSpc>
            </a:pPr>
            <a:r>
              <a:rPr lang="en-US" altLang="zh-CN" sz="1600" b="1" dirty="0"/>
              <a:t>	}</a:t>
            </a:r>
            <a:endParaRPr lang="en-US" altLang="zh-CN" sz="1600" b="1" dirty="0"/>
          </a:p>
          <a:p>
            <a:pPr eaLnBrk="1" hangingPunct="1">
              <a:lnSpc>
                <a:spcPct val="80000"/>
              </a:lnSpc>
            </a:pPr>
            <a:endParaRPr lang="en-US" altLang="zh-CN" sz="1600" b="1" dirty="0"/>
          </a:p>
          <a:p>
            <a:pPr eaLnBrk="1" hangingPunct="1">
              <a:lnSpc>
                <a:spcPct val="80000"/>
              </a:lnSpc>
            </a:pPr>
            <a:r>
              <a:rPr lang="en-US" altLang="zh-CN" sz="1600" b="1" dirty="0"/>
              <a:t>	</a:t>
            </a:r>
            <a:r>
              <a:rPr lang="en-US" altLang="zh-CN" sz="1600" b="1" dirty="0" err="1"/>
              <a:t>copyFile</a:t>
            </a:r>
            <a:r>
              <a:rPr lang="en-US" altLang="zh-CN" sz="1600" b="1" dirty="0"/>
              <a:t>(</a:t>
            </a:r>
            <a:r>
              <a:rPr lang="en-US" altLang="zh-CN" sz="1600" b="1" dirty="0" err="1"/>
              <a:t>argv</a:t>
            </a:r>
            <a:r>
              <a:rPr lang="en-US" altLang="zh-CN" sz="1600" b="1" dirty="0"/>
              <a:t>[1],</a:t>
            </a:r>
            <a:r>
              <a:rPr lang="en-US" altLang="zh-CN" sz="1600" b="1" dirty="0" err="1"/>
              <a:t>argv</a:t>
            </a:r>
            <a:r>
              <a:rPr lang="en-US" altLang="zh-CN" sz="1600" b="1" dirty="0"/>
              <a:t>[2]);</a:t>
            </a:r>
            <a:endParaRPr lang="en-US" altLang="zh-CN" sz="1600" b="1" dirty="0"/>
          </a:p>
          <a:p>
            <a:pPr eaLnBrk="1" hangingPunct="1">
              <a:lnSpc>
                <a:spcPct val="80000"/>
              </a:lnSpc>
            </a:pPr>
            <a:r>
              <a:rPr lang="en-US" altLang="zh-CN" sz="1600" b="1" dirty="0"/>
              <a:t>   return 0;</a:t>
            </a:r>
            <a:endParaRPr lang="en-US" altLang="zh-CN" sz="1600" b="1" dirty="0"/>
          </a:p>
          <a:p>
            <a:pPr eaLnBrk="1" hangingPunct="1">
              <a:lnSpc>
                <a:spcPct val="80000"/>
              </a:lnSpc>
            </a:pPr>
            <a:r>
              <a:rPr lang="en-US" altLang="zh-CN" sz="1600" b="1" dirty="0"/>
              <a:t>} </a:t>
            </a:r>
            <a:endParaRPr lang="en-US" altLang="zh-CN" sz="1600" b="1" dirty="0"/>
          </a:p>
        </p:txBody>
      </p:sp>
      <p:sp>
        <p:nvSpPr>
          <p:cNvPr id="5017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7FB98CD9-6D0A-4221-B138-A6A9A6F8FE78}" type="slidenum">
              <a:rPr lang="en-US" altLang="zh-CN" sz="1400"/>
            </a:fld>
            <a:endParaRPr lang="en-US" altLang="zh-CN" sz="1400"/>
          </a:p>
        </p:txBody>
      </p:sp>
    </p:spTree>
  </p:cSld>
  <p:clrMapOvr>
    <a:masterClrMapping/>
  </p:clrMapOvr>
  <p:transition spd="med">
    <p:cover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684213" y="0"/>
            <a:ext cx="7772400" cy="620713"/>
          </a:xfrm>
        </p:spPr>
        <p:txBody>
          <a:bodyPr>
            <a:normAutofit fontScale="90000"/>
          </a:bodyPr>
          <a:lstStyle/>
          <a:p>
            <a:pPr eaLnBrk="1" hangingPunct="1"/>
            <a:r>
              <a:rPr lang="en-US" altLang="zh-CN" sz="4000">
                <a:solidFill>
                  <a:schemeClr val="bg1"/>
                </a:solidFill>
              </a:rPr>
              <a:t>Type</a:t>
            </a:r>
            <a:r>
              <a:rPr lang="zh-CN" altLang="en-US" sz="4000">
                <a:solidFill>
                  <a:schemeClr val="bg1"/>
                </a:solidFill>
              </a:rPr>
              <a:t>命令的实现</a:t>
            </a:r>
            <a:endParaRPr lang="zh-CN" altLang="en-US" sz="4000">
              <a:solidFill>
                <a:schemeClr val="bg1"/>
              </a:solidFill>
            </a:endParaRPr>
          </a:p>
        </p:txBody>
      </p:sp>
      <p:sp>
        <p:nvSpPr>
          <p:cNvPr id="51204" name="Rectangle 3"/>
          <p:cNvSpPr>
            <a:spLocks noGrp="1" noChangeArrowheads="1"/>
          </p:cNvSpPr>
          <p:nvPr>
            <p:ph idx="1"/>
          </p:nvPr>
        </p:nvSpPr>
        <p:spPr>
          <a:xfrm>
            <a:off x="947801" y="478409"/>
            <a:ext cx="7775575" cy="5976938"/>
          </a:xfrm>
        </p:spPr>
        <p:txBody>
          <a:bodyPr>
            <a:noAutofit/>
          </a:bodyPr>
          <a:lstStyle/>
          <a:p>
            <a:pPr eaLnBrk="1" hangingPunct="1">
              <a:lnSpc>
                <a:spcPct val="100000"/>
              </a:lnSpc>
              <a:spcBef>
                <a:spcPts val="0"/>
              </a:spcBef>
            </a:pPr>
            <a:r>
              <a:rPr lang="en-US" altLang="zh-CN" sz="1400" b="1" dirty="0"/>
              <a:t>void </a:t>
            </a:r>
            <a:r>
              <a:rPr lang="en-US" altLang="zh-CN" sz="1400" b="1" dirty="0" err="1"/>
              <a:t>copyFile</a:t>
            </a:r>
            <a:r>
              <a:rPr lang="en-US" altLang="zh-CN" sz="1400" b="1" dirty="0"/>
              <a:t>(char *</a:t>
            </a:r>
            <a:r>
              <a:rPr lang="en-US" altLang="zh-CN" sz="1400" b="1" dirty="0" err="1"/>
              <a:t>dst,char</a:t>
            </a:r>
            <a:r>
              <a:rPr lang="en-US" altLang="zh-CN" sz="1400" b="1" dirty="0"/>
              <a:t> *</a:t>
            </a:r>
            <a:r>
              <a:rPr lang="en-US" altLang="zh-CN" sz="1400" b="1" dirty="0" err="1"/>
              <a:t>src</a:t>
            </a:r>
            <a:r>
              <a:rPr lang="en-US" altLang="zh-CN" sz="1400" b="1" dirty="0"/>
              <a:t>)</a:t>
            </a:r>
            <a:endParaRPr lang="en-US" altLang="zh-CN" sz="1400" b="1" dirty="0"/>
          </a:p>
          <a:p>
            <a:pPr eaLnBrk="1" hangingPunct="1">
              <a:lnSpc>
                <a:spcPct val="100000"/>
              </a:lnSpc>
              <a:spcBef>
                <a:spcPts val="0"/>
              </a:spcBef>
            </a:pPr>
            <a:r>
              <a:rPr lang="en-US" altLang="zh-CN" sz="1400" b="1" dirty="0"/>
              <a:t>{</a:t>
            </a:r>
            <a:endParaRPr lang="en-US" altLang="zh-CN" sz="1400" b="1" dirty="0"/>
          </a:p>
          <a:p>
            <a:pPr eaLnBrk="1" hangingPunct="1">
              <a:lnSpc>
                <a:spcPct val="100000"/>
              </a:lnSpc>
              <a:spcBef>
                <a:spcPts val="0"/>
              </a:spcBef>
            </a:pPr>
            <a:r>
              <a:rPr lang="en-US" altLang="zh-CN" sz="1400" b="1" dirty="0"/>
              <a:t>	FILE *</a:t>
            </a:r>
            <a:r>
              <a:rPr lang="en-US" altLang="zh-CN" sz="1400" b="1" dirty="0" err="1"/>
              <a:t>fpDst</a:t>
            </a:r>
            <a:r>
              <a:rPr lang="en-US" altLang="zh-CN" sz="1400" b="1" dirty="0"/>
              <a:t>,*</a:t>
            </a:r>
            <a:r>
              <a:rPr lang="en-US" altLang="zh-CN" sz="1400" b="1" dirty="0" err="1"/>
              <a:t>fpSrc</a:t>
            </a:r>
            <a:r>
              <a:rPr lang="en-US" altLang="zh-CN" sz="1400" b="1" dirty="0"/>
              <a:t>;</a:t>
            </a:r>
            <a:endParaRPr lang="en-US" altLang="zh-CN" sz="1400" b="1" dirty="0"/>
          </a:p>
          <a:p>
            <a:pPr eaLnBrk="1" hangingPunct="1">
              <a:lnSpc>
                <a:spcPct val="100000"/>
              </a:lnSpc>
              <a:spcBef>
                <a:spcPts val="0"/>
              </a:spcBef>
            </a:pPr>
            <a:r>
              <a:rPr lang="en-US" altLang="zh-CN" sz="1400" b="1" dirty="0"/>
              <a:t>	char </a:t>
            </a:r>
            <a:r>
              <a:rPr lang="en-US" altLang="zh-CN" sz="1400" b="1" dirty="0" err="1"/>
              <a:t>ch</a:t>
            </a:r>
            <a:r>
              <a:rPr lang="en-US" altLang="zh-CN" sz="1400" b="1" dirty="0"/>
              <a:t>;</a:t>
            </a:r>
            <a:endParaRPr lang="en-US" altLang="zh-CN" sz="1400" b="1" dirty="0"/>
          </a:p>
          <a:p>
            <a:pPr eaLnBrk="1" hangingPunct="1">
              <a:lnSpc>
                <a:spcPct val="100000"/>
              </a:lnSpc>
              <a:spcBef>
                <a:spcPts val="0"/>
              </a:spcBef>
            </a:pPr>
            <a:r>
              <a:rPr lang="en-US" altLang="zh-CN" sz="1400" b="1" dirty="0"/>
              <a:t>	</a:t>
            </a:r>
            <a:r>
              <a:rPr lang="en-US" altLang="zh-CN" sz="1400" b="1" dirty="0" err="1"/>
              <a:t>fpDst</a:t>
            </a:r>
            <a:r>
              <a:rPr lang="en-US" altLang="zh-CN" sz="1400" b="1" dirty="0"/>
              <a:t>  = </a:t>
            </a:r>
            <a:r>
              <a:rPr lang="en-US" altLang="zh-CN" sz="1400" b="1" dirty="0" err="1"/>
              <a:t>fopen</a:t>
            </a:r>
            <a:r>
              <a:rPr lang="en-US" altLang="zh-CN" sz="1400" b="1" dirty="0"/>
              <a:t>(</a:t>
            </a:r>
            <a:r>
              <a:rPr lang="en-US" altLang="zh-CN" sz="1400" b="1" dirty="0" err="1"/>
              <a:t>dst</a:t>
            </a:r>
            <a:r>
              <a:rPr lang="en-US" altLang="zh-CN" sz="1400" b="1" dirty="0"/>
              <a:t>,"w");</a:t>
            </a:r>
            <a:endParaRPr lang="en-US" altLang="zh-CN" sz="1400" b="1" dirty="0"/>
          </a:p>
          <a:p>
            <a:pPr eaLnBrk="1" hangingPunct="1">
              <a:lnSpc>
                <a:spcPct val="100000"/>
              </a:lnSpc>
              <a:spcBef>
                <a:spcPts val="0"/>
              </a:spcBef>
            </a:pPr>
            <a:r>
              <a:rPr lang="en-US" altLang="zh-CN" sz="1400" b="1" dirty="0"/>
              <a:t>	</a:t>
            </a:r>
            <a:r>
              <a:rPr lang="en-US" altLang="zh-CN" sz="1400" b="1" dirty="0" err="1"/>
              <a:t>fpSrc</a:t>
            </a:r>
            <a:r>
              <a:rPr lang="en-US" altLang="zh-CN" sz="1400" b="1" dirty="0"/>
              <a:t> = </a:t>
            </a:r>
            <a:r>
              <a:rPr lang="en-US" altLang="zh-CN" sz="1400" b="1" dirty="0" err="1"/>
              <a:t>fopen</a:t>
            </a:r>
            <a:r>
              <a:rPr lang="en-US" altLang="zh-CN" sz="1400" b="1" dirty="0"/>
              <a:t>(</a:t>
            </a:r>
            <a:r>
              <a:rPr lang="en-US" altLang="zh-CN" sz="1400" b="1" dirty="0" err="1"/>
              <a:t>src</a:t>
            </a:r>
            <a:r>
              <a:rPr lang="en-US" altLang="zh-CN" sz="1400" b="1" dirty="0"/>
              <a:t>,"r");</a:t>
            </a:r>
            <a:endParaRPr lang="en-US" altLang="zh-CN" sz="1400" b="1" dirty="0"/>
          </a:p>
          <a:p>
            <a:pPr eaLnBrk="1" hangingPunct="1">
              <a:lnSpc>
                <a:spcPct val="100000"/>
              </a:lnSpc>
              <a:spcBef>
                <a:spcPts val="0"/>
              </a:spcBef>
            </a:pPr>
            <a:r>
              <a:rPr lang="en-US" altLang="zh-CN" sz="1400" b="1" dirty="0"/>
              <a:t>	if(</a:t>
            </a:r>
            <a:r>
              <a:rPr lang="en-US" altLang="zh-CN" sz="1400" b="1" dirty="0" err="1"/>
              <a:t>fpDst</a:t>
            </a:r>
            <a:r>
              <a:rPr lang="en-US" altLang="zh-CN" sz="1400" b="1" dirty="0"/>
              <a:t> == NULL)</a:t>
            </a:r>
            <a:endParaRPr lang="en-US" altLang="zh-CN" sz="1400" b="1" dirty="0"/>
          </a:p>
          <a:p>
            <a:pPr eaLnBrk="1" hangingPunct="1">
              <a:lnSpc>
                <a:spcPct val="100000"/>
              </a:lnSpc>
              <a:spcBef>
                <a:spcPts val="0"/>
              </a:spcBef>
            </a:pPr>
            <a:r>
              <a:rPr lang="en-US" altLang="zh-CN" sz="1400" b="1" dirty="0"/>
              <a:t>	{</a:t>
            </a:r>
            <a:endParaRPr lang="en-US" altLang="zh-CN" sz="1400" b="1" dirty="0"/>
          </a:p>
          <a:p>
            <a:pPr eaLnBrk="1" hangingPunct="1">
              <a:lnSpc>
                <a:spcPct val="100000"/>
              </a:lnSpc>
              <a:spcBef>
                <a:spcPts val="0"/>
              </a:spcBef>
            </a:pPr>
            <a:r>
              <a:rPr lang="en-US" altLang="zh-CN" sz="1400" b="1" dirty="0"/>
              <a:t>		</a:t>
            </a:r>
            <a:r>
              <a:rPr lang="en-US" altLang="zh-CN" sz="1400" b="1" dirty="0" err="1"/>
              <a:t>printf</a:t>
            </a:r>
            <a:r>
              <a:rPr lang="en-US" altLang="zh-CN" sz="1400" b="1" dirty="0"/>
              <a:t>("</a:t>
            </a:r>
            <a:r>
              <a:rPr lang="zh-CN" altLang="en-US" sz="1400" b="1" dirty="0"/>
              <a:t>打开目标文件出错</a:t>
            </a:r>
            <a:r>
              <a:rPr lang="en-US" altLang="zh-CN" sz="1400" b="1" dirty="0"/>
              <a:t>\n");</a:t>
            </a:r>
            <a:endParaRPr lang="en-US" altLang="zh-CN" sz="1400" b="1" dirty="0"/>
          </a:p>
          <a:p>
            <a:pPr eaLnBrk="1" hangingPunct="1">
              <a:lnSpc>
                <a:spcPct val="100000"/>
              </a:lnSpc>
              <a:spcBef>
                <a:spcPts val="0"/>
              </a:spcBef>
            </a:pPr>
            <a:r>
              <a:rPr lang="en-US" altLang="zh-CN" sz="1400" b="1" dirty="0"/>
              <a:t>		exit(0);</a:t>
            </a:r>
            <a:endParaRPr lang="en-US" altLang="zh-CN" sz="1400" b="1" dirty="0"/>
          </a:p>
          <a:p>
            <a:pPr eaLnBrk="1" hangingPunct="1">
              <a:lnSpc>
                <a:spcPct val="100000"/>
              </a:lnSpc>
              <a:spcBef>
                <a:spcPts val="0"/>
              </a:spcBef>
            </a:pPr>
            <a:r>
              <a:rPr lang="en-US" altLang="zh-CN" sz="1400" b="1" dirty="0"/>
              <a:t>	}</a:t>
            </a:r>
            <a:endParaRPr lang="en-US" altLang="zh-CN" sz="1400" b="1" dirty="0"/>
          </a:p>
          <a:p>
            <a:pPr eaLnBrk="1" hangingPunct="1">
              <a:lnSpc>
                <a:spcPct val="100000"/>
              </a:lnSpc>
              <a:spcBef>
                <a:spcPts val="0"/>
              </a:spcBef>
            </a:pPr>
            <a:r>
              <a:rPr lang="en-US" altLang="zh-CN" sz="1400" b="1" dirty="0"/>
              <a:t>	if(</a:t>
            </a:r>
            <a:r>
              <a:rPr lang="en-US" altLang="zh-CN" sz="1400" b="1" dirty="0" err="1"/>
              <a:t>fpSrc</a:t>
            </a:r>
            <a:r>
              <a:rPr lang="en-US" altLang="zh-CN" sz="1400" b="1" dirty="0"/>
              <a:t> == NULL)</a:t>
            </a:r>
            <a:endParaRPr lang="en-US" altLang="zh-CN" sz="1400" b="1" dirty="0"/>
          </a:p>
          <a:p>
            <a:pPr eaLnBrk="1" hangingPunct="1">
              <a:lnSpc>
                <a:spcPct val="100000"/>
              </a:lnSpc>
              <a:spcBef>
                <a:spcPts val="0"/>
              </a:spcBef>
            </a:pPr>
            <a:r>
              <a:rPr lang="en-US" altLang="zh-CN" sz="1400" b="1" dirty="0"/>
              <a:t>	{</a:t>
            </a:r>
            <a:endParaRPr lang="en-US" altLang="zh-CN" sz="1400" b="1" dirty="0"/>
          </a:p>
          <a:p>
            <a:pPr eaLnBrk="1" hangingPunct="1">
              <a:lnSpc>
                <a:spcPct val="100000"/>
              </a:lnSpc>
              <a:spcBef>
                <a:spcPts val="0"/>
              </a:spcBef>
            </a:pPr>
            <a:r>
              <a:rPr lang="en-US" altLang="zh-CN" sz="1400" b="1" dirty="0"/>
              <a:t>		</a:t>
            </a:r>
            <a:r>
              <a:rPr lang="en-US" altLang="zh-CN" sz="1400" b="1" dirty="0" err="1"/>
              <a:t>printf</a:t>
            </a:r>
            <a:r>
              <a:rPr lang="en-US" altLang="zh-CN" sz="1400" b="1" dirty="0"/>
              <a:t>("</a:t>
            </a:r>
            <a:r>
              <a:rPr lang="zh-CN" altLang="en-US" sz="1400" b="1" dirty="0"/>
              <a:t>打开源文件文件出错</a:t>
            </a:r>
            <a:r>
              <a:rPr lang="en-US" altLang="zh-CN" sz="1400" b="1" dirty="0"/>
              <a:t>\n");</a:t>
            </a:r>
            <a:endParaRPr lang="en-US" altLang="zh-CN" sz="1400" b="1" dirty="0"/>
          </a:p>
          <a:p>
            <a:pPr eaLnBrk="1" hangingPunct="1">
              <a:lnSpc>
                <a:spcPct val="100000"/>
              </a:lnSpc>
              <a:spcBef>
                <a:spcPts val="0"/>
              </a:spcBef>
            </a:pPr>
            <a:r>
              <a:rPr lang="en-US" altLang="zh-CN" sz="1400" b="1" dirty="0"/>
              <a:t>		exit(0);</a:t>
            </a:r>
            <a:endParaRPr lang="en-US" altLang="zh-CN" sz="1400" b="1" dirty="0"/>
          </a:p>
          <a:p>
            <a:pPr eaLnBrk="1" hangingPunct="1">
              <a:lnSpc>
                <a:spcPct val="100000"/>
              </a:lnSpc>
              <a:spcBef>
                <a:spcPts val="0"/>
              </a:spcBef>
            </a:pPr>
            <a:r>
              <a:rPr lang="en-US" altLang="zh-CN" sz="1400" b="1" dirty="0"/>
              <a:t>	}</a:t>
            </a:r>
            <a:endParaRPr lang="en-US" altLang="zh-CN" sz="1400" b="1" dirty="0"/>
          </a:p>
          <a:p>
            <a:pPr eaLnBrk="1" hangingPunct="1">
              <a:lnSpc>
                <a:spcPct val="100000"/>
              </a:lnSpc>
              <a:spcBef>
                <a:spcPts val="0"/>
              </a:spcBef>
            </a:pPr>
            <a:r>
              <a:rPr lang="en-US" altLang="zh-CN" sz="1400" b="1" dirty="0"/>
              <a:t>	</a:t>
            </a:r>
            <a:r>
              <a:rPr lang="en-US" altLang="zh-CN" sz="1400" b="1" dirty="0" err="1"/>
              <a:t>ch</a:t>
            </a:r>
            <a:r>
              <a:rPr lang="en-US" altLang="zh-CN" sz="1400" b="1" dirty="0"/>
              <a:t> = </a:t>
            </a:r>
            <a:r>
              <a:rPr lang="en-US" altLang="zh-CN" sz="1400" b="1" dirty="0" err="1"/>
              <a:t>fgetc</a:t>
            </a:r>
            <a:r>
              <a:rPr lang="en-US" altLang="zh-CN" sz="1400" b="1" dirty="0"/>
              <a:t>(</a:t>
            </a:r>
            <a:r>
              <a:rPr lang="en-US" altLang="zh-CN" sz="1400" b="1" dirty="0" err="1"/>
              <a:t>fpSrc</a:t>
            </a:r>
            <a:r>
              <a:rPr lang="en-US" altLang="zh-CN" sz="1400" b="1" dirty="0"/>
              <a:t>);</a:t>
            </a:r>
            <a:endParaRPr lang="en-US" altLang="zh-CN" sz="1400" b="1" dirty="0"/>
          </a:p>
          <a:p>
            <a:pPr eaLnBrk="1" hangingPunct="1">
              <a:lnSpc>
                <a:spcPct val="100000"/>
              </a:lnSpc>
              <a:spcBef>
                <a:spcPts val="0"/>
              </a:spcBef>
            </a:pPr>
            <a:r>
              <a:rPr lang="en-US" altLang="zh-CN" sz="1400" b="1" dirty="0"/>
              <a:t>   	while (!</a:t>
            </a:r>
            <a:r>
              <a:rPr lang="en-US" altLang="zh-CN" sz="1400" b="1" dirty="0" err="1"/>
              <a:t>feof</a:t>
            </a:r>
            <a:r>
              <a:rPr lang="en-US" altLang="zh-CN" sz="1400" b="1" dirty="0"/>
              <a:t>(</a:t>
            </a:r>
            <a:r>
              <a:rPr lang="en-US" altLang="zh-CN" sz="1400" b="1" dirty="0" err="1"/>
              <a:t>fpSrc</a:t>
            </a:r>
            <a:r>
              <a:rPr lang="en-US" altLang="zh-CN" sz="1400" b="1" dirty="0"/>
              <a:t>))</a:t>
            </a:r>
            <a:endParaRPr lang="en-US" altLang="zh-CN" sz="1400" b="1" dirty="0"/>
          </a:p>
          <a:p>
            <a:pPr eaLnBrk="1" hangingPunct="1">
              <a:lnSpc>
                <a:spcPct val="100000"/>
              </a:lnSpc>
              <a:spcBef>
                <a:spcPts val="0"/>
              </a:spcBef>
            </a:pPr>
            <a:r>
              <a:rPr lang="en-US" altLang="zh-CN" sz="1400" b="1" dirty="0"/>
              <a:t>  	 {</a:t>
            </a:r>
            <a:endParaRPr lang="en-US" altLang="zh-CN" sz="1400" b="1" dirty="0"/>
          </a:p>
          <a:p>
            <a:pPr eaLnBrk="1" hangingPunct="1">
              <a:lnSpc>
                <a:spcPct val="100000"/>
              </a:lnSpc>
              <a:spcBef>
                <a:spcPts val="0"/>
              </a:spcBef>
            </a:pPr>
            <a:r>
              <a:rPr lang="en-US" altLang="zh-CN" sz="1400" b="1" dirty="0"/>
              <a:t>	   	</a:t>
            </a:r>
            <a:r>
              <a:rPr lang="en-US" altLang="zh-CN" sz="1400" b="1" dirty="0" err="1"/>
              <a:t>printf</a:t>
            </a:r>
            <a:r>
              <a:rPr lang="en-US" altLang="zh-CN" sz="1400" b="1" dirty="0"/>
              <a:t>("%c",</a:t>
            </a:r>
            <a:r>
              <a:rPr lang="en-US" altLang="zh-CN" sz="1400" b="1" dirty="0" err="1"/>
              <a:t>ch</a:t>
            </a:r>
            <a:r>
              <a:rPr lang="en-US" altLang="zh-CN" sz="1400" b="1" dirty="0"/>
              <a:t>);</a:t>
            </a:r>
            <a:endParaRPr lang="en-US" altLang="zh-CN" sz="1400" b="1" dirty="0"/>
          </a:p>
          <a:p>
            <a:pPr eaLnBrk="1" hangingPunct="1">
              <a:lnSpc>
                <a:spcPct val="100000"/>
              </a:lnSpc>
              <a:spcBef>
                <a:spcPts val="0"/>
              </a:spcBef>
            </a:pPr>
            <a:r>
              <a:rPr lang="en-US" altLang="zh-CN" sz="1400" b="1" dirty="0"/>
              <a:t>	   	</a:t>
            </a:r>
            <a:r>
              <a:rPr lang="en-US" altLang="zh-CN" sz="1400" b="1" dirty="0" err="1"/>
              <a:t>fputc</a:t>
            </a:r>
            <a:r>
              <a:rPr lang="en-US" altLang="zh-CN" sz="1400" b="1" dirty="0"/>
              <a:t>(</a:t>
            </a:r>
            <a:r>
              <a:rPr lang="en-US" altLang="zh-CN" sz="1400" b="1" dirty="0" err="1"/>
              <a:t>ch</a:t>
            </a:r>
            <a:r>
              <a:rPr lang="en-US" altLang="zh-CN" sz="1400" b="1" dirty="0"/>
              <a:t>, </a:t>
            </a:r>
            <a:r>
              <a:rPr lang="en-US" altLang="zh-CN" sz="1400" b="1" dirty="0" err="1"/>
              <a:t>fpDst</a:t>
            </a:r>
            <a:r>
              <a:rPr lang="en-US" altLang="zh-CN" sz="1400" b="1" dirty="0"/>
              <a:t>);	  </a:t>
            </a:r>
            <a:endParaRPr lang="en-US" altLang="zh-CN" sz="1400" b="1" dirty="0"/>
          </a:p>
          <a:p>
            <a:pPr eaLnBrk="1" hangingPunct="1">
              <a:lnSpc>
                <a:spcPct val="100000"/>
              </a:lnSpc>
              <a:spcBef>
                <a:spcPts val="0"/>
              </a:spcBef>
            </a:pPr>
            <a:r>
              <a:rPr lang="en-US" altLang="zh-CN" sz="1400" b="1" dirty="0"/>
              <a:t>	   	</a:t>
            </a:r>
            <a:r>
              <a:rPr lang="en-US" altLang="zh-CN" sz="1400" b="1" dirty="0" err="1"/>
              <a:t>ch</a:t>
            </a:r>
            <a:r>
              <a:rPr lang="en-US" altLang="zh-CN" sz="1400" b="1" dirty="0"/>
              <a:t> = </a:t>
            </a:r>
            <a:r>
              <a:rPr lang="en-US" altLang="zh-CN" sz="1400" b="1" dirty="0" err="1"/>
              <a:t>fgetc</a:t>
            </a:r>
            <a:r>
              <a:rPr lang="en-US" altLang="zh-CN" sz="1400" b="1" dirty="0"/>
              <a:t>(</a:t>
            </a:r>
            <a:r>
              <a:rPr lang="en-US" altLang="zh-CN" sz="1400" b="1" dirty="0" err="1"/>
              <a:t>fpSrc</a:t>
            </a:r>
            <a:r>
              <a:rPr lang="en-US" altLang="zh-CN" sz="1400" b="1" dirty="0"/>
              <a:t>);</a:t>
            </a:r>
            <a:endParaRPr lang="en-US" altLang="zh-CN" sz="1400" b="1" dirty="0"/>
          </a:p>
          <a:p>
            <a:pPr eaLnBrk="1" hangingPunct="1">
              <a:lnSpc>
                <a:spcPct val="100000"/>
              </a:lnSpc>
              <a:spcBef>
                <a:spcPts val="0"/>
              </a:spcBef>
            </a:pPr>
            <a:r>
              <a:rPr lang="en-US" altLang="zh-CN" sz="1400" b="1" dirty="0"/>
              <a:t>   	}</a:t>
            </a:r>
            <a:endParaRPr lang="en-US" altLang="zh-CN" sz="1400" b="1" dirty="0"/>
          </a:p>
          <a:p>
            <a:pPr eaLnBrk="1" hangingPunct="1">
              <a:lnSpc>
                <a:spcPct val="100000"/>
              </a:lnSpc>
              <a:spcBef>
                <a:spcPts val="0"/>
              </a:spcBef>
            </a:pPr>
            <a:r>
              <a:rPr lang="en-US" altLang="zh-CN" sz="1400" b="1" dirty="0"/>
              <a:t>   	</a:t>
            </a:r>
            <a:r>
              <a:rPr lang="en-US" altLang="zh-CN" sz="1400" b="1" dirty="0" err="1"/>
              <a:t>fclose</a:t>
            </a:r>
            <a:r>
              <a:rPr lang="en-US" altLang="zh-CN" sz="1400" b="1" dirty="0"/>
              <a:t>(</a:t>
            </a:r>
            <a:r>
              <a:rPr lang="en-US" altLang="zh-CN" sz="1400" b="1" dirty="0" err="1"/>
              <a:t>fpSrc</a:t>
            </a:r>
            <a:r>
              <a:rPr lang="en-US" altLang="zh-CN" sz="1400" b="1" dirty="0"/>
              <a:t>);   </a:t>
            </a:r>
            <a:endParaRPr lang="en-US" altLang="zh-CN" sz="1400" b="1" dirty="0"/>
          </a:p>
          <a:p>
            <a:pPr eaLnBrk="1" hangingPunct="1">
              <a:lnSpc>
                <a:spcPct val="100000"/>
              </a:lnSpc>
              <a:spcBef>
                <a:spcPts val="0"/>
              </a:spcBef>
            </a:pPr>
            <a:r>
              <a:rPr lang="en-US" altLang="zh-CN" sz="1400" b="1" dirty="0"/>
              <a:t>	</a:t>
            </a:r>
            <a:r>
              <a:rPr lang="en-US" altLang="zh-CN" sz="1400" b="1" dirty="0" err="1"/>
              <a:t>fclose</a:t>
            </a:r>
            <a:r>
              <a:rPr lang="en-US" altLang="zh-CN" sz="1400" b="1" dirty="0"/>
              <a:t>(</a:t>
            </a:r>
            <a:r>
              <a:rPr lang="en-US" altLang="zh-CN" sz="1400" b="1" dirty="0" err="1"/>
              <a:t>fpDst</a:t>
            </a:r>
            <a:r>
              <a:rPr lang="en-US" altLang="zh-CN" sz="1400" b="1" dirty="0"/>
              <a:t>);	</a:t>
            </a:r>
            <a:endParaRPr lang="en-US" altLang="zh-CN" sz="1400" b="1" dirty="0"/>
          </a:p>
          <a:p>
            <a:pPr eaLnBrk="1" hangingPunct="1">
              <a:lnSpc>
                <a:spcPct val="100000"/>
              </a:lnSpc>
              <a:spcBef>
                <a:spcPts val="0"/>
              </a:spcBef>
            </a:pPr>
            <a:r>
              <a:rPr lang="en-US" altLang="zh-CN" sz="1400" b="1" dirty="0"/>
              <a:t>}</a:t>
            </a:r>
            <a:endParaRPr lang="en-US" altLang="zh-CN" sz="1400" dirty="0"/>
          </a:p>
        </p:txBody>
      </p:sp>
      <p:sp>
        <p:nvSpPr>
          <p:cNvPr id="5120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B4EA275F-F58D-4A3A-AEF8-D0A9C0879F59}" type="slidenum">
              <a:rPr lang="en-US" altLang="zh-CN" sz="1400"/>
            </a:fld>
            <a:endParaRPr lang="en-US" altLang="zh-CN" sz="1400"/>
          </a:p>
        </p:txBody>
      </p:sp>
    </p:spTree>
  </p:cSld>
  <p:clrMapOvr>
    <a:masterClrMapping/>
  </p:clrMapOvr>
  <p:transition spd="med">
    <p:cover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0C5AF223-F0E2-425A-B15E-8DE0119CD7B1}" type="slidenum">
              <a:rPr lang="en-US" altLang="zh-CN" sz="1400"/>
            </a:fld>
            <a:endParaRPr lang="en-US" altLang="zh-CN" sz="1400"/>
          </a:p>
        </p:txBody>
      </p:sp>
      <p:sp>
        <p:nvSpPr>
          <p:cNvPr id="15363" name="Rectangle 2"/>
          <p:cNvSpPr>
            <a:spLocks noGrp="1" noChangeArrowheads="1"/>
          </p:cNvSpPr>
          <p:nvPr>
            <p:ph type="title" idx="4294967295"/>
          </p:nvPr>
        </p:nvSpPr>
        <p:spPr>
          <a:xfrm>
            <a:off x="685800" y="497754"/>
            <a:ext cx="7772400" cy="609600"/>
          </a:xfrm>
        </p:spPr>
        <p:txBody>
          <a:bodyPr>
            <a:normAutofit fontScale="90000"/>
          </a:bodyPr>
          <a:lstStyle/>
          <a:p>
            <a:pPr>
              <a:defRPr/>
            </a:pPr>
            <a:r>
              <a:rPr lang="zh-CN" altLang="en-US" sz="4000" b="1" dirty="0">
                <a:solidFill>
                  <a:srgbClr val="C00000"/>
                </a:solidFill>
                <a:latin typeface="+mj-ea"/>
              </a:rPr>
              <a:t>主要教学内容</a:t>
            </a:r>
            <a:endParaRPr lang="zh-CN" altLang="en-US" sz="4000" b="1" dirty="0">
              <a:solidFill>
                <a:srgbClr val="C00000"/>
              </a:solidFill>
              <a:latin typeface="+mj-ea"/>
            </a:endParaRPr>
          </a:p>
        </p:txBody>
      </p:sp>
      <p:sp>
        <p:nvSpPr>
          <p:cNvPr id="2051" name="Rectangle 3"/>
          <p:cNvSpPr>
            <a:spLocks noGrp="1" noChangeArrowheads="1"/>
          </p:cNvSpPr>
          <p:nvPr>
            <p:ph type="body" idx="4294967295"/>
          </p:nvPr>
        </p:nvSpPr>
        <p:spPr>
          <a:xfrm>
            <a:off x="899593" y="1916832"/>
            <a:ext cx="7056784" cy="3241675"/>
          </a:xfrm>
        </p:spPr>
        <p:txBody>
          <a:bodyPr/>
          <a:lstStyle/>
          <a:p>
            <a:pPr marL="0" indent="663575" eaLnBrk="1" hangingPunct="1">
              <a:lnSpc>
                <a:spcPct val="105000"/>
              </a:lnSpc>
              <a:spcBef>
                <a:spcPct val="35000"/>
              </a:spcBef>
              <a:buFontTx/>
              <a:buNone/>
            </a:pPr>
            <a:r>
              <a:rPr lang="en-US" altLang="zh-CN" sz="2800" b="1" dirty="0"/>
              <a:t>1.  </a:t>
            </a:r>
            <a:r>
              <a:rPr lang="zh-CN" altLang="en-US" sz="2800" b="1" dirty="0"/>
              <a:t>Ｃ语言文件概述</a:t>
            </a:r>
            <a:endParaRPr lang="zh-CN" altLang="en-US" sz="2800" b="1" dirty="0"/>
          </a:p>
          <a:p>
            <a:pPr marL="0" indent="663575" eaLnBrk="1" hangingPunct="1">
              <a:lnSpc>
                <a:spcPct val="105000"/>
              </a:lnSpc>
              <a:spcBef>
                <a:spcPct val="35000"/>
              </a:spcBef>
              <a:buFontTx/>
              <a:buNone/>
            </a:pPr>
            <a:r>
              <a:rPr lang="en-US" altLang="zh-CN" sz="2800" b="1" dirty="0"/>
              <a:t>2.  </a:t>
            </a:r>
            <a:r>
              <a:rPr lang="zh-CN" altLang="en-US" sz="2800" b="1" dirty="0"/>
              <a:t>文件的打开与关闭</a:t>
            </a:r>
            <a:endParaRPr lang="zh-CN" altLang="en-US" sz="2800" b="1" dirty="0"/>
          </a:p>
          <a:p>
            <a:pPr marL="0" indent="663575" eaLnBrk="1" hangingPunct="1">
              <a:lnSpc>
                <a:spcPct val="105000"/>
              </a:lnSpc>
              <a:spcBef>
                <a:spcPct val="35000"/>
              </a:spcBef>
              <a:buFontTx/>
              <a:buNone/>
            </a:pPr>
            <a:r>
              <a:rPr lang="en-US" altLang="zh-CN" sz="2800" b="1" dirty="0"/>
              <a:t>3.  </a:t>
            </a:r>
            <a:r>
              <a:rPr lang="zh-CN" altLang="en-US" sz="2800" b="1" dirty="0"/>
              <a:t>文件的读写操作</a:t>
            </a:r>
            <a:endParaRPr lang="zh-CN" altLang="en-US" sz="2800" b="1" dirty="0"/>
          </a:p>
          <a:p>
            <a:pPr marL="0" indent="663575" eaLnBrk="1" hangingPunct="1">
              <a:lnSpc>
                <a:spcPct val="105000"/>
              </a:lnSpc>
              <a:spcBef>
                <a:spcPct val="35000"/>
              </a:spcBef>
              <a:buFontTx/>
              <a:buNone/>
            </a:pPr>
            <a:r>
              <a:rPr lang="en-US" altLang="zh-CN" sz="2800" b="1" dirty="0"/>
              <a:t>4.  </a:t>
            </a:r>
            <a:r>
              <a:rPr lang="zh-CN" altLang="en-US" sz="2800" b="1" dirty="0"/>
              <a:t>位置指针与文件定位</a:t>
            </a:r>
            <a:endParaRPr lang="zh-CN" altLang="en-US" sz="2800" b="1" dirty="0"/>
          </a:p>
        </p:txBody>
      </p:sp>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box(in)">
                                      <p:cBhvr>
                                        <p:cTn id="7" dur="500"/>
                                        <p:tgtEl>
                                          <p:spTgt spid="2051">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051">
                                            <p:txEl>
                                              <p:pRg st="1" end="1"/>
                                            </p:txEl>
                                          </p:spTgt>
                                        </p:tgtEl>
                                        <p:attrNameLst>
                                          <p:attrName>style.visibility</p:attrName>
                                        </p:attrNameLst>
                                      </p:cBhvr>
                                      <p:to>
                                        <p:strVal val="visible"/>
                                      </p:to>
                                    </p:set>
                                    <p:animEffect transition="in" filter="box(in)">
                                      <p:cBhvr>
                                        <p:cTn id="10" dur="500"/>
                                        <p:tgtEl>
                                          <p:spTgt spid="2051">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animEffect transition="in" filter="box(in)">
                                      <p:cBhvr>
                                        <p:cTn id="13" dur="500"/>
                                        <p:tgtEl>
                                          <p:spTgt spid="2051">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051">
                                            <p:txEl>
                                              <p:pRg st="3" end="3"/>
                                            </p:txEl>
                                          </p:spTgt>
                                        </p:tgtEl>
                                        <p:attrNameLst>
                                          <p:attrName>style.visibility</p:attrName>
                                        </p:attrNameLst>
                                      </p:cBhvr>
                                      <p:to>
                                        <p:strVal val="visible"/>
                                      </p:to>
                                    </p:set>
                                    <p:animEffect transition="in" filter="box(in)">
                                      <p:cBhvr>
                                        <p:cTn id="16" dur="500"/>
                                        <p:tgtEl>
                                          <p:spTgt spid="20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14896" y="389167"/>
            <a:ext cx="7772400" cy="620713"/>
          </a:xfrm>
        </p:spPr>
        <p:txBody>
          <a:bodyPr>
            <a:normAutofit fontScale="90000"/>
          </a:bodyPr>
          <a:lstStyle/>
          <a:p>
            <a:pPr eaLnBrk="1" hangingPunct="1"/>
            <a:r>
              <a:rPr lang="zh-CN" altLang="en-US" sz="4000" b="1" dirty="0">
                <a:solidFill>
                  <a:srgbClr val="C00000"/>
                </a:solidFill>
                <a:latin typeface="+mj-ea"/>
              </a:rPr>
              <a:t>文件</a:t>
            </a:r>
            <a:r>
              <a:rPr lang="zh-CN" altLang="en-US" sz="4000" b="1" dirty="0">
                <a:solidFill>
                  <a:schemeClr val="bg1"/>
                </a:solidFill>
                <a:latin typeface="+mj-ea"/>
              </a:rPr>
              <a:t>（</a:t>
            </a:r>
            <a:r>
              <a:rPr lang="en-US" altLang="zh-CN" sz="4000" b="1" dirty="0">
                <a:solidFill>
                  <a:schemeClr val="bg1"/>
                </a:solidFill>
              </a:rPr>
              <a:t>File</a:t>
            </a:r>
            <a:r>
              <a:rPr lang="zh-CN" altLang="en-US" sz="4000" b="1" dirty="0">
                <a:solidFill>
                  <a:schemeClr val="bg1"/>
                </a:solidFill>
              </a:rPr>
              <a:t>）的概念</a:t>
            </a:r>
            <a:endParaRPr lang="zh-CN" altLang="en-US" sz="4000" b="1" dirty="0">
              <a:solidFill>
                <a:schemeClr val="bg1"/>
              </a:solidFill>
            </a:endParaRPr>
          </a:p>
        </p:txBody>
      </p:sp>
      <p:sp>
        <p:nvSpPr>
          <p:cNvPr id="18436" name="Rectangle 3"/>
          <p:cNvSpPr>
            <a:spLocks noGrp="1" noChangeArrowheads="1"/>
          </p:cNvSpPr>
          <p:nvPr>
            <p:ph idx="1"/>
          </p:nvPr>
        </p:nvSpPr>
        <p:spPr>
          <a:xfrm>
            <a:off x="430212" y="1336661"/>
            <a:ext cx="8027988" cy="5113337"/>
          </a:xfrm>
        </p:spPr>
        <p:txBody>
          <a:bodyPr>
            <a:normAutofit/>
          </a:bodyPr>
          <a:lstStyle/>
          <a:p>
            <a:pPr eaLnBrk="1" hangingPunct="1">
              <a:lnSpc>
                <a:spcPct val="150000"/>
              </a:lnSpc>
              <a:buFont typeface="Wingdings" panose="05000000000000000000" pitchFamily="2" charset="2"/>
              <a:buChar char="l"/>
              <a:defRPr/>
            </a:pPr>
            <a:r>
              <a:rPr lang="zh-CN" altLang="en-US" sz="2400" b="1" dirty="0"/>
              <a:t>文件概念</a:t>
            </a:r>
            <a:endParaRPr lang="zh-CN" altLang="en-US" sz="2400" b="1" dirty="0"/>
          </a:p>
          <a:p>
            <a:pPr lvl="1" eaLnBrk="1" hangingPunct="1">
              <a:lnSpc>
                <a:spcPct val="150000"/>
              </a:lnSpc>
              <a:buFont typeface="Wingdings" panose="05000000000000000000" pitchFamily="2" charset="2"/>
              <a:buChar char="u"/>
              <a:defRPr/>
            </a:pPr>
            <a:r>
              <a:rPr lang="zh-CN" altLang="en-US" sz="2400" b="1" dirty="0"/>
              <a:t>一般指存储在外部介质上具有名字（文件名）的一组相关数据的集合。</a:t>
            </a:r>
            <a:endParaRPr lang="zh-CN" altLang="en-US" sz="2400" b="1" dirty="0"/>
          </a:p>
          <a:p>
            <a:pPr lvl="1" eaLnBrk="1" hangingPunct="1">
              <a:lnSpc>
                <a:spcPct val="150000"/>
              </a:lnSpc>
              <a:buFont typeface="Wingdings" panose="05000000000000000000" pitchFamily="2" charset="2"/>
              <a:buChar char="u"/>
              <a:defRPr/>
            </a:pPr>
            <a:r>
              <a:rPr lang="zh-CN" altLang="en-US" sz="2400" b="1" dirty="0"/>
              <a:t>用文件可长期保存数据，并实现数据共享。</a:t>
            </a:r>
            <a:endParaRPr lang="en-US" altLang="zh-CN" sz="2400" b="1" dirty="0"/>
          </a:p>
          <a:p>
            <a:pPr eaLnBrk="1" hangingPunct="1">
              <a:lnSpc>
                <a:spcPct val="150000"/>
              </a:lnSpc>
              <a:buFont typeface="Wingdings" panose="05000000000000000000" pitchFamily="2" charset="2"/>
              <a:buChar char="l"/>
              <a:defRPr/>
            </a:pPr>
            <a:r>
              <a:rPr lang="zh-CN" altLang="en-US" sz="2400" b="1" dirty="0"/>
              <a:t>程序设计中文件的分类</a:t>
            </a:r>
            <a:endParaRPr lang="en-US" altLang="zh-CN" sz="2400" b="1" dirty="0"/>
          </a:p>
          <a:p>
            <a:pPr lvl="1" eaLnBrk="1" hangingPunct="1">
              <a:lnSpc>
                <a:spcPct val="150000"/>
              </a:lnSpc>
              <a:buFont typeface="Wingdings" panose="05000000000000000000" pitchFamily="2" charset="2"/>
              <a:buChar char="u"/>
              <a:defRPr/>
            </a:pPr>
            <a:r>
              <a:rPr lang="zh-CN" altLang="en-US" sz="2400" b="1" dirty="0">
                <a:solidFill>
                  <a:srgbClr val="C00000"/>
                </a:solidFill>
              </a:rPr>
              <a:t>程序文件</a:t>
            </a:r>
            <a:r>
              <a:rPr lang="zh-CN" altLang="en-US" sz="2400" b="1" dirty="0"/>
              <a:t>：源程序文件、目标文件、可执行文件等。</a:t>
            </a:r>
            <a:endParaRPr lang="en-US" altLang="zh-CN" sz="2400" b="1" dirty="0"/>
          </a:p>
          <a:p>
            <a:pPr lvl="1" eaLnBrk="1" hangingPunct="1">
              <a:lnSpc>
                <a:spcPct val="150000"/>
              </a:lnSpc>
              <a:buFont typeface="Wingdings" panose="05000000000000000000" pitchFamily="2" charset="2"/>
              <a:buChar char="u"/>
              <a:defRPr/>
            </a:pPr>
            <a:r>
              <a:rPr lang="zh-CN" altLang="en-US" sz="2400" b="1" dirty="0">
                <a:solidFill>
                  <a:srgbClr val="C00000"/>
                </a:solidFill>
              </a:rPr>
              <a:t>数据文件</a:t>
            </a:r>
            <a:r>
              <a:rPr lang="zh-CN" altLang="en-US" sz="2400" b="1" dirty="0"/>
              <a:t>：文件的内容是供程序使用的数据。</a:t>
            </a:r>
            <a:endParaRPr lang="zh-CN" altLang="en-US" sz="2400" b="1" dirty="0"/>
          </a:p>
        </p:txBody>
      </p:sp>
      <p:sp>
        <p:nvSpPr>
          <p:cNvPr id="184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910869EA-A2F3-4796-BA96-FA7ED3A3846A}" type="slidenum">
              <a:rPr lang="en-US" altLang="zh-CN" sz="1400"/>
            </a:fld>
            <a:endParaRPr lang="en-US" altLang="zh-CN" sz="1400"/>
          </a:p>
        </p:txBody>
      </p:sp>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436">
                                            <p:txEl>
                                              <p:pRg st="1" end="1"/>
                                            </p:txEl>
                                          </p:spTgt>
                                        </p:tgtEl>
                                        <p:attrNameLst>
                                          <p:attrName>style.visibility</p:attrName>
                                        </p:attrNameLst>
                                      </p:cBhvr>
                                      <p:to>
                                        <p:strVal val="visible"/>
                                      </p:to>
                                    </p:set>
                                    <p:animEffect transition="in" filter="box(in)">
                                      <p:cBhvr>
                                        <p:cTn id="7" dur="500"/>
                                        <p:tgtEl>
                                          <p:spTgt spid="1843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8436">
                                            <p:txEl>
                                              <p:pRg st="2" end="2"/>
                                            </p:txEl>
                                          </p:spTgt>
                                        </p:tgtEl>
                                        <p:attrNameLst>
                                          <p:attrName>style.visibility</p:attrName>
                                        </p:attrNameLst>
                                      </p:cBhvr>
                                      <p:to>
                                        <p:strVal val="visible"/>
                                      </p:to>
                                    </p:set>
                                    <p:animEffect transition="in" filter="box(in)">
                                      <p:cBhvr>
                                        <p:cTn id="12" dur="500"/>
                                        <p:tgtEl>
                                          <p:spTgt spid="1843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8436">
                                            <p:txEl>
                                              <p:pRg st="3" end="3"/>
                                            </p:txEl>
                                          </p:spTgt>
                                        </p:tgtEl>
                                        <p:attrNameLst>
                                          <p:attrName>style.visibility</p:attrName>
                                        </p:attrNameLst>
                                      </p:cBhvr>
                                      <p:to>
                                        <p:strVal val="visible"/>
                                      </p:to>
                                    </p:set>
                                    <p:animEffect transition="in" filter="box(in)">
                                      <p:cBhvr>
                                        <p:cTn id="17" dur="500"/>
                                        <p:tgtEl>
                                          <p:spTgt spid="1843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8436">
                                            <p:txEl>
                                              <p:pRg st="4" end="4"/>
                                            </p:txEl>
                                          </p:spTgt>
                                        </p:tgtEl>
                                        <p:attrNameLst>
                                          <p:attrName>style.visibility</p:attrName>
                                        </p:attrNameLst>
                                      </p:cBhvr>
                                      <p:to>
                                        <p:strVal val="visible"/>
                                      </p:to>
                                    </p:set>
                                    <p:animEffect transition="in" filter="box(in)">
                                      <p:cBhvr>
                                        <p:cTn id="22" dur="500"/>
                                        <p:tgtEl>
                                          <p:spTgt spid="1843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8436">
                                            <p:txEl>
                                              <p:pRg st="5" end="5"/>
                                            </p:txEl>
                                          </p:spTgt>
                                        </p:tgtEl>
                                        <p:attrNameLst>
                                          <p:attrName>style.visibility</p:attrName>
                                        </p:attrNameLst>
                                      </p:cBhvr>
                                      <p:to>
                                        <p:strVal val="visible"/>
                                      </p:to>
                                    </p:set>
                                    <p:animEffect transition="in" filter="box(in)">
                                      <p:cBhvr>
                                        <p:cTn id="27" dur="500"/>
                                        <p:tgtEl>
                                          <p:spTgt spid="1843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85800" y="260648"/>
            <a:ext cx="7772400" cy="620713"/>
          </a:xfrm>
        </p:spPr>
        <p:txBody>
          <a:bodyPr>
            <a:normAutofit fontScale="90000"/>
          </a:bodyPr>
          <a:lstStyle/>
          <a:p>
            <a:pPr eaLnBrk="1" hangingPunct="1"/>
            <a:r>
              <a:rPr lang="zh-CN" altLang="en-US" sz="4000" b="1" dirty="0">
                <a:solidFill>
                  <a:srgbClr val="C00000"/>
                </a:solidFill>
                <a:latin typeface="+mj-ea"/>
              </a:rPr>
              <a:t>流（</a:t>
            </a:r>
            <a:r>
              <a:rPr lang="en-US" altLang="zh-CN" sz="4000" b="1" dirty="0">
                <a:solidFill>
                  <a:srgbClr val="C00000"/>
                </a:solidFill>
                <a:latin typeface="+mj-ea"/>
              </a:rPr>
              <a:t>stream</a:t>
            </a:r>
            <a:r>
              <a:rPr lang="zh-CN" altLang="en-US" sz="4000" b="1" dirty="0">
                <a:solidFill>
                  <a:srgbClr val="C00000"/>
                </a:solidFill>
                <a:latin typeface="+mj-ea"/>
              </a:rPr>
              <a:t>）的概念</a:t>
            </a:r>
            <a:endParaRPr lang="zh-CN" altLang="en-US" sz="4000" b="1" dirty="0">
              <a:solidFill>
                <a:srgbClr val="C00000"/>
              </a:solidFill>
              <a:latin typeface="+mj-ea"/>
            </a:endParaRPr>
          </a:p>
        </p:txBody>
      </p:sp>
      <p:sp>
        <p:nvSpPr>
          <p:cNvPr id="19458" name="内容占位符 2"/>
          <p:cNvSpPr>
            <a:spLocks noGrp="1"/>
          </p:cNvSpPr>
          <p:nvPr>
            <p:ph idx="1"/>
          </p:nvPr>
        </p:nvSpPr>
        <p:spPr>
          <a:xfrm>
            <a:off x="725423" y="1628800"/>
            <a:ext cx="7772400" cy="4114800"/>
          </a:xfrm>
        </p:spPr>
        <p:txBody>
          <a:bodyPr>
            <a:normAutofit/>
          </a:bodyPr>
          <a:lstStyle/>
          <a:p>
            <a:pPr>
              <a:lnSpc>
                <a:spcPct val="150000"/>
              </a:lnSpc>
              <a:spcBef>
                <a:spcPts val="0"/>
              </a:spcBef>
            </a:pPr>
            <a:r>
              <a:rPr lang="zh-CN" altLang="en-US" sz="2400" b="1" dirty="0">
                <a:latin typeface="+mn-ea"/>
              </a:rPr>
              <a:t>流：</a:t>
            </a:r>
            <a:r>
              <a:rPr lang="zh-CN" altLang="en-US" sz="2400" b="1" dirty="0">
                <a:solidFill>
                  <a:srgbClr val="C00000"/>
                </a:solidFill>
                <a:latin typeface="+mn-ea"/>
              </a:rPr>
              <a:t>数据的输入和输出</a:t>
            </a:r>
            <a:r>
              <a:rPr lang="zh-CN" altLang="en-US" sz="2400" b="1" dirty="0">
                <a:latin typeface="+mn-ea"/>
              </a:rPr>
              <a:t>，</a:t>
            </a:r>
            <a:r>
              <a:rPr lang="zh-CN" altLang="en-US" sz="2400" dirty="0">
                <a:latin typeface="+mn-ea"/>
              </a:rPr>
              <a:t>如流水从一处流向另一处。</a:t>
            </a:r>
            <a:endParaRPr lang="en-US" altLang="zh-CN" sz="2400" b="1" dirty="0">
              <a:latin typeface="+mn-ea"/>
            </a:endParaRPr>
          </a:p>
          <a:p>
            <a:pPr>
              <a:lnSpc>
                <a:spcPct val="150000"/>
              </a:lnSpc>
              <a:spcBef>
                <a:spcPts val="0"/>
              </a:spcBef>
            </a:pPr>
            <a:r>
              <a:rPr lang="zh-CN" altLang="en-US" sz="2400" b="1" dirty="0">
                <a:latin typeface="+mn-ea"/>
              </a:rPr>
              <a:t>流</a:t>
            </a:r>
            <a:r>
              <a:rPr lang="zh-CN" altLang="en-US" sz="2400" dirty="0">
                <a:latin typeface="+mn-ea"/>
              </a:rPr>
              <a:t>：是一个传输通道，数据可以从运行环境相关设备流入程序中，或从程序流至运行环境。</a:t>
            </a:r>
            <a:endParaRPr lang="zh-CN" altLang="en-US" sz="2400" dirty="0">
              <a:latin typeface="+mn-ea"/>
            </a:endParaRPr>
          </a:p>
        </p:txBody>
      </p:sp>
      <p:sp>
        <p:nvSpPr>
          <p:cNvPr id="1945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626B898C-BA22-4571-AD2E-F96967CD2819}" type="slidenum">
              <a:rPr lang="en-US" altLang="zh-CN" sz="1400"/>
            </a:fld>
            <a:endParaRPr lang="en-US" altLang="zh-CN" sz="1400"/>
          </a:p>
        </p:txBody>
      </p:sp>
    </p:spTree>
  </p:cSld>
  <p:clrMapOvr>
    <a:masterClrMapping/>
  </p:clrMapOvr>
  <p:transition spd="med">
    <p:cover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710946" y="503461"/>
            <a:ext cx="7772400" cy="549275"/>
          </a:xfrm>
        </p:spPr>
        <p:txBody>
          <a:bodyPr>
            <a:normAutofit fontScale="90000"/>
          </a:bodyPr>
          <a:lstStyle/>
          <a:p>
            <a:pPr eaLnBrk="1" hangingPunct="1"/>
            <a:r>
              <a:rPr lang="zh-CN" altLang="en-US" sz="4000" b="1" dirty="0">
                <a:solidFill>
                  <a:srgbClr val="C00000"/>
                </a:solidFill>
                <a:latin typeface="+mj-ea"/>
              </a:rPr>
              <a:t>数据文件的分类</a:t>
            </a:r>
            <a:endParaRPr lang="zh-CN" altLang="en-US" sz="4000" b="1" dirty="0">
              <a:solidFill>
                <a:srgbClr val="C00000"/>
              </a:solidFill>
              <a:latin typeface="+mj-ea"/>
            </a:endParaRPr>
          </a:p>
        </p:txBody>
      </p:sp>
      <p:sp>
        <p:nvSpPr>
          <p:cNvPr id="20484" name="Rectangle 3"/>
          <p:cNvSpPr>
            <a:spLocks noGrp="1" noChangeArrowheads="1"/>
          </p:cNvSpPr>
          <p:nvPr>
            <p:ph type="body" sz="half" idx="1"/>
          </p:nvPr>
        </p:nvSpPr>
        <p:spPr>
          <a:xfrm>
            <a:off x="685800" y="1337203"/>
            <a:ext cx="7772400" cy="4824413"/>
          </a:xfrm>
        </p:spPr>
        <p:txBody>
          <a:bodyPr/>
          <a:lstStyle/>
          <a:p>
            <a:pPr lvl="1" eaLnBrk="1" hangingPunct="1">
              <a:lnSpc>
                <a:spcPct val="150000"/>
              </a:lnSpc>
            </a:pPr>
            <a:endParaRPr lang="zh-CN" altLang="en-US" sz="2400" b="1" dirty="0"/>
          </a:p>
          <a:p>
            <a:pPr eaLnBrk="1" hangingPunct="1">
              <a:lnSpc>
                <a:spcPct val="150000"/>
              </a:lnSpc>
              <a:spcAft>
                <a:spcPts val="600"/>
              </a:spcAft>
            </a:pPr>
            <a:r>
              <a:rPr lang="zh-CN" altLang="en-US" sz="2800" b="1" dirty="0"/>
              <a:t>按数据的组织形式数据文件分为：二进制文件和文本文件（</a:t>
            </a:r>
            <a:r>
              <a:rPr lang="en-US" altLang="zh-CN" sz="2800" b="1" dirty="0"/>
              <a:t>ASCII</a:t>
            </a:r>
            <a:r>
              <a:rPr lang="zh-CN" altLang="en-US" sz="2800" b="1" dirty="0"/>
              <a:t>码文件）。</a:t>
            </a:r>
            <a:endParaRPr lang="zh-CN" altLang="en-US" sz="2800" b="1" dirty="0"/>
          </a:p>
        </p:txBody>
      </p:sp>
      <p:sp>
        <p:nvSpPr>
          <p:cNvPr id="20482"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4F4578BF-51DE-4B53-AB54-C598CD7AAAC1}" type="slidenum">
              <a:rPr lang="en-US" altLang="zh-CN" sz="1400"/>
            </a:fld>
            <a:endParaRPr lang="en-US" altLang="zh-CN" sz="1400"/>
          </a:p>
        </p:txBody>
      </p:sp>
    </p:spTree>
  </p:cSld>
  <p:clrMapOvr>
    <a:masterClrMapping/>
  </p:clrMapOvr>
  <p:transition spd="med">
    <p:cover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710946" y="310577"/>
            <a:ext cx="7772400" cy="549275"/>
          </a:xfrm>
        </p:spPr>
        <p:txBody>
          <a:bodyPr>
            <a:normAutofit fontScale="90000"/>
          </a:bodyPr>
          <a:lstStyle/>
          <a:p>
            <a:pPr eaLnBrk="1" hangingPunct="1"/>
            <a:r>
              <a:rPr lang="zh-CN" altLang="en-US" sz="4000" b="1" dirty="0">
                <a:solidFill>
                  <a:srgbClr val="C00000"/>
                </a:solidFill>
              </a:rPr>
              <a:t>数据文件的分类</a:t>
            </a:r>
            <a:endParaRPr lang="zh-CN" altLang="en-US" sz="4000" b="1" dirty="0">
              <a:solidFill>
                <a:srgbClr val="C00000"/>
              </a:solidFill>
            </a:endParaRPr>
          </a:p>
        </p:txBody>
      </p:sp>
      <p:sp>
        <p:nvSpPr>
          <p:cNvPr id="2053" name="Rectangle 3"/>
          <p:cNvSpPr>
            <a:spLocks noGrp="1" noChangeArrowheads="1"/>
          </p:cNvSpPr>
          <p:nvPr>
            <p:ph type="body" sz="half" idx="1"/>
          </p:nvPr>
        </p:nvSpPr>
        <p:spPr>
          <a:xfrm>
            <a:off x="468313" y="981075"/>
            <a:ext cx="8424862" cy="2519363"/>
          </a:xfrm>
        </p:spPr>
        <p:txBody>
          <a:bodyPr>
            <a:noAutofit/>
          </a:bodyPr>
          <a:lstStyle/>
          <a:p>
            <a:pPr eaLnBrk="1" hangingPunct="1">
              <a:lnSpc>
                <a:spcPct val="150000"/>
              </a:lnSpc>
            </a:pPr>
            <a:r>
              <a:rPr lang="zh-CN" altLang="en-US" sz="2400" b="1" dirty="0">
                <a:solidFill>
                  <a:srgbClr val="C00000"/>
                </a:solidFill>
                <a:latin typeface="+mn-ea"/>
              </a:rPr>
              <a:t>二进制文件</a:t>
            </a:r>
            <a:endParaRPr lang="zh-CN" altLang="en-US" sz="2400" b="1" dirty="0">
              <a:solidFill>
                <a:srgbClr val="C00000"/>
              </a:solidFill>
              <a:latin typeface="+mn-ea"/>
            </a:endParaRPr>
          </a:p>
          <a:p>
            <a:pPr lvl="1" eaLnBrk="1" hangingPunct="1">
              <a:lnSpc>
                <a:spcPct val="150000"/>
              </a:lnSpc>
              <a:buFont typeface="Wingdings" panose="05000000000000000000" pitchFamily="2" charset="2"/>
              <a:buChar char="ü"/>
            </a:pPr>
            <a:r>
              <a:rPr lang="zh-CN" altLang="en-US" sz="2400" b="1" dirty="0">
                <a:latin typeface="+mn-ea"/>
              </a:rPr>
              <a:t>按照数据在内存中的存储形式存储到文件。</a:t>
            </a:r>
            <a:endParaRPr lang="zh-CN" altLang="en-US" sz="2400" b="1" dirty="0">
              <a:latin typeface="+mn-ea"/>
            </a:endParaRPr>
          </a:p>
          <a:p>
            <a:pPr lvl="1" eaLnBrk="1" hangingPunct="1">
              <a:lnSpc>
                <a:spcPct val="150000"/>
              </a:lnSpc>
              <a:buFont typeface="Wingdings" panose="05000000000000000000" pitchFamily="2" charset="2"/>
              <a:buChar char="ü"/>
            </a:pPr>
            <a:r>
              <a:rPr lang="en-US" altLang="zh-CN" sz="2400" b="1" dirty="0">
                <a:latin typeface="+mn-ea"/>
              </a:rPr>
              <a:t>1</a:t>
            </a:r>
            <a:r>
              <a:rPr lang="zh-CN" altLang="en-US" sz="2400" b="1" dirty="0">
                <a:latin typeface="+mn-ea"/>
              </a:rPr>
              <a:t>个字节并不对应</a:t>
            </a:r>
            <a:r>
              <a:rPr lang="en-US" altLang="zh-CN" sz="2400" b="1" dirty="0">
                <a:latin typeface="+mn-ea"/>
              </a:rPr>
              <a:t>1</a:t>
            </a:r>
            <a:r>
              <a:rPr lang="zh-CN" altLang="en-US" sz="2400" b="1" dirty="0">
                <a:latin typeface="+mn-ea"/>
              </a:rPr>
              <a:t>个字符，不能直接输出字符形式。</a:t>
            </a:r>
            <a:endParaRPr lang="en-US" altLang="zh-CN" sz="2400" b="1" dirty="0">
              <a:latin typeface="+mn-ea"/>
            </a:endParaRPr>
          </a:p>
          <a:p>
            <a:pPr lvl="1" eaLnBrk="1" hangingPunct="1">
              <a:lnSpc>
                <a:spcPct val="150000"/>
              </a:lnSpc>
              <a:buFont typeface="Wingdings" panose="05000000000000000000" pitchFamily="2" charset="2"/>
              <a:buChar char="ü"/>
            </a:pPr>
            <a:r>
              <a:rPr lang="zh-CN" altLang="en-US" sz="2400" b="1" dirty="0">
                <a:latin typeface="+mn-ea"/>
              </a:rPr>
              <a:t>优势：节省外存空间和转换时间。</a:t>
            </a:r>
            <a:endParaRPr lang="zh-CN" altLang="en-US" sz="2400" b="1" dirty="0">
              <a:latin typeface="+mn-ea"/>
            </a:endParaRPr>
          </a:p>
        </p:txBody>
      </p:sp>
      <p:sp>
        <p:nvSpPr>
          <p:cNvPr id="21506"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02F9AFF9-8377-42B3-BC26-03D4E465A5BB}" type="slidenum">
              <a:rPr lang="en-US" altLang="zh-CN" sz="1400"/>
            </a:fld>
            <a:endParaRPr lang="en-US" altLang="zh-CN" sz="1400"/>
          </a:p>
        </p:txBody>
      </p:sp>
      <p:sp>
        <p:nvSpPr>
          <p:cNvPr id="7" name="Rectangle 3"/>
          <p:cNvSpPr txBox="1">
            <a:spLocks noChangeArrowheads="1"/>
          </p:cNvSpPr>
          <p:nvPr/>
        </p:nvSpPr>
        <p:spPr bwMode="auto">
          <a:xfrm>
            <a:off x="468313" y="3535935"/>
            <a:ext cx="8424862" cy="2736850"/>
          </a:xfrm>
          <a:prstGeom prst="rect">
            <a:avLst/>
          </a:prstGeom>
          <a:noFill/>
          <a:ln w="9525">
            <a:noFill/>
            <a:miter lim="800000"/>
          </a:ln>
        </p:spPr>
        <p:txBody>
          <a:bodyPr/>
          <a:lstStyle/>
          <a:p>
            <a:pPr marL="342900" indent="-342900">
              <a:lnSpc>
                <a:spcPct val="150000"/>
              </a:lnSpc>
              <a:buFontTx/>
              <a:buChar char="•"/>
              <a:defRPr/>
            </a:pPr>
            <a:r>
              <a:rPr lang="zh-CN" altLang="en-US" sz="2400" b="1" kern="0" dirty="0">
                <a:solidFill>
                  <a:srgbClr val="C00000"/>
                </a:solidFill>
                <a:latin typeface="+mn-ea"/>
              </a:rPr>
              <a:t>文本文件</a:t>
            </a:r>
            <a:r>
              <a:rPr lang="en-US" altLang="zh-CN" sz="2400" b="1" kern="0" dirty="0">
                <a:latin typeface="+mn-ea"/>
              </a:rPr>
              <a:t>/ASCII</a:t>
            </a:r>
            <a:r>
              <a:rPr lang="zh-CN" altLang="en-US" sz="2400" b="1" kern="0" dirty="0">
                <a:latin typeface="+mn-ea"/>
              </a:rPr>
              <a:t>码文件</a:t>
            </a:r>
            <a:endParaRPr lang="zh-CN" altLang="en-US" sz="2400" b="1" kern="0" dirty="0">
              <a:latin typeface="+mn-ea"/>
            </a:endParaRPr>
          </a:p>
          <a:p>
            <a:pPr marL="742950" lvl="1" indent="-285750">
              <a:lnSpc>
                <a:spcPct val="150000"/>
              </a:lnSpc>
              <a:buFont typeface="Wingdings" panose="05000000000000000000" pitchFamily="2" charset="2"/>
              <a:buChar char="ü"/>
              <a:defRPr/>
            </a:pPr>
            <a:r>
              <a:rPr lang="zh-CN" altLang="en-US" sz="2400" b="1" kern="0" dirty="0">
                <a:latin typeface="+mn-ea"/>
              </a:rPr>
              <a:t>是一种字符序列</a:t>
            </a:r>
            <a:endParaRPr lang="zh-CN" altLang="en-US" sz="2400" b="1" kern="0" dirty="0">
              <a:latin typeface="+mn-ea"/>
            </a:endParaRPr>
          </a:p>
          <a:p>
            <a:pPr marL="742950" lvl="1" indent="-285750">
              <a:lnSpc>
                <a:spcPct val="150000"/>
              </a:lnSpc>
              <a:buFont typeface="Wingdings" panose="05000000000000000000" pitchFamily="2" charset="2"/>
              <a:buChar char="ü"/>
              <a:defRPr/>
            </a:pPr>
            <a:r>
              <a:rPr lang="zh-CN" altLang="en-US" sz="2400" b="1" kern="0" dirty="0">
                <a:latin typeface="+mn-ea"/>
              </a:rPr>
              <a:t>文件中存储每个字符的</a:t>
            </a:r>
            <a:r>
              <a:rPr lang="en-US" altLang="zh-CN" sz="2400" b="1" kern="0" dirty="0">
                <a:latin typeface="+mn-ea"/>
              </a:rPr>
              <a:t>ASCII</a:t>
            </a:r>
            <a:r>
              <a:rPr lang="zh-CN" altLang="en-US" sz="2400" b="1" kern="0" dirty="0">
                <a:latin typeface="+mn-ea"/>
              </a:rPr>
              <a:t>码</a:t>
            </a:r>
            <a:endParaRPr lang="zh-CN" altLang="en-US" sz="2400" b="1" kern="0" dirty="0">
              <a:latin typeface="+mn-ea"/>
            </a:endParaRPr>
          </a:p>
          <a:p>
            <a:pPr marL="742950" lvl="1" indent="-285750">
              <a:lnSpc>
                <a:spcPct val="150000"/>
              </a:lnSpc>
              <a:buFont typeface="Wingdings" panose="05000000000000000000" pitchFamily="2" charset="2"/>
              <a:buChar char="ü"/>
              <a:defRPr/>
            </a:pPr>
            <a:r>
              <a:rPr lang="zh-CN" altLang="en-US" sz="2400" b="1" kern="0" dirty="0">
                <a:latin typeface="+mn-ea"/>
              </a:rPr>
              <a:t>优势：便于对字符逐个处理，也便于输出字符。</a:t>
            </a:r>
            <a:endParaRPr lang="en-US" altLang="zh-CN" sz="2400" b="1" kern="0" dirty="0">
              <a:latin typeface="+mn-ea"/>
            </a:endParaRPr>
          </a:p>
          <a:p>
            <a:pPr marL="742950" lvl="1" indent="-285750">
              <a:lnSpc>
                <a:spcPct val="150000"/>
              </a:lnSpc>
              <a:buFont typeface="Wingdings" panose="05000000000000000000" pitchFamily="2" charset="2"/>
              <a:buChar char="ü"/>
              <a:defRPr/>
            </a:pPr>
            <a:r>
              <a:rPr lang="zh-CN" altLang="en-US" sz="2400" b="1" kern="0" dirty="0">
                <a:latin typeface="+mn-ea"/>
              </a:rPr>
              <a:t>缺陷：占存储空间较多，需要转换时间</a:t>
            </a:r>
            <a:endParaRPr lang="en-US" altLang="zh-CN" sz="2400" b="1" kern="0" dirty="0">
              <a:latin typeface="+mn-ea"/>
            </a:endParaRPr>
          </a:p>
          <a:p>
            <a:pPr marL="342900" indent="-342900" algn="just">
              <a:lnSpc>
                <a:spcPct val="150000"/>
              </a:lnSpc>
              <a:defRPr/>
            </a:pPr>
            <a:r>
              <a:rPr lang="en-US" altLang="zh-CN" sz="2400" kern="0" dirty="0">
                <a:latin typeface="+mn-ea"/>
                <a:cs typeface="Arial" panose="020B0604020202020204" pitchFamily="34" charset="0"/>
              </a:rPr>
              <a:t>        </a:t>
            </a:r>
            <a:endParaRPr lang="en-US" altLang="zh-CN" sz="2400" b="1" kern="0" dirty="0">
              <a:latin typeface="+mn-ea"/>
            </a:endParaRPr>
          </a:p>
        </p:txBody>
      </p:sp>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53">
                                            <p:txEl>
                                              <p:pRg st="1" end="1"/>
                                            </p:txEl>
                                          </p:spTgt>
                                        </p:tgtEl>
                                        <p:attrNameLst>
                                          <p:attrName>style.visibility</p:attrName>
                                        </p:attrNameLst>
                                      </p:cBhvr>
                                      <p:to>
                                        <p:strVal val="visible"/>
                                      </p:to>
                                    </p:set>
                                    <p:animEffect transition="in" filter="box(in)">
                                      <p:cBhvr>
                                        <p:cTn id="7" dur="500"/>
                                        <p:tgtEl>
                                          <p:spTgt spid="205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53">
                                            <p:txEl>
                                              <p:pRg st="2" end="2"/>
                                            </p:txEl>
                                          </p:spTgt>
                                        </p:tgtEl>
                                        <p:attrNameLst>
                                          <p:attrName>style.visibility</p:attrName>
                                        </p:attrNameLst>
                                      </p:cBhvr>
                                      <p:to>
                                        <p:strVal val="visible"/>
                                      </p:to>
                                    </p:set>
                                    <p:animEffect transition="in" filter="box(in)">
                                      <p:cBhvr>
                                        <p:cTn id="12" dur="500"/>
                                        <p:tgtEl>
                                          <p:spTgt spid="205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053">
                                            <p:txEl>
                                              <p:pRg st="3" end="3"/>
                                            </p:txEl>
                                          </p:spTgt>
                                        </p:tgtEl>
                                        <p:attrNameLst>
                                          <p:attrName>style.visibility</p:attrName>
                                        </p:attrNameLst>
                                      </p:cBhvr>
                                      <p:to>
                                        <p:strVal val="visible"/>
                                      </p:to>
                                    </p:set>
                                    <p:animEffect transition="in" filter="box(in)">
                                      <p:cBhvr>
                                        <p:cTn id="17" dur="500"/>
                                        <p:tgtEl>
                                          <p:spTgt spid="205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ox(in)">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box(in)">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box(in)">
                                      <p:cBhvr>
                                        <p:cTn id="32" dur="500"/>
                                        <p:tgtEl>
                                          <p:spTgt spid="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box(in)">
                                      <p:cBhvr>
                                        <p:cTn id="3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685800" y="301053"/>
            <a:ext cx="7772400" cy="549275"/>
          </a:xfrm>
        </p:spPr>
        <p:txBody>
          <a:bodyPr>
            <a:normAutofit fontScale="90000"/>
          </a:bodyPr>
          <a:lstStyle/>
          <a:p>
            <a:pPr eaLnBrk="1" hangingPunct="1"/>
            <a:r>
              <a:rPr lang="zh-CN" altLang="en-US" sz="4000" b="1">
                <a:solidFill>
                  <a:srgbClr val="C00000"/>
                </a:solidFill>
              </a:rPr>
              <a:t>文件的类型</a:t>
            </a:r>
            <a:endParaRPr lang="zh-CN" altLang="en-US" sz="4000" b="1">
              <a:solidFill>
                <a:srgbClr val="C00000"/>
              </a:solidFill>
            </a:endParaRPr>
          </a:p>
        </p:txBody>
      </p:sp>
      <p:sp>
        <p:nvSpPr>
          <p:cNvPr id="22532" name="文本占位符 4"/>
          <p:cNvSpPr>
            <a:spLocks noGrp="1"/>
          </p:cNvSpPr>
          <p:nvPr>
            <p:ph type="body" sz="half" idx="1"/>
          </p:nvPr>
        </p:nvSpPr>
        <p:spPr>
          <a:xfrm>
            <a:off x="685800" y="1361406"/>
            <a:ext cx="8137525" cy="1295400"/>
          </a:xfrm>
        </p:spPr>
        <p:txBody>
          <a:bodyPr>
            <a:normAutofit/>
          </a:bodyPr>
          <a:lstStyle/>
          <a:p>
            <a:r>
              <a:rPr lang="zh-CN" altLang="en-US" sz="2800" dirty="0"/>
              <a:t>整数</a:t>
            </a:r>
            <a:r>
              <a:rPr lang="en-US" altLang="zh-CN" sz="2800" dirty="0"/>
              <a:t>10000</a:t>
            </a:r>
            <a:r>
              <a:rPr lang="zh-CN" altLang="en-US" sz="2800" dirty="0"/>
              <a:t>在内存和磁盘上的存储形式。</a:t>
            </a:r>
            <a:endParaRPr lang="zh-CN" altLang="en-US" sz="2800" dirty="0"/>
          </a:p>
        </p:txBody>
      </p:sp>
      <p:sp>
        <p:nvSpPr>
          <p:cNvPr id="22530"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9FB85A2F-1D04-4DA8-BE1F-F30A66AA25CB}" type="slidenum">
              <a:rPr lang="en-US" altLang="zh-CN" sz="1400"/>
            </a:fld>
            <a:endParaRPr lang="en-US" altLang="zh-CN" sz="1400"/>
          </a:p>
        </p:txBody>
      </p:sp>
      <p:pic>
        <p:nvPicPr>
          <p:cNvPr id="22533" name="Picture 5" descr="C:\Users\Administrator\Desktop\179FE42437F0B7442965E074CB6433A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0825" y="2636838"/>
            <a:ext cx="8688388" cy="184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cover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木材纹理">
  <a:themeElements>
    <a:clrScheme name="木材纹理">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材纹理">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材纹理">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木头类型</Template>
  <TotalTime>0</TotalTime>
  <Words>6709</Words>
  <Application>WPS 演示</Application>
  <PresentationFormat>全屏显示(4:3)</PresentationFormat>
  <Paragraphs>580</Paragraphs>
  <Slides>37</Slides>
  <Notes>9</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37</vt:i4>
      </vt:variant>
    </vt:vector>
  </HeadingPairs>
  <TitlesOfParts>
    <vt:vector size="56" baseType="lpstr">
      <vt:lpstr>Arial</vt:lpstr>
      <vt:lpstr>宋体</vt:lpstr>
      <vt:lpstr>Wingdings</vt:lpstr>
      <vt:lpstr>Times New Roman</vt:lpstr>
      <vt:lpstr>方正行黑</vt:lpstr>
      <vt:lpstr>黑体</vt:lpstr>
      <vt:lpstr>Rockwell Condensed</vt:lpstr>
      <vt:lpstr>方正姚体</vt:lpstr>
      <vt:lpstr>Rockwell</vt:lpstr>
      <vt:lpstr>微软雅黑</vt:lpstr>
      <vt:lpstr>Arial Unicode MS</vt:lpstr>
      <vt:lpstr>Calibri</vt:lpstr>
      <vt:lpstr>方正舒体</vt:lpstr>
      <vt:lpstr>华文新魏</vt:lpstr>
      <vt:lpstr>Tahoma</vt:lpstr>
      <vt:lpstr>楷体_GB2312</vt:lpstr>
      <vt:lpstr>新宋体</vt:lpstr>
      <vt:lpstr>Courier New</vt:lpstr>
      <vt:lpstr>木材纹理</vt:lpstr>
      <vt:lpstr>C语言程序设计2A</vt:lpstr>
      <vt:lpstr>PowerPoint 演示文稿</vt:lpstr>
      <vt:lpstr>文件</vt:lpstr>
      <vt:lpstr>主要教学内容</vt:lpstr>
      <vt:lpstr>文件（File）的概念</vt:lpstr>
      <vt:lpstr>流（stream）的概念</vt:lpstr>
      <vt:lpstr>数据文件的分类</vt:lpstr>
      <vt:lpstr>数据文件的分类</vt:lpstr>
      <vt:lpstr>文件的类型</vt:lpstr>
      <vt:lpstr>文件数据流</vt:lpstr>
      <vt:lpstr>文件缓冲区</vt:lpstr>
      <vt:lpstr>文件操作</vt:lpstr>
      <vt:lpstr>文件类型FILE</vt:lpstr>
      <vt:lpstr>文件类型FILE</vt:lpstr>
      <vt:lpstr>文件类型指针</vt:lpstr>
      <vt:lpstr>文件类型指针</vt:lpstr>
      <vt:lpstr>文件操作的四个基本步骤</vt:lpstr>
      <vt:lpstr>文件的打开──fopen( )函数</vt:lpstr>
      <vt:lpstr>文件操作方式</vt:lpstr>
      <vt:lpstr>文件的打开──fopen( )函数</vt:lpstr>
      <vt:lpstr>PowerPoint 演示文稿</vt:lpstr>
      <vt:lpstr>文件的关闭──fclose( )函数</vt:lpstr>
      <vt:lpstr>   文件的读写操作</vt:lpstr>
      <vt:lpstr>写一个字符到文件中--函数fputc()</vt:lpstr>
      <vt:lpstr>从文件中读一个字符--函数fgetc()</vt:lpstr>
      <vt:lpstr>文件末尾检查--函数feof()</vt:lpstr>
      <vt:lpstr>PowerPoint 演示文稿</vt:lpstr>
      <vt:lpstr>PowerPoint 演示文稿</vt:lpstr>
      <vt:lpstr>PowerPoint 演示文稿</vt:lpstr>
      <vt:lpstr>PowerPoint 演示文稿</vt:lpstr>
      <vt:lpstr>PowerPoint 演示文稿</vt:lpstr>
      <vt:lpstr>PowerPoint 演示文稿</vt:lpstr>
      <vt:lpstr>课堂练习</vt:lpstr>
      <vt:lpstr>Type命令的实现</vt:lpstr>
      <vt:lpstr>课堂练习</vt:lpstr>
      <vt:lpstr>COPY命令的实现</vt:lpstr>
      <vt:lpstr>Type命令的实现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第12章    文   件</dc:title>
  <dc:creator>Xu xinhua</dc:creator>
  <cp:lastModifiedBy>喵了个咪</cp:lastModifiedBy>
  <cp:revision>571</cp:revision>
  <dcterms:created xsi:type="dcterms:W3CDTF">2001-04-28T13:12:00Z</dcterms:created>
  <dcterms:modified xsi:type="dcterms:W3CDTF">2021-04-08T07:17:19Z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