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90" r:id="rId3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349" r:id="rId27"/>
    <p:sldId id="350" r:id="rId28"/>
    <p:sldId id="351" r:id="rId29"/>
    <p:sldId id="35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CCFF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9273" autoAdjust="0"/>
  </p:normalViewPr>
  <p:slideViewPr>
    <p:cSldViewPr>
      <p:cViewPr varScale="1">
        <p:scale>
          <a:sx n="50" d="100"/>
          <a:sy n="50" d="100"/>
        </p:scale>
        <p:origin x="1848" y="28"/>
      </p:cViewPr>
      <p:guideLst>
        <p:guide orient="horz" pos="212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69DED2F-BA55-4A13-959F-8335C96E6F5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E9CE692-CF05-4D2F-B323-FB8379AAFFD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8 1043 1046 1053 1065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1B98BD-B707-4B36-B8AD-892013411F31}" type="slidenum">
              <a:rPr lang="en-US" altLang="zh-CN"/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</a:rPr>
              <a:t>文件打开函数的调用给编译系统的三个信息：</a:t>
            </a:r>
            <a:endParaRPr lang="zh-CN" altLang="en-US" sz="32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1. </a:t>
            </a:r>
            <a:r>
              <a:rPr lang="zh-CN" altLang="en-US" sz="3200" b="1" dirty="0">
                <a:ea typeface="楷体_GB2312" pitchFamily="49" charset="-122"/>
              </a:rPr>
              <a:t>需要打开的文件名</a:t>
            </a:r>
            <a:r>
              <a:rPr lang="zh-CN" altLang="en-US" sz="3200" b="1" dirty="0"/>
              <a:t>；</a:t>
            </a:r>
            <a:endParaRPr lang="zh-CN" altLang="en-US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 </a:t>
            </a:r>
            <a:r>
              <a:rPr lang="zh-CN" altLang="en-US" sz="3200" b="1" dirty="0">
                <a:ea typeface="楷体_GB2312" pitchFamily="49" charset="-122"/>
              </a:rPr>
              <a:t>使用文件的操作方式</a:t>
            </a:r>
            <a:r>
              <a:rPr lang="zh-CN" altLang="en-US" sz="3200" b="1" dirty="0"/>
              <a:t>；</a:t>
            </a:r>
            <a:endParaRPr lang="zh-CN" altLang="en-US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3 .</a:t>
            </a:r>
            <a:r>
              <a:rPr lang="zh-CN" altLang="en-US" sz="3200" b="1" dirty="0">
                <a:ea typeface="楷体_GB2312" pitchFamily="49" charset="-122"/>
              </a:rPr>
              <a:t>让哪一个指针变量指向被打开的文件</a:t>
            </a:r>
            <a:r>
              <a:rPr lang="zh-CN" altLang="en-US" sz="3200" b="1" dirty="0"/>
              <a:t>。</a:t>
            </a:r>
            <a:endParaRPr lang="zh-CN" altLang="en-US" sz="32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6EA780-2209-413A-87BC-76A822A4694A}" type="slidenum">
              <a:rPr lang="en-US" altLang="zh-CN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#include &lt;stdio.h&gt;                                                             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void  main(int argc,char *argv[])                                                   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{  FILE  *fp; char c;                                             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 if (argc&lt;2){printf(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\n NO file name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); exit(0);}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if ((fp=fopen(argv[1], 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r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 ))==NULL)     	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            {printf(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 \n File not exist! </a:t>
            </a:r>
            <a:r>
              <a:rPr lang="en-US" altLang="zh-CN" sz="1000" b="1" baseline="1200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>
                <a:latin typeface="宋体" panose="02010600030101010101" pitchFamily="2" charset="-122"/>
              </a:rPr>
              <a:t>);exit(0); }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 while((c=fgetc(fp)!=EOF)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      putchar( c );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    fclose(fp);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>
                <a:latin typeface="宋体" panose="02010600030101010101" pitchFamily="2" charset="-122"/>
              </a:rPr>
              <a:t>}</a:t>
            </a:r>
            <a:endParaRPr lang="en-US" altLang="zh-CN" sz="1000" b="1" baseline="12000">
              <a:latin typeface="宋体" panose="02010600030101010101" pitchFamily="2" charset="-122"/>
            </a:endParaRPr>
          </a:p>
          <a:p>
            <a:pPr eaLnBrk="1" hangingPunct="1"/>
            <a:endParaRPr lang="en-US" altLang="zh-CN" sz="1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1FA343-819D-4E36-B120-6475F7F3B407}" type="slidenum">
              <a:rPr lang="en-US" altLang="zh-CN"/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#include &lt;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stdio.h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&gt;                                                             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Int main(int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argc,char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[])                                                   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{  FILE  *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; char c;                                             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if 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&lt;2){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\n NO file name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 exit(0);}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if ((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fopen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argv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[1],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r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))==NULL)     	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      {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printf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 \n File not exist! </a:t>
            </a:r>
            <a:r>
              <a:rPr lang="en-US" altLang="zh-CN" sz="1000" b="1" baseline="12000" dirty="0">
                <a:latin typeface="Courier New" panose="02070309020205020404" pitchFamily="49" charset="0"/>
              </a:rPr>
              <a:t>”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);exit(0); }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while((c=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fgetc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)!=EOF)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 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putchar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 c );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    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fclose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(</a:t>
            </a:r>
            <a:r>
              <a:rPr lang="en-US" altLang="zh-CN" sz="1000" b="1" baseline="12000" dirty="0" err="1">
                <a:latin typeface="宋体" panose="02010600030101010101" pitchFamily="2" charset="-122"/>
              </a:rPr>
              <a:t>fp</a:t>
            </a:r>
            <a:r>
              <a:rPr lang="en-US" altLang="zh-CN" sz="1000" b="1" baseline="12000" dirty="0">
                <a:latin typeface="宋体" panose="02010600030101010101" pitchFamily="2" charset="-122"/>
              </a:rPr>
              <a:t>);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return 0;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en-US" altLang="zh-CN" sz="1000" b="1" baseline="12000" dirty="0">
                <a:latin typeface="宋体" panose="02010600030101010101" pitchFamily="2" charset="-122"/>
              </a:rPr>
              <a:t>}</a:t>
            </a:r>
            <a:endParaRPr lang="en-US" altLang="zh-CN" sz="1000" b="1" baseline="120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1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E692-CF05-4D2F-B323-FB8379AAFFD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 puts() 时，系统会在自动在其后添加换行符；而使用 fputs() 时，系统不会自动添加换行符。</a:t>
            </a:r>
            <a:endParaRPr lang="zh-CN" altLang="en-US"/>
          </a:p>
          <a:p>
            <a:r>
              <a:rPr lang="zh-CN" altLang="en-US"/>
              <a:t>如果输入时使用的是 gets()，那么就要添加 printf 换行</a:t>
            </a:r>
            <a:r>
              <a:rPr lang="en-US" altLang="zh-CN"/>
              <a:t>,gets</a:t>
            </a:r>
            <a:r>
              <a:rPr lang="zh-CN" altLang="en-US"/>
              <a:t>丢弃换行符</a:t>
            </a:r>
            <a:r>
              <a:rPr lang="zh-CN" altLang="en-US"/>
              <a:t>；但如果输入时用的是 fgets()，则不需要。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4FC941-6922-4E10-A92A-D766A02B8F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954B-063A-4A5B-9F72-C1CDD1BA43F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39EF-4765-4182-B1B7-A5B3C88724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A397B-AC60-4E28-A75E-30173DB59D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974B-9579-47A9-8215-518D879A96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F2E9926-B3D0-4C16-9FB9-4DFF26791AF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6B32-1BC1-46E0-8264-8C9D6C70C14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713E-CD59-4FAB-803A-9466CC381BF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6E586-1EFF-46E2-9706-0A82214065E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4098-5B97-49E3-B36B-6383A6F28F4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C736-DF2C-44C7-98A9-51B92675B0F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EA5D-FEE3-4980-8E47-04485F811D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C339EF-4765-4182-B1B7-A5B3C88724D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over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764704"/>
            <a:ext cx="7593330" cy="3035808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  <a:r>
              <a:rPr lang="en-US" altLang="zh-CN" dirty="0"/>
              <a:t>2A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3265588"/>
            <a:ext cx="5918454" cy="106984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第九次课</a:t>
            </a:r>
            <a:endParaRPr lang="zh-CN" altLang="en-US" sz="3600" dirty="0"/>
          </a:p>
        </p:txBody>
      </p:sp>
    </p:spTree>
  </p:cSld>
  <p:clrMapOvr>
    <a:masterClrMapping/>
  </p:clrMapOvr>
  <p:transition spd="med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496764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写一个字符到文件中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--</a:t>
            </a:r>
            <a:r>
              <a:rPr lang="zh-CN" altLang="en-US" sz="3600" b="1" cap="none" dirty="0">
                <a:solidFill>
                  <a:srgbClr val="C00000"/>
                </a:solidFill>
                <a:latin typeface="+mj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j-ea"/>
              </a:rPr>
              <a:t>fputc</a:t>
            </a:r>
            <a:r>
              <a:rPr lang="en-US" altLang="zh-CN" sz="3600" b="1" cap="none" dirty="0">
                <a:solidFill>
                  <a:srgbClr val="C00000"/>
                </a:solidFill>
                <a:latin typeface="+mj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0768"/>
            <a:ext cx="7921625" cy="4563268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400" b="1" dirty="0">
                <a:latin typeface="+mn-ea"/>
              </a:rPr>
              <a:t>函数原型：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fputc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(int c, FILE *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功能：向文件输出一个字符。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</a:rPr>
              <a:t>返回值：成功，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返回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c</a:t>
            </a:r>
            <a:r>
              <a:rPr lang="en-US" altLang="zh-CN" sz="2400" b="1" dirty="0">
                <a:latin typeface="+mn-ea"/>
              </a:rPr>
              <a:t>;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dirty="0">
                <a:latin typeface="+mn-ea"/>
              </a:rPr>
              <a:t>                  </a:t>
            </a:r>
            <a:r>
              <a:rPr lang="zh-CN" altLang="en-US" sz="2400" b="1" dirty="0">
                <a:latin typeface="+mn-ea"/>
              </a:rPr>
              <a:t>失败，为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EOF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zh-CN" altLang="en-US" b="1" dirty="0">
                <a:latin typeface="+mn-ea"/>
              </a:rPr>
              <a:t>其值在头文件</a:t>
            </a:r>
            <a:r>
              <a:rPr lang="en-US" altLang="zh-CN" b="1" dirty="0" err="1">
                <a:latin typeface="+mn-ea"/>
              </a:rPr>
              <a:t>stdio.h</a:t>
            </a:r>
            <a:r>
              <a:rPr lang="zh-CN" altLang="en-US" b="1" dirty="0">
                <a:latin typeface="+mn-ea"/>
              </a:rPr>
              <a:t>中，被定义为</a:t>
            </a:r>
            <a:r>
              <a:rPr lang="en-US" altLang="zh-CN" b="1" dirty="0">
                <a:latin typeface="+mn-ea"/>
              </a:rPr>
              <a:t>-1</a:t>
            </a:r>
            <a:r>
              <a:rPr lang="zh-CN" altLang="en-US" sz="2400" b="1" dirty="0">
                <a:latin typeface="+mn-ea"/>
              </a:rPr>
              <a:t>）。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3.</a:t>
            </a:r>
            <a:r>
              <a:rPr lang="zh-CN" altLang="en-US" sz="2400" b="1" dirty="0">
                <a:latin typeface="+mn-ea"/>
              </a:rPr>
              <a:t>参数：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zh-CN" altLang="en-US" sz="2400" b="1" dirty="0">
                <a:latin typeface="+mn-ea"/>
              </a:rPr>
              <a:t>为写入文件的字符；</a:t>
            </a:r>
            <a:r>
              <a:rPr lang="en-US" altLang="zh-CN" sz="2400" b="1" dirty="0" err="1">
                <a:latin typeface="+mn-ea"/>
              </a:rPr>
              <a:t>fp</a:t>
            </a:r>
            <a:r>
              <a:rPr lang="zh-CN" altLang="en-US" sz="2400" b="1" dirty="0">
                <a:latin typeface="+mn-ea"/>
              </a:rPr>
              <a:t>为文件类型指针。</a:t>
            </a:r>
            <a:endParaRPr lang="en-US" altLang="zh-CN" sz="2400" b="1" dirty="0">
              <a:latin typeface="+mn-ea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说明</a:t>
            </a:r>
            <a:r>
              <a:rPr lang="zh-CN" altLang="en-US" sz="2400" b="1" dirty="0">
                <a:latin typeface="+mn-ea"/>
              </a:rPr>
              <a:t>：该函数写入字符同时将读写位置指针向前移动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个字节（即指向下一个写入位置）。</a:t>
            </a:r>
            <a:endParaRPr lang="zh-CN" altLang="en-US" b="1" dirty="0">
              <a:latin typeface="+mn-ea"/>
            </a:endParaRP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4BB0B5-7AAD-437E-9866-8DD75A02351B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11187" y="1446535"/>
            <a:ext cx="7921625" cy="480799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函数原型：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fgetc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(FILE *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1.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功能：从文件读一个字符。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2.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返回值：成功，返回所读的字符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(ASCII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码</a:t>
            </a: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);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                   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失败，为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charset="-122"/>
                <a:ea typeface="方正姚体" panose="02010601030101010101" charset="-122"/>
              </a:rPr>
              <a:t>EOF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方正姚体" panose="02010601030101010101" charset="-122"/>
                <a:ea typeface="方正姚体" panose="02010601030101010101" charset="-122"/>
              </a:rPr>
              <a:t>3.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参数：</a:t>
            </a:r>
            <a:r>
              <a:rPr lang="en-US" altLang="zh-CN" sz="2800" b="1" dirty="0" err="1">
                <a:latin typeface="方正姚体" panose="02010601030101010101" charset="-122"/>
                <a:ea typeface="方正姚体" panose="02010601030101010101" charset="-122"/>
              </a:rPr>
              <a:t>fp</a:t>
            </a:r>
            <a:r>
              <a:rPr lang="zh-CN" altLang="en-US" sz="2800" b="1" dirty="0">
                <a:latin typeface="方正姚体" panose="02010601030101010101" charset="-122"/>
                <a:ea typeface="方正姚体" panose="02010601030101010101" charset="-122"/>
              </a:rPr>
              <a:t>为文件类型指针。</a:t>
            </a: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latin typeface="方正姚体" panose="02010601030101010101" charset="-122"/>
              <a:ea typeface="方正姚体" panose="02010601030101010101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400" b="1" dirty="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0318B9-40A6-4E19-832D-C470CC653B4B}" type="slidenum">
              <a:rPr lang="en-US" altLang="zh-CN" sz="1400"/>
            </a:fld>
            <a:endParaRPr lang="en-US" altLang="zh-CN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496764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从文件中读一个字符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--</a:t>
            </a:r>
            <a:r>
              <a:rPr lang="zh-CN" altLang="en-US" sz="3600" b="1" cap="none" dirty="0">
                <a:solidFill>
                  <a:srgbClr val="C00000"/>
                </a:solidFill>
                <a:latin typeface="+mj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j-ea"/>
              </a:rPr>
              <a:t>fgetc</a:t>
            </a:r>
            <a:r>
              <a:rPr lang="en-US" altLang="zh-CN" sz="3600" b="1" cap="none" dirty="0">
                <a:solidFill>
                  <a:srgbClr val="C00000"/>
                </a:solidFill>
                <a:latin typeface="+mj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j-ea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6672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文件末尾检查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  <a:ea typeface="+mn-ea"/>
              </a:rPr>
              <a:t>--</a:t>
            </a:r>
            <a:r>
              <a:rPr lang="zh-CN" altLang="en-US" sz="3600" b="1" dirty="0">
                <a:solidFill>
                  <a:srgbClr val="C00000"/>
                </a:solidFill>
                <a:latin typeface="+mn-ea"/>
              </a:rPr>
              <a:t>函数</a:t>
            </a:r>
            <a:r>
              <a:rPr lang="en-US" altLang="zh-CN" sz="3600" b="1" cap="none" dirty="0" err="1">
                <a:solidFill>
                  <a:srgbClr val="C00000"/>
                </a:solidFill>
                <a:latin typeface="+mn-ea"/>
              </a:rPr>
              <a:t>feof</a:t>
            </a:r>
            <a:r>
              <a:rPr lang="en-US" altLang="zh-CN" sz="3600" b="1" dirty="0">
                <a:solidFill>
                  <a:srgbClr val="C00000"/>
                </a:solidFill>
                <a:latin typeface="+mn-ea"/>
              </a:rPr>
              <a:t>()</a:t>
            </a:r>
            <a:endParaRPr lang="zh-CN" altLang="en-US" sz="3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40768"/>
            <a:ext cx="7921625" cy="4464496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latin typeface="+mn-ea"/>
              </a:rPr>
              <a:t>函数原型：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feof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(FILE *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);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功能：检测当前操作是否读过文件尾标志（</a:t>
            </a:r>
            <a:r>
              <a:rPr lang="en-US" altLang="zh-CN" sz="2800" b="1" dirty="0">
                <a:latin typeface="+mn-ea"/>
              </a:rPr>
              <a:t>EOF </a:t>
            </a:r>
            <a:r>
              <a:rPr lang="zh-CN" altLang="en-US" sz="2800" b="1" dirty="0">
                <a:latin typeface="+mn-ea"/>
              </a:rPr>
              <a:t>，即</a:t>
            </a:r>
            <a:r>
              <a:rPr lang="en-US" altLang="zh-CN" sz="2800" b="1" dirty="0">
                <a:latin typeface="+mn-ea"/>
              </a:rPr>
              <a:t>-1</a:t>
            </a:r>
            <a:r>
              <a:rPr lang="zh-CN" altLang="en-US" sz="2800" b="1" dirty="0">
                <a:latin typeface="+mn-ea"/>
              </a:rPr>
              <a:t>）。</a:t>
            </a:r>
            <a:endParaRPr lang="en-US" altLang="zh-CN" sz="2800" b="1" dirty="0"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返回值：如果读过，则函数返回逻辑真（非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）；否则，则返回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参数：文件类型指针。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9E8562-E2C6-4432-AB01-67008798E952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C25620-0019-4CB5-9A49-E0340FE0535D}" type="slidenum">
              <a:rPr lang="en-US" altLang="zh-CN" sz="1400"/>
            </a:fld>
            <a:endParaRPr lang="en-US" altLang="zh-CN" sz="1400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775791" y="1196752"/>
            <a:ext cx="7324601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案例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1]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将键盘上输入的一个字符串（以“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#”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作为结束字符），存储到一个文件中。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分析问题过程：</a:t>
            </a: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、打开文件，保存文件信息区地址到</a:t>
            </a:r>
            <a:r>
              <a:rPr lang="en-US" altLang="zh-CN" sz="2000" dirty="0" err="1">
                <a:latin typeface="+mn-ea"/>
                <a:ea typeface="+mn-ea"/>
              </a:rPr>
              <a:t>fp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、从键盘输入一个字符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、判断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zh-CN" altLang="en-US" sz="2000" dirty="0">
                <a:latin typeface="+mn-ea"/>
                <a:ea typeface="+mn-ea"/>
              </a:rPr>
              <a:t>是否为‘</a:t>
            </a:r>
            <a:r>
              <a:rPr lang="en-US" altLang="zh-CN" sz="2000" dirty="0">
                <a:latin typeface="+mn-ea"/>
                <a:ea typeface="+mn-ea"/>
              </a:rPr>
              <a:t>#</a:t>
            </a:r>
            <a:r>
              <a:rPr lang="zh-CN" altLang="en-US" sz="2000" dirty="0">
                <a:latin typeface="+mn-ea"/>
                <a:ea typeface="+mn-ea"/>
              </a:rPr>
              <a:t>’如果是转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</a:rPr>
              <a:t>、把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zh-CN" altLang="en-US" sz="2000" dirty="0">
                <a:latin typeface="+mn-ea"/>
                <a:ea typeface="+mn-ea"/>
              </a:rPr>
              <a:t>写入文件，转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、关闭文件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+mn-ea"/>
                <a:ea typeface="+mn-ea"/>
              </a:rPr>
              <a:t>				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870A5B-92AD-4699-AAB1-99C24F79C716}" type="slidenum">
              <a:rPr lang="en-US" altLang="zh-CN" sz="1400"/>
            </a:fld>
            <a:endParaRPr lang="en-US" altLang="zh-CN" sz="1400"/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179388" y="981075"/>
            <a:ext cx="88566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		</a:t>
            </a:r>
            <a:endParaRPr lang="zh-CN" altLang="en-US" sz="2000"/>
          </a:p>
        </p:txBody>
      </p:sp>
      <p:sp>
        <p:nvSpPr>
          <p:cNvPr id="41988" name="矩形 1"/>
          <p:cNvSpPr>
            <a:spLocks noChangeArrowheads="1"/>
          </p:cNvSpPr>
          <p:nvPr/>
        </p:nvSpPr>
        <p:spPr bwMode="auto">
          <a:xfrm>
            <a:off x="1043608" y="390046"/>
            <a:ext cx="6120680" cy="624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{  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ym typeface="+mn-ea"/>
              </a:rPr>
              <a:t>  int </a:t>
            </a:r>
            <a:r>
              <a:rPr lang="en-US" altLang="zh-CN" sz="2000" b="1" dirty="0" err="1">
                <a:sym typeface="+mn-ea"/>
              </a:rPr>
              <a:t>ch</a:t>
            </a:r>
            <a:r>
              <a:rPr lang="zh-CN" altLang="en-US" sz="2000" b="1" dirty="0" err="1">
                <a:sym typeface="+mn-ea"/>
              </a:rPr>
              <a:t>；</a:t>
            </a:r>
            <a:endParaRPr lang="zh-CN" altLang="en-US" sz="2000" b="1" dirty="0" err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ym typeface="+mn-ea"/>
              </a:rPr>
              <a:t>   char </a:t>
            </a:r>
            <a:r>
              <a:rPr lang="en-US" altLang="zh-CN" sz="2000" b="1" dirty="0">
                <a:sym typeface="+mn-ea"/>
              </a:rPr>
              <a:t>*filename="d:\\out.txt";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if((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fopen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filename,"w</a:t>
            </a:r>
            <a:r>
              <a:rPr lang="en-US" altLang="zh-CN" sz="2000" b="1" dirty="0"/>
              <a:t>"))==NULL)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{  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("cannot open file\n");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exit(0);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}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("Please input string:");  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while((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getchar</a:t>
            </a:r>
            <a:r>
              <a:rPr lang="en-US" altLang="zh-CN" sz="2000" b="1" dirty="0"/>
              <a:t>())!='#')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{    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fputc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ch,fp</a:t>
            </a:r>
            <a:r>
              <a:rPr lang="en-US" altLang="zh-CN" sz="2000" b="1" dirty="0"/>
              <a:t>);		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}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fclose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 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return 0;</a:t>
            </a:r>
            <a:endParaRPr lang="en-US" altLang="zh-CN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 spd="med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ABD6AF-ED21-4490-8AE6-8F82053F0C7B}" type="slidenum">
              <a:rPr lang="en-US" altLang="zh-CN" sz="1400"/>
            </a:fld>
            <a:endParaRPr lang="en-US" altLang="zh-CN" sz="1400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79388" y="404813"/>
            <a:ext cx="8209036" cy="604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		</a:t>
            </a:r>
            <a:endParaRPr lang="zh-CN" altLang="en-US" sz="2000"/>
          </a:p>
        </p:txBody>
      </p:sp>
      <p:sp>
        <p:nvSpPr>
          <p:cNvPr id="43012" name="矩形 1"/>
          <p:cNvSpPr>
            <a:spLocks noChangeArrowheads="1"/>
          </p:cNvSpPr>
          <p:nvPr/>
        </p:nvSpPr>
        <p:spPr bwMode="auto">
          <a:xfrm>
            <a:off x="1115616" y="544513"/>
            <a:ext cx="6625431" cy="618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stdlib.h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{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FILE *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int </a:t>
            </a:r>
            <a:r>
              <a:rPr lang="en-US" altLang="zh-CN" sz="1800" b="1" dirty="0" err="1"/>
              <a:t>ch</a:t>
            </a:r>
            <a:r>
              <a:rPr lang="zh-CN" altLang="en-US" sz="1800" b="1" dirty="0" err="1"/>
              <a:t>；</a:t>
            </a:r>
            <a:endParaRPr lang="zh-CN" altLang="en-US" sz="1800" b="1" dirty="0" err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/>
              <a:t>   char </a:t>
            </a:r>
            <a:r>
              <a:rPr lang="en-US" altLang="zh-CN" sz="1800" b="1" dirty="0"/>
              <a:t>*filename="d:\\out.txt";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if((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filename,"w</a:t>
            </a:r>
            <a:r>
              <a:rPr lang="en-US" altLang="zh-CN" sz="1800" b="1" dirty="0"/>
              <a:t>"))==NULL)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{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("cannot open file\n");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exit(0);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}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("Please input string:");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getchar</a:t>
            </a:r>
            <a:r>
              <a:rPr lang="en-US" altLang="zh-CN" sz="1800" b="1" dirty="0"/>
              <a:t>();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while(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!='#')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{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fputc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ch,fp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ch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getchar</a:t>
            </a:r>
            <a:r>
              <a:rPr lang="en-US" altLang="zh-CN" sz="1800" b="1" dirty="0"/>
              <a:t>();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}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fclose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return 0;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ransition spd="med"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30163" y="836613"/>
            <a:ext cx="8863012" cy="647700"/>
          </a:xfrm>
        </p:spPr>
        <p:txBody>
          <a:bodyPr/>
          <a:lstStyle/>
          <a:p>
            <a:pPr marL="0" indent="288925"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2]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将一个磁盘文件的信息复制到另一个文件中。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9E898-57A6-4114-86E3-CD6ABCEFD1CB}" type="slidenum">
              <a:rPr lang="en-US" altLang="zh-CN" sz="1400"/>
            </a:fld>
            <a:endParaRPr lang="en-US" altLang="zh-CN" sz="1400"/>
          </a:p>
        </p:txBody>
      </p:sp>
      <p:sp>
        <p:nvSpPr>
          <p:cNvPr id="44036" name="矩形 1"/>
          <p:cNvSpPr>
            <a:spLocks noChangeArrowheads="1"/>
          </p:cNvSpPr>
          <p:nvPr/>
        </p:nvSpPr>
        <p:spPr bwMode="auto">
          <a:xfrm>
            <a:off x="323850" y="1484313"/>
            <a:ext cx="864076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#include &lt;</a:t>
            </a:r>
            <a:r>
              <a:rPr lang="en-US" altLang="zh-CN" sz="1800" b="1" dirty="0" err="1">
                <a:latin typeface="+mn-ea"/>
                <a:ea typeface="+mn-ea"/>
              </a:rPr>
              <a:t>stdio.h</a:t>
            </a:r>
            <a:r>
              <a:rPr lang="en-US" altLang="zh-CN" sz="1800" b="1" dirty="0">
                <a:latin typeface="+mn-ea"/>
                <a:ea typeface="+mn-ea"/>
              </a:rPr>
              <a:t>&gt;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#include &lt;</a:t>
            </a:r>
            <a:r>
              <a:rPr lang="en-US" altLang="zh-CN" sz="1800" b="1" dirty="0" err="1">
                <a:latin typeface="+mn-ea"/>
                <a:ea typeface="+mn-ea"/>
              </a:rPr>
              <a:t>stdlib.h</a:t>
            </a:r>
            <a:r>
              <a:rPr lang="en-US" altLang="zh-CN" sz="1800" b="1" dirty="0">
                <a:latin typeface="+mn-ea"/>
                <a:ea typeface="+mn-ea"/>
              </a:rPr>
              <a:t>&gt;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int main()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{   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  //</a:t>
            </a:r>
            <a:r>
              <a:rPr lang="zh-CN" altLang="en-US" sz="1800" b="1" dirty="0">
                <a:latin typeface="+mn-ea"/>
                <a:ea typeface="+mn-ea"/>
              </a:rPr>
              <a:t>定义变量</a:t>
            </a:r>
            <a:r>
              <a:rPr lang="en-US" altLang="zh-CN" sz="1800" b="1" dirty="0">
                <a:latin typeface="+mn-ea"/>
                <a:ea typeface="+mn-ea"/>
              </a:rPr>
              <a:t>   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  // </a:t>
            </a:r>
            <a:r>
              <a:rPr lang="zh-CN" altLang="en-US" sz="1800" b="1" dirty="0">
                <a:latin typeface="+mn-ea"/>
                <a:ea typeface="+mn-ea"/>
              </a:rPr>
              <a:t>打开源文件（注意打开方式）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  // </a:t>
            </a:r>
            <a:r>
              <a:rPr lang="zh-CN" altLang="en-US" sz="1800" b="1" dirty="0">
                <a:latin typeface="+mn-ea"/>
                <a:ea typeface="+mn-ea"/>
              </a:rPr>
              <a:t>打开目标文件（注意打开方式）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 //</a:t>
            </a:r>
            <a:r>
              <a:rPr lang="zh-CN" altLang="en-US" sz="1800" b="1" dirty="0">
                <a:latin typeface="+mn-ea"/>
                <a:ea typeface="+mn-ea"/>
              </a:rPr>
              <a:t>从源文件读一个字符</a:t>
            </a:r>
            <a:r>
              <a:rPr lang="en-US" altLang="zh-CN" sz="1800" b="1" dirty="0">
                <a:latin typeface="+mn-ea"/>
                <a:ea typeface="+mn-ea"/>
              </a:rPr>
              <a:t>  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 while (   )//</a:t>
            </a:r>
            <a:r>
              <a:rPr lang="zh-CN" altLang="en-US" sz="1800" b="1" dirty="0">
                <a:latin typeface="+mn-ea"/>
                <a:ea typeface="+mn-ea"/>
              </a:rPr>
              <a:t>判断读到的字符是否是文件结束符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{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	      //</a:t>
            </a:r>
            <a:r>
              <a:rPr lang="zh-CN" altLang="en-US" sz="1800" b="1" dirty="0">
                <a:latin typeface="+mn-ea"/>
                <a:ea typeface="+mn-ea"/>
              </a:rPr>
              <a:t>写到目标文件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	     //</a:t>
            </a:r>
            <a:r>
              <a:rPr lang="zh-CN" altLang="en-US" sz="1800" b="1" dirty="0">
                <a:latin typeface="+mn-ea"/>
                <a:ea typeface="+mn-ea"/>
              </a:rPr>
              <a:t>读源文件</a:t>
            </a:r>
            <a:r>
              <a:rPr lang="en-US" altLang="zh-CN" sz="1800" b="1" dirty="0">
                <a:latin typeface="+mn-ea"/>
                <a:ea typeface="+mn-ea"/>
              </a:rPr>
              <a:t>	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  }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//</a:t>
            </a:r>
            <a:r>
              <a:rPr lang="zh-CN" altLang="en-US" sz="1800" b="1" dirty="0">
                <a:latin typeface="+mn-ea"/>
                <a:ea typeface="+mn-ea"/>
              </a:rPr>
              <a:t>关闭已打开的文件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     return 0;</a:t>
            </a:r>
            <a:endParaRPr lang="en-US" altLang="zh-CN" sz="1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+mn-ea"/>
                <a:ea typeface="+mn-ea"/>
              </a:rPr>
              <a:t>}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F77365-B315-40FF-810A-38944B35E75A}" type="slidenum">
              <a:rPr lang="en-US" altLang="zh-CN" sz="1400"/>
            </a:fld>
            <a:endParaRPr lang="en-US" altLang="zh-CN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79388" y="836613"/>
            <a:ext cx="2880444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  <a:ea typeface="+mn-ea"/>
              </a:rPr>
              <a:t>[</a:t>
            </a:r>
            <a:r>
              <a:rPr lang="zh-CN" altLang="en-US" sz="2400" b="1" dirty="0">
                <a:latin typeface="+mn-ea"/>
                <a:ea typeface="+mn-ea"/>
              </a:rPr>
              <a:t>案例</a:t>
            </a:r>
            <a:r>
              <a:rPr lang="en-US" altLang="zh-CN" sz="2400" b="1" dirty="0">
                <a:latin typeface="+mn-ea"/>
                <a:ea typeface="+mn-ea"/>
              </a:rPr>
              <a:t>2]</a:t>
            </a:r>
            <a:r>
              <a:rPr lang="zh-CN" altLang="en-US" sz="2400" b="1" dirty="0">
                <a:latin typeface="+mn-ea"/>
                <a:ea typeface="+mn-ea"/>
              </a:rPr>
              <a:t>将一个磁盘文件的信息复制到另一个文件中。 </a:t>
            </a:r>
            <a:r>
              <a:rPr lang="zh-CN" altLang="en-US" sz="1800" dirty="0">
                <a:latin typeface="+mn-ea"/>
                <a:ea typeface="+mn-ea"/>
              </a:rPr>
              <a:t>				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059833" y="58261"/>
            <a:ext cx="5423514" cy="674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int main()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{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FILE *in, *out;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int </a:t>
            </a:r>
            <a:r>
              <a:rPr lang="en-US" altLang="zh-CN" sz="1600" b="1" dirty="0" err="1"/>
              <a:t>ch</a:t>
            </a:r>
            <a:r>
              <a:rPr lang="en-US" altLang="zh-CN" sz="1600" b="1" dirty="0"/>
              <a:t>,*</a:t>
            </a:r>
            <a:r>
              <a:rPr lang="en-US" altLang="zh-CN" sz="1600" b="1" dirty="0" err="1"/>
              <a:t>infile</a:t>
            </a:r>
            <a:r>
              <a:rPr lang="en-US" altLang="zh-CN" sz="1600" b="1" dirty="0"/>
              <a:t> = "d:\\out.txt",*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="d:\\in.txt";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if ((</a:t>
            </a:r>
            <a:r>
              <a:rPr lang="en-US" altLang="zh-CN" sz="1600" b="1" u="sng" dirty="0"/>
              <a:t>                                            </a:t>
            </a:r>
            <a:r>
              <a:rPr lang="en-US" altLang="zh-CN" sz="1600" b="1" dirty="0"/>
              <a:t>))== NULL)     //</a:t>
            </a:r>
            <a:r>
              <a:rPr lang="zh-CN" altLang="en-US" sz="1600" b="1" dirty="0"/>
              <a:t>打开文件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{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("Cannot open </a:t>
            </a:r>
            <a:r>
              <a:rPr lang="en-US" altLang="zh-CN" sz="1600" b="1" dirty="0" err="1"/>
              <a:t>infile</a:t>
            </a:r>
            <a:r>
              <a:rPr lang="en-US" altLang="zh-CN" sz="1600" b="1" dirty="0"/>
              <a:t>.\n");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 exit(0);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}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if ((</a:t>
            </a:r>
            <a:r>
              <a:rPr lang="en-US" altLang="zh-CN" sz="1600" b="1" u="sng" dirty="0"/>
              <a:t>                                               </a:t>
            </a:r>
            <a:r>
              <a:rPr lang="en-US" altLang="zh-CN" sz="1600" b="1" dirty="0"/>
              <a:t>))== NULL)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{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("Cannot open </a:t>
            </a:r>
            <a:r>
              <a:rPr lang="en-US" altLang="zh-CN" sz="1600" b="1" dirty="0" err="1"/>
              <a:t>outfile</a:t>
            </a:r>
            <a:r>
              <a:rPr lang="en-US" altLang="zh-CN" sz="1600" b="1" dirty="0"/>
              <a:t>.\n");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  exit(0);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}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   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;     //</a:t>
            </a:r>
            <a:r>
              <a:rPr lang="zh-CN" altLang="en-US" sz="1600" b="1" dirty="0">
                <a:solidFill>
                  <a:schemeClr val="accent2"/>
                </a:solidFill>
              </a:rPr>
              <a:t>读第一个字符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while (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)      //</a:t>
            </a:r>
            <a:r>
              <a:rPr lang="zh-CN" altLang="en-US" sz="1600" b="1" dirty="0">
                <a:solidFill>
                  <a:schemeClr val="accent2"/>
                </a:solidFill>
              </a:rPr>
              <a:t>是否读完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{	   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	 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;  </a:t>
            </a:r>
            <a:r>
              <a:rPr lang="en-US" altLang="zh-CN" sz="1600" b="1" dirty="0">
                <a:solidFill>
                  <a:schemeClr val="accent2"/>
                </a:solidFill>
              </a:rPr>
              <a:t>     //</a:t>
            </a:r>
            <a:r>
              <a:rPr lang="zh-CN" altLang="en-US" sz="1600" b="1" dirty="0">
                <a:solidFill>
                  <a:schemeClr val="accent2"/>
                </a:solidFill>
              </a:rPr>
              <a:t>写入文件</a:t>
            </a:r>
            <a:endParaRPr lang="en-US" altLang="zh-CN" sz="1600" b="1" u="sng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	 </a:t>
            </a:r>
            <a:r>
              <a:rPr lang="en-US" altLang="zh-CN" sz="1600" b="1" u="sng" dirty="0">
                <a:solidFill>
                  <a:schemeClr val="accent2"/>
                </a:solidFill>
              </a:rPr>
              <a:t>                           ;  </a:t>
            </a:r>
            <a:r>
              <a:rPr lang="en-US" altLang="zh-CN" sz="1600" b="1" dirty="0">
                <a:solidFill>
                  <a:schemeClr val="accent2"/>
                </a:solidFill>
              </a:rPr>
              <a:t>     //</a:t>
            </a:r>
            <a:r>
              <a:rPr lang="zh-CN" altLang="en-US" sz="1600" b="1" dirty="0">
                <a:solidFill>
                  <a:schemeClr val="accent2"/>
                </a:solidFill>
              </a:rPr>
              <a:t>读下一个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2"/>
                </a:solidFill>
              </a:rPr>
              <a:t>   }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</a:t>
            </a:r>
            <a:r>
              <a:rPr lang="en-US" altLang="zh-CN" sz="16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600" b="1" dirty="0">
                <a:solidFill>
                  <a:srgbClr val="00B050"/>
                </a:solidFill>
              </a:rPr>
              <a:t>(in);   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B050"/>
                </a:solidFill>
              </a:rPr>
              <a:t>   </a:t>
            </a:r>
            <a:r>
              <a:rPr lang="en-US" altLang="zh-CN" sz="16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600" b="1" dirty="0">
                <a:solidFill>
                  <a:srgbClr val="00B050"/>
                </a:solidFill>
              </a:rPr>
              <a:t>(out);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3498850" y="1790700"/>
            <a:ext cx="24460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in =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fopen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infile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"r"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4250" y="3029585"/>
            <a:ext cx="2651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out =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fopen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outfile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"w"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8825" y="4184015"/>
            <a:ext cx="172593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=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fgetc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(in)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076065" y="4464685"/>
            <a:ext cx="902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!=EOF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572510" y="4939665"/>
            <a:ext cx="16230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fputc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, out)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3295015" y="5173345"/>
            <a:ext cx="1828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  ch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 = </a:t>
            </a:r>
            <a:r>
              <a:rPr lang="en-US" altLang="zh-CN" sz="1600" b="1" dirty="0" err="1">
                <a:solidFill>
                  <a:schemeClr val="accent2"/>
                </a:solidFill>
                <a:sym typeface="+mn-ea"/>
              </a:rPr>
              <a:t>fgetc</a:t>
            </a:r>
            <a:r>
              <a:rPr lang="en-US" altLang="zh-CN" sz="1600" b="1" dirty="0">
                <a:solidFill>
                  <a:schemeClr val="accent2"/>
                </a:solidFill>
                <a:sym typeface="+mn-ea"/>
              </a:rPr>
              <a:t>(in)</a:t>
            </a:r>
            <a:endParaRPr lang="zh-CN" altLang="en-US" sz="16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  <p:bldP spid="5" grpId="0"/>
      <p:bldP spid="6" grpId="0"/>
      <p:bldP spid="6" grpId="1"/>
      <p:bldP spid="7" grpId="0"/>
      <p:bldP spid="7" grpId="1"/>
      <p:bldP spid="142339" grpId="0" animBg="1"/>
      <p:bldP spid="1423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2165573" cy="1872307"/>
          </a:xfrm>
        </p:spPr>
        <p:txBody>
          <a:bodyPr>
            <a:normAutofit fontScale="92500" lnSpcReduction="20000"/>
          </a:bodyPr>
          <a:lstStyle/>
          <a:p>
            <a:pPr marL="0" indent="288925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方正姚体" panose="02010601030101010101" charset="-122"/>
                <a:ea typeface="方正姚体" panose="02010601030101010101" charset="-122"/>
              </a:rPr>
              <a:t>[</a:t>
            </a:r>
            <a:r>
              <a:rPr lang="zh-CN" altLang="en-US" sz="2400" b="1" dirty="0">
                <a:latin typeface="方正姚体" panose="02010601030101010101" charset="-122"/>
                <a:ea typeface="方正姚体" panose="02010601030101010101" charset="-122"/>
              </a:rPr>
              <a:t>案例</a:t>
            </a:r>
            <a:r>
              <a:rPr lang="en-US" altLang="zh-CN" sz="2400" b="1" dirty="0">
                <a:latin typeface="方正姚体" panose="02010601030101010101" charset="-122"/>
                <a:ea typeface="方正姚体" panose="02010601030101010101" charset="-122"/>
              </a:rPr>
              <a:t>2]  </a:t>
            </a:r>
            <a:r>
              <a:rPr lang="zh-CN" altLang="en-US" sz="2400" b="1" dirty="0">
                <a:latin typeface="方正姚体" panose="02010601030101010101" charset="-122"/>
                <a:ea typeface="方正姚体" panose="02010601030101010101" charset="-122"/>
              </a:rPr>
              <a:t>将一个磁盘文件的信息复制到另一个文件中。</a:t>
            </a:r>
            <a:endParaRPr lang="zh-CN" altLang="en-US" sz="2400" b="1" dirty="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086C70-872B-4EAA-948B-564BD38F240C}" type="slidenum">
              <a:rPr lang="en-US" altLang="zh-CN" sz="1400"/>
            </a:fld>
            <a:endParaRPr lang="en-US" altLang="zh-CN" sz="140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59832" y="584662"/>
            <a:ext cx="5184775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stdlib.h</a:t>
            </a:r>
            <a:r>
              <a:rPr lang="en-US" altLang="zh-CN" sz="1400" b="1" dirty="0"/>
              <a:t>&gt;</a:t>
            </a:r>
            <a:endParaRPr lang="en-US" altLang="zh-CN" sz="1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int main()</a:t>
            </a:r>
            <a:endParaRPr lang="en-US" altLang="zh-CN" sz="1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{   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FILE *in, *out;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int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,*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 = "d:\\out.txt",*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="d:\\in.txt";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if ((in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, "r"))== NULL)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{ 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("Cannot open </a:t>
            </a:r>
            <a:r>
              <a:rPr lang="en-US" altLang="zh-CN" sz="1400" b="1" dirty="0" err="1"/>
              <a:t>infile</a:t>
            </a:r>
            <a:r>
              <a:rPr lang="en-US" altLang="zh-CN" sz="1400" b="1" dirty="0"/>
              <a:t>.\n");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exit(0);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}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if ((out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, "w"))== NULL)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{ 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("Can not open </a:t>
            </a:r>
            <a:r>
              <a:rPr lang="en-US" altLang="zh-CN" sz="1400" b="1" dirty="0" err="1"/>
              <a:t>outfile</a:t>
            </a:r>
            <a:r>
              <a:rPr lang="en-US" altLang="zh-CN" sz="1400" b="1" dirty="0"/>
              <a:t>.\n");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exit(0);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}</a:t>
            </a:r>
            <a:endParaRPr lang="en-US" altLang="zh-CN" sz="1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(in);</a:t>
            </a:r>
            <a:endParaRPr lang="en-US" altLang="zh-CN" sz="14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C00000"/>
                </a:solidFill>
              </a:rPr>
              <a:t>while (!</a:t>
            </a:r>
            <a:r>
              <a:rPr lang="en-US" altLang="zh-CN" sz="1400" b="1" dirty="0" err="1">
                <a:solidFill>
                  <a:srgbClr val="C00000"/>
                </a:solidFill>
              </a:rPr>
              <a:t>feof</a:t>
            </a:r>
            <a:r>
              <a:rPr lang="en-US" altLang="zh-CN" sz="1400" b="1" dirty="0">
                <a:solidFill>
                  <a:srgbClr val="C00000"/>
                </a:solidFill>
              </a:rPr>
              <a:t>(in))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    {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	 </a:t>
            </a:r>
            <a:r>
              <a:rPr lang="en-US" altLang="zh-CN" sz="1400" b="1" dirty="0" err="1">
                <a:solidFill>
                  <a:srgbClr val="C00000"/>
                </a:solidFill>
              </a:rPr>
              <a:t>fputc</a:t>
            </a:r>
            <a:r>
              <a:rPr lang="en-US" altLang="zh-CN" sz="1400" b="1" dirty="0">
                <a:solidFill>
                  <a:srgbClr val="C00000"/>
                </a:solidFill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</a:rPr>
              <a:t>ch</a:t>
            </a:r>
            <a:r>
              <a:rPr lang="en-US" altLang="zh-CN" sz="1400" b="1" dirty="0">
                <a:solidFill>
                  <a:srgbClr val="C00000"/>
                </a:solidFill>
              </a:rPr>
              <a:t>, out); 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	</a:t>
            </a:r>
            <a:r>
              <a:rPr lang="en-US" altLang="zh-CN" sz="1400" b="1" dirty="0" err="1">
                <a:solidFill>
                  <a:srgbClr val="C00000"/>
                </a:solidFill>
              </a:rPr>
              <a:t>ch</a:t>
            </a:r>
            <a:r>
              <a:rPr lang="en-US" altLang="zh-CN" sz="1400" b="1" dirty="0">
                <a:solidFill>
                  <a:srgbClr val="C00000"/>
                </a:solidFill>
              </a:rPr>
              <a:t> = </a:t>
            </a:r>
            <a:r>
              <a:rPr lang="en-US" altLang="zh-CN" sz="1400" b="1" dirty="0" err="1">
                <a:solidFill>
                  <a:srgbClr val="C00000"/>
                </a:solidFill>
              </a:rPr>
              <a:t>fgetc</a:t>
            </a:r>
            <a:r>
              <a:rPr lang="en-US" altLang="zh-CN" sz="1400" b="1" dirty="0">
                <a:solidFill>
                  <a:srgbClr val="C00000"/>
                </a:solidFill>
              </a:rPr>
              <a:t>(in);	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         }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 </a:t>
            </a:r>
            <a:r>
              <a:rPr lang="en-US" altLang="zh-CN" sz="14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400" b="1" dirty="0">
                <a:solidFill>
                  <a:srgbClr val="00B050"/>
                </a:solidFill>
              </a:rPr>
              <a:t>(in);   </a:t>
            </a:r>
            <a:endParaRPr lang="en-US" altLang="zh-CN" sz="14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B050"/>
                </a:solidFill>
              </a:rPr>
              <a:t>  </a:t>
            </a:r>
            <a:r>
              <a:rPr lang="en-US" altLang="zh-CN" sz="1400" b="1" dirty="0" err="1">
                <a:solidFill>
                  <a:srgbClr val="00B050"/>
                </a:solidFill>
              </a:rPr>
              <a:t>fclose</a:t>
            </a:r>
            <a:r>
              <a:rPr lang="en-US" altLang="zh-CN" sz="1400" b="1" dirty="0">
                <a:solidFill>
                  <a:srgbClr val="00B050"/>
                </a:solidFill>
              </a:rPr>
              <a:t>(out);</a:t>
            </a:r>
            <a:endParaRPr lang="en-US" altLang="zh-CN" sz="1400" b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  return 0;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1" dirty="0"/>
              <a:t>}</a:t>
            </a:r>
            <a:endParaRPr lang="en-US" altLang="zh-CN" sz="1400" b="1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    编写一个程序</a:t>
            </a:r>
            <a:r>
              <a:rPr lang="en-US" altLang="zh-CN" b="1" dirty="0"/>
              <a:t>,</a:t>
            </a:r>
            <a:r>
              <a:rPr lang="zh-CN" altLang="en-US" b="1" dirty="0"/>
              <a:t>实现</a:t>
            </a:r>
            <a:r>
              <a:rPr lang="en-US" altLang="zh-CN" b="1" dirty="0"/>
              <a:t>DOS</a:t>
            </a:r>
            <a:r>
              <a:rPr lang="zh-CN" altLang="en-US" b="1" dirty="0"/>
              <a:t>中的</a:t>
            </a:r>
            <a:r>
              <a:rPr lang="en-US" altLang="zh-CN" b="1" dirty="0"/>
              <a:t>type</a:t>
            </a:r>
            <a:r>
              <a:rPr lang="zh-CN" altLang="en-US" b="1" dirty="0"/>
              <a:t>命令的功能。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    命令格式如下：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c:&gt;type  d:\file1.txt</a:t>
            </a:r>
            <a:endParaRPr lang="en-US" altLang="zh-CN" dirty="0"/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00469E-D20A-4864-8D1F-96A83F475370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9F5574-7D36-4BA9-9749-38E7418030F8}" type="slidenum">
              <a:rPr lang="en-US" altLang="zh-CN" sz="1400"/>
            </a:fld>
            <a:endParaRPr lang="en-US" altLang="zh-CN" sz="14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7544" y="2132856"/>
            <a:ext cx="7772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6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文  件（</a:t>
            </a:r>
            <a:r>
              <a:rPr lang="en-US" altLang="zh-CN" sz="66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FILE</a:t>
            </a:r>
            <a:r>
              <a:rPr lang="zh-CN" altLang="en-US" sz="6600" b="1" kern="0" dirty="0">
                <a:solidFill>
                  <a:srgbClr val="C00000"/>
                </a:solidFill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）</a:t>
            </a:r>
            <a:endParaRPr lang="zh-CN" altLang="en-US" sz="6600" b="1" kern="0" dirty="0">
              <a:solidFill>
                <a:srgbClr val="C00000"/>
              </a:solidFill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220090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Type</a:t>
            </a:r>
            <a:r>
              <a:rPr lang="zh-CN" altLang="en-US" sz="4000" dirty="0">
                <a:solidFill>
                  <a:srgbClr val="C00000"/>
                </a:solidFill>
              </a:rPr>
              <a:t>命令的实现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910209"/>
            <a:ext cx="7775575" cy="55451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                        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argc,char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                                              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FILE  *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c;                                           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NO file name");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exit(-1);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"r" ))==NULL)            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File not exist!");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exit(0);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while(((c=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))!=EOF))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ED893-EADA-4FD4-9B21-BB369E4DFA25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课堂练习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666080" y="2093976"/>
            <a:ext cx="7772400" cy="405079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    编写一个程序</a:t>
            </a:r>
            <a:r>
              <a:rPr lang="en-US" altLang="zh-CN" b="1" dirty="0"/>
              <a:t>,</a:t>
            </a:r>
            <a:r>
              <a:rPr lang="zh-CN" altLang="en-US" b="1" dirty="0"/>
              <a:t>实现自己的文件</a:t>
            </a:r>
            <a:r>
              <a:rPr lang="en-US" altLang="zh-CN" b="1" dirty="0"/>
              <a:t>copy</a:t>
            </a:r>
            <a:r>
              <a:rPr lang="zh-CN" altLang="en-US" b="1" dirty="0"/>
              <a:t>命令功能。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   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 命令格式如下：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c:&gt;copy  d:\dst.txt  d:\src.txt</a:t>
            </a:r>
            <a:endParaRPr lang="en-US" altLang="zh-CN" dirty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406FB2-2693-4EFA-9402-B23CB764B091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5033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COPY</a:t>
            </a:r>
            <a:r>
              <a:rPr lang="zh-CN" altLang="en-US" sz="4000" dirty="0">
                <a:solidFill>
                  <a:srgbClr val="C00000"/>
                </a:solidFill>
              </a:rPr>
              <a:t>命令的实现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910209"/>
            <a:ext cx="7775575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  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copyFile</a:t>
            </a:r>
            <a:r>
              <a:rPr lang="en-US" altLang="zh-CN" sz="1600" b="1" dirty="0"/>
              <a:t>(char *</a:t>
            </a:r>
            <a:r>
              <a:rPr lang="en-US" altLang="zh-CN" sz="1600" b="1" dirty="0" err="1"/>
              <a:t>dst,char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int main(int </a:t>
            </a:r>
            <a:r>
              <a:rPr lang="en-US" altLang="zh-CN" sz="1600" b="1" dirty="0" err="1"/>
              <a:t>argc,char</a:t>
            </a:r>
            <a:r>
              <a:rPr lang="en-US" altLang="zh-CN" sz="1600" b="1" dirty="0"/>
              <a:t> *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[])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{  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if (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!=</a:t>
            </a:r>
            <a:r>
              <a:rPr lang="en-US" altLang="zh-CN" sz="1600" b="1" u="sng" dirty="0"/>
              <a:t>    </a:t>
            </a:r>
            <a:r>
              <a:rPr lang="en-US" altLang="zh-CN" sz="1600" b="1" dirty="0"/>
              <a:t>)    //</a:t>
            </a:r>
            <a:r>
              <a:rPr lang="zh-CN" altLang="en-US" sz="1600" b="1" dirty="0"/>
              <a:t>参数合法性检测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{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("\n </a:t>
            </a:r>
            <a:r>
              <a:rPr lang="zh-CN" altLang="en-US" sz="1600" b="1" dirty="0"/>
              <a:t>输入格式有误</a:t>
            </a:r>
            <a:r>
              <a:rPr lang="en-US" altLang="zh-CN" sz="1600" b="1" dirty="0"/>
              <a:t>"); 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	exit(-1);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}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u="sng" dirty="0"/>
              <a:t>                             </a:t>
            </a:r>
            <a:r>
              <a:rPr lang="en-US" altLang="zh-CN" sz="1600" b="1" dirty="0"/>
              <a:t>;  // </a:t>
            </a:r>
            <a:r>
              <a:rPr lang="zh-CN" altLang="en-US" sz="1600" b="1" dirty="0"/>
              <a:t>调用函数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return 0;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} </a:t>
            </a:r>
            <a:endParaRPr lang="en-US" altLang="zh-CN" sz="1600" b="1" dirty="0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B98CD9-6D0A-4221-B138-A6A9A6F8FE78}" type="slidenum">
              <a:rPr lang="en-US" altLang="zh-CN" sz="1400"/>
            </a:fld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082290" y="2875915"/>
            <a:ext cx="361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3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3405" y="492506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copyFile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[1],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argv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[2])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solidFill>
                  <a:schemeClr val="bg1"/>
                </a:solidFill>
              </a:rPr>
              <a:t>Type</a:t>
            </a:r>
            <a:r>
              <a:rPr lang="zh-CN" altLang="en-US" sz="4000">
                <a:solidFill>
                  <a:schemeClr val="bg1"/>
                </a:solidFill>
              </a:rPr>
              <a:t>命令的实现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947801" y="478409"/>
            <a:ext cx="7775575" cy="597693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copyFile</a:t>
            </a:r>
            <a:r>
              <a:rPr lang="en-US" altLang="zh-CN" sz="1400" b="1" dirty="0"/>
              <a:t>(char *</a:t>
            </a:r>
            <a:r>
              <a:rPr lang="en-US" altLang="zh-CN" sz="1400" b="1" dirty="0" err="1"/>
              <a:t>dst,char</a:t>
            </a:r>
            <a:r>
              <a:rPr lang="en-US" altLang="zh-CN" sz="1400" b="1" dirty="0"/>
              <a:t> *</a:t>
            </a:r>
            <a:r>
              <a:rPr lang="en-US" altLang="zh-CN" sz="1400" b="1" dirty="0" err="1"/>
              <a:t>src</a:t>
            </a:r>
            <a:r>
              <a:rPr lang="en-US" altLang="zh-CN" sz="1400" b="1" dirty="0"/>
              <a:t>)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{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FILE *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,*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int 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 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u="sng" dirty="0"/>
              <a:t>            </a:t>
            </a:r>
            <a:r>
              <a:rPr lang="en-US" altLang="zh-CN" sz="1400" b="1" dirty="0"/>
              <a:t>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</a:t>
            </a:r>
            <a:r>
              <a:rPr lang="en-US" altLang="zh-CN" sz="1400" b="1" u="sng" dirty="0"/>
              <a:t>              </a:t>
            </a:r>
            <a:r>
              <a:rPr lang="en-US" altLang="zh-CN" sz="1400" b="1" dirty="0"/>
              <a:t>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if(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 == NULL)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{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打开目标文件出错</a:t>
            </a:r>
            <a:r>
              <a:rPr lang="en-US" altLang="zh-CN" sz="1400" b="1" dirty="0"/>
              <a:t>\n");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exit(0);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}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if(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 == NULL)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{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打开源文件文件出错</a:t>
            </a:r>
            <a:r>
              <a:rPr lang="en-US" altLang="zh-CN" sz="1400" b="1" dirty="0"/>
              <a:t>\n");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	exit(0);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}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while (</a:t>
            </a:r>
            <a:r>
              <a:rPr lang="en-US" altLang="zh-CN" sz="1400" b="1" u="sng" dirty="0"/>
              <a:t>               </a:t>
            </a:r>
            <a:r>
              <a:rPr lang="en-US" altLang="zh-CN" sz="1400" b="1" dirty="0"/>
              <a:t>)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	 {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u="sng" dirty="0"/>
              <a:t>                   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	  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   	</a:t>
            </a:r>
            <a:r>
              <a:rPr lang="en-US" altLang="zh-CN" sz="1400" b="1" dirty="0" err="1"/>
              <a:t>ch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fgetc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}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   	</a:t>
            </a:r>
            <a:r>
              <a:rPr lang="en-US" altLang="zh-CN" sz="1400" b="1" dirty="0" err="1"/>
              <a:t>fclose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fpSrc</a:t>
            </a:r>
            <a:r>
              <a:rPr lang="en-US" altLang="zh-CN" sz="1400" b="1" dirty="0"/>
              <a:t>);   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fclose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fpDst</a:t>
            </a:r>
            <a:r>
              <a:rPr lang="en-US" altLang="zh-CN" sz="1400" b="1" dirty="0"/>
              <a:t>);	</a:t>
            </a:r>
            <a:endParaRPr lang="en-US" altLang="zh-CN" sz="1400" b="1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 dirty="0"/>
              <a:t>}</a:t>
            </a:r>
            <a:endParaRPr lang="en-US" altLang="zh-CN" sz="1400" dirty="0"/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EA275F-F58D-4A3A-AEF8-D0A9C0879F59}" type="slidenum">
              <a:rPr lang="en-US" altLang="zh-CN" sz="1400"/>
            </a:fld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416935" y="1229995"/>
            <a:ext cx="902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dst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,"w"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8035" y="1495425"/>
            <a:ext cx="9029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,"r"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4285" y="4048760"/>
            <a:ext cx="14173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!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feof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fpSrc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5745" y="4709160"/>
            <a:ext cx="1828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fputc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ch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sym typeface="+mn-ea"/>
              </a:rPr>
              <a:t>fpDst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314176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读一个字符串──</a:t>
            </a:r>
            <a:r>
              <a:rPr lang="en-US" altLang="zh-CN" sz="36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fgets</a:t>
            </a:r>
            <a:r>
              <a:rPr lang="en-US" altLang="zh-CN" sz="3600" b="1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endParaRPr lang="en-US" altLang="zh-CN" sz="3600" b="1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-252413" y="1150789"/>
            <a:ext cx="29860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函数原型：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55650" y="1582589"/>
            <a:ext cx="4703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char  *</a:t>
            </a:r>
            <a:r>
              <a:rPr lang="en-US" altLang="zh-CN" sz="2400" dirty="0" err="1">
                <a:solidFill>
                  <a:srgbClr val="C00000"/>
                </a:solidFill>
              </a:rPr>
              <a:t>fgets</a:t>
            </a:r>
            <a:r>
              <a:rPr lang="en-US" altLang="zh-CN" sz="2400" dirty="0">
                <a:solidFill>
                  <a:srgbClr val="C00000"/>
                </a:solidFill>
              </a:rPr>
              <a:t>(char  *</a:t>
            </a:r>
            <a:r>
              <a:rPr lang="en-US" altLang="zh-CN" sz="2400" dirty="0" err="1">
                <a:solidFill>
                  <a:srgbClr val="C00000"/>
                </a:solidFill>
              </a:rPr>
              <a:t>s,int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n,FILE</a:t>
            </a:r>
            <a:r>
              <a:rPr lang="en-US" altLang="zh-CN" sz="2400" dirty="0">
                <a:solidFill>
                  <a:srgbClr val="C00000"/>
                </a:solidFill>
              </a:rPr>
              <a:t>  *</a:t>
            </a:r>
            <a:r>
              <a:rPr lang="en-US" altLang="zh-CN" sz="2400" dirty="0" err="1">
                <a:solidFill>
                  <a:srgbClr val="C00000"/>
                </a:solidFill>
              </a:rPr>
              <a:t>fp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242989"/>
            <a:ext cx="7627938" cy="3231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1.</a:t>
            </a:r>
            <a:r>
              <a:rPr lang="zh-CN" altLang="en-US" b="1" dirty="0">
                <a:ea typeface="楷体_GB2312" pitchFamily="49" charset="-122"/>
              </a:rPr>
              <a:t>功能：从</a:t>
            </a:r>
            <a:r>
              <a:rPr lang="en-US" altLang="zh-CN" b="1" dirty="0" err="1">
                <a:ea typeface="楷体_GB2312" pitchFamily="49" charset="-122"/>
              </a:rPr>
              <a:t>fp</a:t>
            </a:r>
            <a:r>
              <a:rPr lang="zh-CN" altLang="en-US" b="1" dirty="0">
                <a:ea typeface="楷体_GB2312" pitchFamily="49" charset="-122"/>
              </a:rPr>
              <a:t>所指文件读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n-1</a:t>
            </a:r>
            <a:r>
              <a:rPr lang="zh-CN" altLang="en-US" b="1" dirty="0">
                <a:ea typeface="楷体_GB2312" pitchFamily="49" charset="-122"/>
              </a:rPr>
              <a:t>个字符送入</a:t>
            </a:r>
            <a:r>
              <a:rPr lang="en-US" altLang="zh-CN" b="1" dirty="0">
                <a:ea typeface="楷体_GB2312" pitchFamily="49" charset="-122"/>
              </a:rPr>
              <a:t>s</a:t>
            </a:r>
            <a:r>
              <a:rPr lang="zh-CN" altLang="en-US" b="1" dirty="0">
                <a:ea typeface="楷体_GB2312" pitchFamily="49" charset="-122"/>
              </a:rPr>
              <a:t>指向的内存区</a:t>
            </a:r>
            <a:r>
              <a:rPr lang="en-US" altLang="zh-CN" b="1" dirty="0">
                <a:ea typeface="楷体_GB2312" pitchFamily="49" charset="-122"/>
              </a:rPr>
              <a:t>,</a:t>
            </a:r>
            <a:r>
              <a:rPr lang="zh-CN" altLang="en-US" b="1" dirty="0">
                <a:ea typeface="楷体_GB2312" pitchFamily="49" charset="-122"/>
              </a:rPr>
              <a:t>并在最后加一个</a:t>
            </a:r>
            <a:r>
              <a:rPr lang="en-US" altLang="zh-CN" b="1" dirty="0">
                <a:ea typeface="楷体_GB2312" pitchFamily="49" charset="-122"/>
              </a:rPr>
              <a:t>’\0’</a:t>
            </a:r>
            <a:r>
              <a:rPr lang="zh-CN" altLang="en-US" b="1" dirty="0"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注</a:t>
            </a:r>
            <a:r>
              <a:rPr lang="zh-CN" altLang="en-US" b="1" dirty="0">
                <a:ea typeface="楷体_GB2312" pitchFamily="49" charset="-122"/>
              </a:rPr>
              <a:t>：</a:t>
            </a:r>
            <a:r>
              <a:rPr lang="zh-CN" altLang="en-US" b="1" dirty="0">
                <a:latin typeface="+mn-ea"/>
              </a:rPr>
              <a:t>若读入</a:t>
            </a:r>
            <a:r>
              <a:rPr lang="en-US" altLang="zh-CN" b="1" dirty="0">
                <a:latin typeface="+mn-ea"/>
              </a:rPr>
              <a:t>n-1</a:t>
            </a:r>
            <a:r>
              <a:rPr lang="zh-CN" altLang="en-US" b="1" dirty="0">
                <a:latin typeface="+mn-ea"/>
              </a:rPr>
              <a:t>个字符前遇换行符或文件尾（</a:t>
            </a:r>
            <a:r>
              <a:rPr lang="en-US" altLang="zh-CN" b="1" dirty="0">
                <a:latin typeface="+mn-ea"/>
              </a:rPr>
              <a:t>EOF</a:t>
            </a:r>
            <a:r>
              <a:rPr lang="zh-CN" altLang="en-US" b="1" dirty="0">
                <a:latin typeface="+mn-ea"/>
              </a:rPr>
              <a:t>）即结束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zh-CN" altLang="en-US" b="1" dirty="0"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2.</a:t>
            </a:r>
            <a:r>
              <a:rPr lang="zh-CN" altLang="en-US" b="1" dirty="0">
                <a:ea typeface="楷体_GB2312" pitchFamily="49" charset="-122"/>
              </a:rPr>
              <a:t>返回值：正常时返回读取字符串的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</a:rPr>
              <a:t>首地址</a:t>
            </a:r>
            <a:r>
              <a:rPr lang="zh-CN" altLang="en-US" b="1" dirty="0">
                <a:ea typeface="楷体_GB2312" pitchFamily="49" charset="-122"/>
              </a:rPr>
              <a:t>；</a:t>
            </a:r>
            <a:endParaRPr lang="en-US" altLang="zh-CN" b="1" dirty="0"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          </a:t>
            </a:r>
            <a:r>
              <a:rPr lang="zh-CN" altLang="en-US" b="1" dirty="0">
                <a:ea typeface="楷体_GB2312" pitchFamily="49" charset="-122"/>
              </a:rPr>
              <a:t>出错 或文件尾（</a:t>
            </a:r>
            <a:r>
              <a:rPr lang="en-US" altLang="zh-CN" b="1" dirty="0">
                <a:ea typeface="楷体_GB2312" pitchFamily="49" charset="-122"/>
              </a:rPr>
              <a:t>EOF)</a:t>
            </a:r>
            <a:r>
              <a:rPr lang="zh-CN" altLang="en-US" b="1" dirty="0">
                <a:ea typeface="楷体_GB2312" pitchFamily="49" charset="-122"/>
              </a:rPr>
              <a:t>，返回</a:t>
            </a:r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NULL</a:t>
            </a:r>
            <a:endParaRPr lang="en-US" altLang="zh-CN" b="1" dirty="0">
              <a:solidFill>
                <a:srgbClr val="C00000"/>
              </a:solidFill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b="1" dirty="0">
                <a:ea typeface="楷体_GB2312" pitchFamily="49" charset="-122"/>
              </a:rPr>
              <a:t>3.</a:t>
            </a:r>
            <a:r>
              <a:rPr lang="zh-CN" altLang="en-US" b="1" dirty="0">
                <a:ea typeface="楷体_GB2312" pitchFamily="49" charset="-122"/>
              </a:rPr>
              <a:t>参数：</a:t>
            </a:r>
            <a:r>
              <a:rPr lang="en-US" altLang="zh-CN" b="1" dirty="0"/>
              <a:t>s</a:t>
            </a:r>
            <a:r>
              <a:rPr lang="zh-CN" altLang="en-US" b="1" dirty="0"/>
              <a:t>为读取字符串的地址，</a:t>
            </a:r>
            <a:r>
              <a:rPr lang="en-US" altLang="zh-CN" b="1" dirty="0"/>
              <a:t>n</a:t>
            </a:r>
            <a:r>
              <a:rPr lang="zh-CN" altLang="en-US" b="1" dirty="0"/>
              <a:t>为读取字符的个数加</a:t>
            </a:r>
            <a:r>
              <a:rPr lang="en-US" altLang="zh-CN" b="1" dirty="0"/>
              <a:t>1</a:t>
            </a:r>
            <a:r>
              <a:rPr lang="zh-CN" altLang="en-US" b="1" dirty="0"/>
              <a:t>（自动加‘</a:t>
            </a:r>
            <a:r>
              <a:rPr lang="en-US" altLang="zh-CN" b="1" dirty="0"/>
              <a:t>\0</a:t>
            </a:r>
            <a:r>
              <a:rPr lang="zh-CN" altLang="en-US" b="1" dirty="0"/>
              <a:t>’），</a:t>
            </a:r>
            <a:r>
              <a:rPr lang="en-US" altLang="zh-CN" b="1" dirty="0" err="1"/>
              <a:t>fp</a:t>
            </a:r>
            <a:r>
              <a:rPr lang="zh-CN" altLang="en-US" b="1" dirty="0"/>
              <a:t>为读取文件的文件指针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ldLvl="5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12"/>
          <p:cNvSpPr>
            <a:spLocks noGrp="1" noChangeArrowheads="1"/>
          </p:cNvSpPr>
          <p:nvPr>
            <p:ph type="title"/>
          </p:nvPr>
        </p:nvSpPr>
        <p:spPr>
          <a:xfrm>
            <a:off x="971550" y="404664"/>
            <a:ext cx="77724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写一个字符串──</a:t>
            </a:r>
            <a:r>
              <a:rPr lang="en-US" altLang="zh-CN" sz="36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fputs</a:t>
            </a:r>
            <a:r>
              <a:rPr lang="en-US" altLang="zh-CN" sz="36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endParaRPr lang="en-US" altLang="zh-CN" sz="3600" b="1" cap="none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-252413" y="1241277"/>
            <a:ext cx="29860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函数原型：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55650" y="1673077"/>
            <a:ext cx="4703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int     </a:t>
            </a:r>
            <a:r>
              <a:rPr lang="en-US" altLang="zh-CN" sz="2400" dirty="0" err="1">
                <a:solidFill>
                  <a:srgbClr val="C00000"/>
                </a:solidFill>
              </a:rPr>
              <a:t>fputs</a:t>
            </a:r>
            <a:r>
              <a:rPr lang="en-US" altLang="zh-CN" sz="2400" dirty="0">
                <a:solidFill>
                  <a:srgbClr val="C00000"/>
                </a:solidFill>
              </a:rPr>
              <a:t>(char  *</a:t>
            </a:r>
            <a:r>
              <a:rPr lang="en-US" altLang="zh-CN" sz="2400" dirty="0" err="1">
                <a:solidFill>
                  <a:srgbClr val="C00000"/>
                </a:solidFill>
              </a:rPr>
              <a:t>s,FILE</a:t>
            </a:r>
            <a:r>
              <a:rPr lang="en-US" altLang="zh-CN" sz="2400" dirty="0">
                <a:solidFill>
                  <a:srgbClr val="C00000"/>
                </a:solidFill>
              </a:rPr>
              <a:t>  *</a:t>
            </a:r>
            <a:r>
              <a:rPr lang="en-US" altLang="zh-CN" sz="2400" dirty="0" err="1">
                <a:solidFill>
                  <a:srgbClr val="C00000"/>
                </a:solidFill>
              </a:rPr>
              <a:t>fp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333477"/>
            <a:ext cx="7627938" cy="17824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功能：将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所指向的字符串写入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fp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指向的文件中。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注：不自动加换行符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返回值：写入成功返回</a:t>
            </a:r>
            <a:r>
              <a:rPr lang="zh-CN" altLang="en-US" sz="2000" b="1" dirty="0">
                <a:solidFill>
                  <a:srgbClr val="C00000"/>
                </a:solidFill>
                <a:ea typeface="楷体_GB2312" pitchFamily="49" charset="-122"/>
              </a:rPr>
              <a:t>非负数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；失败为</a:t>
            </a:r>
            <a:r>
              <a:rPr lang="en-US" altLang="zh-CN" sz="2000" b="1" dirty="0">
                <a:solidFill>
                  <a:srgbClr val="C00000"/>
                </a:solidFill>
                <a:ea typeface="楷体_GB2312" pitchFamily="49" charset="-122"/>
              </a:rPr>
              <a:t>EOF</a:t>
            </a:r>
            <a:endParaRPr lang="en-US" altLang="zh-CN" sz="2000" b="1" dirty="0">
              <a:solidFill>
                <a:srgbClr val="C00000"/>
              </a:solidFill>
              <a:ea typeface="楷体_GB2312" pitchFamily="49" charset="-122"/>
            </a:endParaRPr>
          </a:p>
          <a:p>
            <a:pPr lvl="2" eaLnBrk="0" hangingPunct="0"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3.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</a:rPr>
              <a:t>参数：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为字符串的地址，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为写入文件的文件指针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ldLvl="5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250825" y="908050"/>
            <a:ext cx="3889127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[</a:t>
            </a:r>
            <a:r>
              <a:rPr lang="zh-CN" altLang="en-US" sz="2400" b="1" dirty="0">
                <a:ea typeface="楷体_GB2312" pitchFamily="49" charset="-122"/>
              </a:rPr>
              <a:t>案例</a:t>
            </a:r>
            <a:r>
              <a:rPr lang="en-US" altLang="zh-CN" sz="2400" b="1" dirty="0">
                <a:ea typeface="楷体_GB2312" pitchFamily="49" charset="-122"/>
              </a:rPr>
              <a:t>3]</a:t>
            </a:r>
            <a:r>
              <a:rPr lang="zh-CN" altLang="en-US" sz="2400" b="1" dirty="0">
                <a:ea typeface="楷体_GB2312" pitchFamily="49" charset="-122"/>
              </a:rPr>
              <a:t>将磁盘文件中的字符串读出，并显示在屏幕上。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542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1378744" y="159296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读／写一个字符串──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fgets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r>
              <a:rPr lang="zh-CN" altLang="en-US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和</a:t>
            </a:r>
            <a:r>
              <a:rPr lang="en-US" altLang="zh-CN" sz="2800" b="1" cap="none" dirty="0" err="1">
                <a:solidFill>
                  <a:srgbClr val="C00000"/>
                </a:solidFill>
                <a:ea typeface="隶书" panose="02010509060101010101" pitchFamily="49" charset="-122"/>
              </a:rPr>
              <a:t>fputs</a:t>
            </a:r>
            <a:r>
              <a:rPr lang="en-US" altLang="zh-CN" sz="2800" b="1" cap="none" dirty="0">
                <a:solidFill>
                  <a:srgbClr val="C00000"/>
                </a:solidFill>
                <a:ea typeface="隶书" panose="02010509060101010101" pitchFamily="49" charset="-122"/>
              </a:rPr>
              <a:t>( )</a:t>
            </a:r>
            <a:endParaRPr lang="en-US" altLang="zh-CN" sz="2800" b="1" cap="none" dirty="0">
              <a:solidFill>
                <a:srgbClr val="C00000"/>
              </a:solidFill>
              <a:ea typeface="隶书" panose="02010509060101010101" pitchFamily="49" charset="-122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4338513" y="945611"/>
            <a:ext cx="4554661" cy="535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stdio.h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stdlib.h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int main(void)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{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FILE  *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char  string[81];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if((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fopen</a:t>
            </a:r>
            <a:r>
              <a:rPr lang="en-US" altLang="zh-CN" sz="1800" b="1" dirty="0"/>
              <a:t>("d:\\in.txt","r"))==NULL)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{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cann't</a:t>
            </a:r>
            <a:r>
              <a:rPr lang="en-US" altLang="zh-CN" sz="1800" b="1" dirty="0"/>
              <a:t> open file");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exit(0);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}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if(</a:t>
            </a:r>
            <a:r>
              <a:rPr lang="en-US" altLang="zh-CN" sz="1800" b="1" dirty="0" err="1"/>
              <a:t>fgets</a:t>
            </a:r>
            <a:r>
              <a:rPr lang="en-US" altLang="zh-CN" sz="1800" b="1" dirty="0"/>
              <a:t>(string,81,fp)!=NULL)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fputs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string,stdout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fclose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98314" y="2420888"/>
            <a:ext cx="414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思考：如何将整个文件读完？</a:t>
            </a:r>
            <a:endParaRPr lang="zh-CN" altLang="en-US" sz="24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nimBg="1" autoUpdateAnimBg="0"/>
      <p:bldP spid="107533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935116-2DA7-4B1F-ADC2-2DA28F52BA9F}" type="slidenum">
              <a:rPr lang="en-US" altLang="zh-CN" sz="1400"/>
            </a:fld>
            <a:endParaRPr lang="en-US" altLang="zh-CN" sz="1400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909888" y="383353"/>
            <a:ext cx="5003800" cy="6250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stdlib.h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int main(void)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{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FILE  *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,*fp1;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char  string[81];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if((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("d:\\in.txt","r"))==NULL)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{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cann't</a:t>
            </a:r>
            <a:r>
              <a:rPr lang="en-US" altLang="zh-CN" sz="1600" b="1" dirty="0"/>
              <a:t> open file");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exit(-1);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}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if((fp1=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("d:\\write.txt","w"))==NULL)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{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cann't</a:t>
            </a:r>
            <a:r>
              <a:rPr lang="en-US" altLang="zh-CN" sz="1600" b="1" dirty="0"/>
              <a:t> open file");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	exit(-1);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}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C00000"/>
                </a:solidFill>
              </a:rPr>
              <a:t>while(</a:t>
            </a:r>
            <a:r>
              <a:rPr lang="en-US" altLang="zh-CN" sz="1600" b="1" dirty="0" err="1">
                <a:solidFill>
                  <a:srgbClr val="C00000"/>
                </a:solidFill>
              </a:rPr>
              <a:t>fgets</a:t>
            </a:r>
            <a:r>
              <a:rPr lang="en-US" altLang="zh-CN" sz="1600" b="1" dirty="0">
                <a:solidFill>
                  <a:srgbClr val="C00000"/>
                </a:solidFill>
              </a:rPr>
              <a:t>(string,81,fp)!=NULL)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		</a:t>
            </a:r>
            <a:r>
              <a:rPr lang="en-US" altLang="zh-CN" sz="1600" b="1" dirty="0" err="1">
                <a:solidFill>
                  <a:srgbClr val="C00000"/>
                </a:solidFill>
              </a:rPr>
              <a:t>fputs</a:t>
            </a:r>
            <a:r>
              <a:rPr lang="en-US" altLang="zh-CN" sz="1600" b="1" dirty="0">
                <a:solidFill>
                  <a:srgbClr val="C00000"/>
                </a:solidFill>
              </a:rPr>
              <a:t>(string,fp1);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</a:t>
            </a:r>
            <a:r>
              <a:rPr lang="en-US" altLang="zh-CN" sz="1600" b="1" dirty="0"/>
              <a:t>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(fp1);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	return 0;</a:t>
            </a:r>
            <a:endParaRPr lang="en-US" altLang="zh-CN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79512" y="764704"/>
            <a:ext cx="3563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[</a:t>
            </a:r>
            <a:r>
              <a:rPr lang="zh-CN" altLang="en-US" sz="2400" b="1" dirty="0">
                <a:ea typeface="楷体_GB2312" pitchFamily="49" charset="-122"/>
              </a:rPr>
              <a:t>案例</a:t>
            </a:r>
            <a:r>
              <a:rPr lang="en-US" altLang="zh-CN" sz="2400" b="1" dirty="0">
                <a:ea typeface="楷体_GB2312" pitchFamily="49" charset="-122"/>
              </a:rPr>
              <a:t>3+]</a:t>
            </a:r>
            <a:r>
              <a:rPr lang="zh-CN" altLang="en-US" sz="2400" b="1" dirty="0">
                <a:ea typeface="楷体_GB2312" pitchFamily="49" charset="-122"/>
              </a:rPr>
              <a:t>将磁盘文件中的字符串读出，并存储在另外一个文件中。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nimBg="1" autoUpdateAnimBg="0"/>
      <p:bldP spid="107533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9456"/>
            <a:ext cx="7772400" cy="160934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+mj-ea"/>
              </a:rPr>
              <a:t>文件操作的四个基本步骤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C3FF7C-611C-4735-A68D-D023527C990F}" type="slidenum">
              <a:rPr lang="en-US" altLang="zh-CN" sz="1400"/>
            </a:fld>
            <a:endParaRPr lang="en-US" altLang="zh-CN" sz="14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76400" y="1828800"/>
            <a:ext cx="4411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1.  </a:t>
            </a:r>
            <a:r>
              <a:rPr lang="zh-CN" altLang="en-US" b="1" dirty="0">
                <a:latin typeface="+mn-ea"/>
                <a:ea typeface="+mn-ea"/>
              </a:rPr>
              <a:t>文件类型指针的定义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676400" y="2716213"/>
            <a:ext cx="23519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2.  </a:t>
            </a:r>
            <a:r>
              <a:rPr lang="zh-CN" altLang="en-US" b="1" dirty="0">
                <a:latin typeface="+mn-ea"/>
                <a:ea typeface="+mn-ea"/>
              </a:rPr>
              <a:t>打开文件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657350" y="3554413"/>
            <a:ext cx="4411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3.  </a:t>
            </a:r>
            <a:r>
              <a:rPr lang="zh-CN" altLang="en-US" b="1" dirty="0">
                <a:latin typeface="+mn-ea"/>
                <a:ea typeface="+mn-ea"/>
              </a:rPr>
              <a:t>文件的读或写的操作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695450" y="4354513"/>
            <a:ext cx="3483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4. </a:t>
            </a:r>
            <a:r>
              <a:rPr lang="zh-CN" altLang="en-US" b="1" dirty="0">
                <a:latin typeface="+mn-ea"/>
                <a:ea typeface="+mn-ea"/>
              </a:rPr>
              <a:t>文件的关闭操作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文件的打开──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  <a:endParaRPr lang="zh-CN" altLang="en-US" sz="4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785813"/>
            <a:ext cx="8501062" cy="585787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．函数原型：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FILE  *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fopen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文件名</a:t>
            </a:r>
            <a:r>
              <a:rPr lang="zh-CN" altLang="en-US" sz="2400" b="1" dirty="0">
                <a:solidFill>
                  <a:srgbClr val="C00000"/>
                </a:solidFill>
              </a:rPr>
              <a:t>”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操作方式</a:t>
            </a:r>
            <a:r>
              <a:rPr lang="zh-CN" altLang="en-US" sz="2400" b="1" dirty="0">
                <a:solidFill>
                  <a:srgbClr val="C00000"/>
                </a:solidFill>
              </a:rPr>
              <a:t>”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</a:rPr>
              <a:t>功能：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打开一个已存在的文件，或新建一个文件。当新建文件时，系统为此文件在内存建立文件信息区和文件缓冲区。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．返回值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如果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2400" b="1" dirty="0">
                <a:latin typeface="宋体" panose="02010600030101010101" pitchFamily="2" charset="-122"/>
              </a:rPr>
              <a:t>实现打开指定文件的操作，则</a:t>
            </a:r>
            <a:r>
              <a:rPr lang="en-US" altLang="zh-CN" sz="2400" b="1" dirty="0" err="1">
                <a:latin typeface="宋体" panose="02010600030101010101" pitchFamily="2" charset="-122"/>
              </a:rPr>
              <a:t>fopen</a:t>
            </a:r>
            <a:r>
              <a:rPr lang="en-US" altLang="zh-CN" sz="2400" b="1" dirty="0">
                <a:latin typeface="宋体" panose="02010600030101010101" pitchFamily="2" charset="-122"/>
              </a:rPr>
              <a:t>( )</a:t>
            </a:r>
            <a:r>
              <a:rPr lang="zh-CN" altLang="en-US" sz="2400" b="1" dirty="0">
                <a:latin typeface="宋体" panose="02010600030101010101" pitchFamily="2" charset="-122"/>
              </a:rPr>
              <a:t>函数返回一个空指针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NULL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；如果成功，返回系统为该文件分配的文件信息区的起始地址。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．参数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 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文件名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是指要打开（或创建）的文件名，可以是常量字符串，如：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</a:t>
            </a:r>
            <a:r>
              <a:rPr lang="zh-CN" altLang="en-US" sz="2400" b="1" dirty="0"/>
              <a:t>“</a:t>
            </a:r>
            <a:r>
              <a:rPr lang="en-US" altLang="zh-CN" sz="2400" b="1" dirty="0">
                <a:latin typeface="宋体" panose="02010600030101010101" pitchFamily="2" charset="-122"/>
              </a:rPr>
              <a:t>d:\\myfile\\data.txt</a:t>
            </a:r>
            <a:r>
              <a:rPr lang="en-US" altLang="zh-CN" sz="2400" b="1" dirty="0"/>
              <a:t>”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	     </a:t>
            </a:r>
            <a:r>
              <a:rPr lang="zh-CN" altLang="en-US" sz="2400" b="1" dirty="0">
                <a:latin typeface="宋体" panose="02010600030101010101" pitchFamily="2" charset="-122"/>
              </a:rPr>
              <a:t>也可以是用于存放文件名字符串的地址，如字符数组名、指向字符串的指针变量。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操作方式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下页所示。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．头文件：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stdio.h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3C5111-D3C0-4BE8-BAD7-52FBFA15F77C}" type="slidenum">
              <a:rPr lang="en-US" altLang="zh-CN" sz="1400"/>
            </a:fld>
            <a:endParaRPr lang="en-US" altLang="zh-CN" sz="1400"/>
          </a:p>
        </p:txBody>
      </p:sp>
      <p:sp>
        <p:nvSpPr>
          <p:cNvPr id="2" name="思想气泡: 云 1"/>
          <p:cNvSpPr/>
          <p:nvPr/>
        </p:nvSpPr>
        <p:spPr>
          <a:xfrm>
            <a:off x="5632851" y="3714750"/>
            <a:ext cx="2834776" cy="1195845"/>
          </a:xfrm>
          <a:prstGeom prst="cloudCallout">
            <a:avLst>
              <a:gd name="adj1" fmla="val -115098"/>
              <a:gd name="adj2" fmla="val 4934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注意是双斜杠</a:t>
            </a:r>
            <a:endParaRPr lang="en-US" altLang="zh-CN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8"/>
          <p:cNvSpPr>
            <a:spLocks noGrp="1" noChangeArrowheads="1"/>
          </p:cNvSpPr>
          <p:nvPr>
            <p:ph type="title"/>
          </p:nvPr>
        </p:nvSpPr>
        <p:spPr>
          <a:xfrm>
            <a:off x="539552" y="446268"/>
            <a:ext cx="7772400" cy="443136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2400" b="1" dirty="0"/>
              <a:t>文件操作方式</a:t>
            </a:r>
            <a:endParaRPr lang="zh-CN" altLang="zh-CN" sz="2400" b="1" dirty="0"/>
          </a:p>
        </p:txBody>
      </p:sp>
      <p:graphicFrame>
        <p:nvGraphicFramePr>
          <p:cNvPr id="131123" name="Group 51"/>
          <p:cNvGraphicFramePr>
            <a:graphicFrameLocks noGrp="1"/>
          </p:cNvGraphicFramePr>
          <p:nvPr>
            <p:ph type="tbl" idx="1"/>
          </p:nvPr>
        </p:nvGraphicFramePr>
        <p:xfrm>
          <a:off x="742285" y="1039044"/>
          <a:ext cx="7772400" cy="51511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22600"/>
                <a:gridCol w="47498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文件操作方式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"r" 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（只读）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为输入打开一个文本文件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"w" 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为输出打开一个文本文件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"a" 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（追加）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向文本文件尾增加数据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"rb"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（只读）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为输入打开一个二进制文件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"wb"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（只写）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为输出打开一个二进制文件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"ab"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（追加）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向二进制文件尾增加数据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"r+" 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写打开一个文本文件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“w+"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写建立一个新的文本文件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"a+" 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写打开一个文本文件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"rb+"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写打开一个二进制文件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"wb+"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写建立一个新的二进制文件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"ab+"</a:t>
                      </a:r>
                      <a:r>
                        <a:rPr kumimoji="1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（读写）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为读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写打开一个二进制文件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FDA30A-6493-49CD-89DF-1D2AD20D09AB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15508"/>
            <a:ext cx="8159496" cy="5474619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为增强程序的可靠性，常用下面的方法打开一个文件：</a:t>
            </a:r>
            <a:endParaRPr lang="zh-CN" altLang="en-US" sz="2400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if((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fopen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文件名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","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操作方式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")</a:t>
            </a:r>
            <a:r>
              <a:rPr lang="en-US" altLang="zh-CN" b="1" dirty="0">
                <a:latin typeface="+mn-ea"/>
              </a:rPr>
              <a:t>)==NULL)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{ 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printf</a:t>
            </a:r>
            <a:r>
              <a:rPr lang="en-US" altLang="zh-CN" b="1" dirty="0">
                <a:latin typeface="+mn-ea"/>
              </a:rPr>
              <a:t>("can not open this file\n"); 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   exit(0); 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   }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●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关于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exit( )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函数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  <a:p>
            <a:pPr marL="0" indent="57785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exit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程序状态值</a:t>
            </a:r>
            <a:r>
              <a:rPr lang="en-US" altLang="zh-CN" b="1" dirty="0">
                <a:latin typeface="+mn-ea"/>
              </a:rPr>
              <a:t>])</a:t>
            </a:r>
            <a:r>
              <a:rPr lang="zh-CN" altLang="en-US" b="1" dirty="0">
                <a:latin typeface="+mn-ea"/>
              </a:rPr>
              <a:t> 结束程序运行，使控制返回操作系统，并将“程序状态值”返回给操作系统。当“程序状态值”为０时，表示程序正常退出；非０值时，表示程序非正常退出。</a:t>
            </a:r>
            <a:endParaRPr lang="en-US" altLang="zh-CN" b="1" dirty="0">
              <a:latin typeface="+mn-ea"/>
            </a:endParaRPr>
          </a:p>
          <a:p>
            <a:pPr marL="0" indent="577850"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+mn-ea"/>
              </a:rPr>
              <a:t>exit</a:t>
            </a:r>
            <a:r>
              <a:rPr lang="zh-CN" altLang="en-US" b="1" dirty="0">
                <a:latin typeface="+mn-ea"/>
              </a:rPr>
              <a:t>函数的头文件是</a:t>
            </a:r>
            <a:r>
              <a:rPr lang="en-US" altLang="zh-CN" b="1" dirty="0">
                <a:latin typeface="+mn-ea"/>
              </a:rPr>
              <a:t>”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</a:rPr>
              <a:t>stdlib.h</a:t>
            </a:r>
            <a:r>
              <a:rPr lang="en-US" altLang="zh-CN" b="1" dirty="0">
                <a:latin typeface="+mn-ea"/>
              </a:rPr>
              <a:t>”</a:t>
            </a:r>
            <a:r>
              <a:rPr lang="zh-CN" altLang="en-US" b="1" dirty="0">
                <a:latin typeface="+mn-ea"/>
              </a:rPr>
              <a:t>。</a:t>
            </a:r>
            <a:endParaRPr lang="zh-CN" altLang="en-US" b="1" dirty="0">
              <a:latin typeface="+mn-ea"/>
            </a:endParaRPr>
          </a:p>
          <a:p>
            <a:pPr marL="0" indent="577850" algn="just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56738-E084-4808-A7AB-C266FE426D25}" type="slidenum">
              <a:rPr lang="en-US" altLang="zh-CN" sz="1400"/>
            </a:fld>
            <a:endParaRPr lang="en-US" altLang="zh-CN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文件的打开──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  <a:endParaRPr lang="zh-CN" altLang="en-US" sz="4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06183" y="1196752"/>
            <a:ext cx="7777163" cy="4176712"/>
          </a:xfrm>
        </p:spPr>
        <p:txBody>
          <a:bodyPr/>
          <a:lstStyle/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在程序开始运行时，系统自动打开三个标准文件，并分别定义了文件指针：</a:t>
            </a:r>
            <a:endParaRPr lang="zh-CN" altLang="en-US" sz="2400" b="1" dirty="0">
              <a:latin typeface="+mn-ea"/>
            </a:endParaRP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 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）标准输入文件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stdin</a:t>
            </a:r>
            <a:r>
              <a:rPr lang="zh-CN" altLang="en-US" sz="2400" b="1" dirty="0">
                <a:latin typeface="+mn-ea"/>
              </a:rPr>
              <a:t>：指向终端输入（一般为键盘）。</a:t>
            </a:r>
            <a:endParaRPr lang="zh-CN" altLang="en-US" sz="2400" b="1" dirty="0">
              <a:latin typeface="+mn-ea"/>
            </a:endParaRP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如果程序中指定要从</a:t>
            </a:r>
            <a:r>
              <a:rPr lang="en-US" altLang="zh-CN" sz="2400" b="1" dirty="0">
                <a:latin typeface="+mn-ea"/>
              </a:rPr>
              <a:t>stdin</a:t>
            </a:r>
            <a:r>
              <a:rPr lang="zh-CN" altLang="en-US" sz="2400" b="1" dirty="0">
                <a:latin typeface="+mn-ea"/>
              </a:rPr>
              <a:t>所指的文件输入数据，就是从终端键盘上输入数据。</a:t>
            </a:r>
            <a:endParaRPr lang="zh-CN" altLang="en-US" sz="2400" b="1" dirty="0">
              <a:latin typeface="+mn-ea"/>
            </a:endParaRP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）标准输出文件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stdout</a:t>
            </a:r>
            <a:r>
              <a:rPr lang="zh-CN" altLang="en-US" sz="2400" b="1" dirty="0">
                <a:latin typeface="+mn-ea"/>
              </a:rPr>
              <a:t>：指向终端输出（一般为显示器）。</a:t>
            </a:r>
            <a:endParaRPr lang="zh-CN" altLang="en-US" sz="2400" b="1" dirty="0">
              <a:latin typeface="+mn-ea"/>
            </a:endParaRPr>
          </a:p>
          <a:p>
            <a:pPr marL="0" indent="47625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）标准错误文件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stderr</a:t>
            </a:r>
            <a:r>
              <a:rPr lang="zh-CN" altLang="en-US" sz="2400" b="1" dirty="0">
                <a:latin typeface="+mn-ea"/>
              </a:rPr>
              <a:t>：指向终端标准错误输出（一般为显示器）。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95522D-33D7-47B4-BD2F-61FA9D949902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4578" y="1078484"/>
            <a:ext cx="8286750" cy="5376863"/>
          </a:xfrm>
        </p:spPr>
        <p:txBody>
          <a:bodyPr>
            <a:normAutofit fontScale="92500" lnSpcReduction="20000"/>
          </a:bodyPr>
          <a:lstStyle/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函数原型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int  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fclose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(FILE  *</a:t>
            </a:r>
            <a:r>
              <a:rPr lang="en-US" altLang="zh-CN" sz="2800" b="1" dirty="0" err="1">
                <a:solidFill>
                  <a:srgbClr val="C00000"/>
                </a:solidFill>
                <a:latin typeface="+mn-ea"/>
              </a:rPr>
              <a:t>fp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+mn-ea"/>
            </a:endParaRP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功能：关闭</a:t>
            </a:r>
            <a:r>
              <a:rPr lang="en-US" altLang="zh-CN" sz="2800" b="1" dirty="0" err="1">
                <a:latin typeface="+mn-ea"/>
              </a:rPr>
              <a:t>fp</a:t>
            </a:r>
            <a:r>
              <a:rPr lang="zh-CN" altLang="en-US" sz="2800" b="1" dirty="0">
                <a:latin typeface="+mn-ea"/>
              </a:rPr>
              <a:t>指向的文件。系统收回文件信息区和文件缓冲区。</a:t>
            </a:r>
            <a:endParaRPr lang="zh-CN" altLang="en-US" sz="2800" b="1" dirty="0">
              <a:latin typeface="+mn-ea"/>
            </a:endParaRP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返回值：正常关闭为</a:t>
            </a:r>
            <a:r>
              <a:rPr lang="en-US" altLang="zh-CN" sz="2800" b="1" dirty="0">
                <a:latin typeface="+mn-ea"/>
              </a:rPr>
              <a:t>0;</a:t>
            </a:r>
            <a:r>
              <a:rPr lang="zh-CN" altLang="en-US" sz="2800" b="1" dirty="0">
                <a:latin typeface="+mn-ea"/>
              </a:rPr>
              <a:t>出错时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非</a:t>
            </a:r>
            <a:r>
              <a:rPr lang="en-US" altLang="zh-CN" sz="2800" b="1" dirty="0">
                <a:latin typeface="+mn-ea"/>
              </a:rPr>
              <a:t>0 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  <a:p>
            <a:pPr marL="0" indent="663575"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4.</a:t>
            </a:r>
            <a:r>
              <a:rPr lang="zh-CN" altLang="en-US" sz="2800" b="1" dirty="0">
                <a:latin typeface="+mn-ea"/>
              </a:rPr>
              <a:t>参数：用</a:t>
            </a:r>
            <a:r>
              <a:rPr lang="en-US" altLang="zh-CN" sz="2800" b="1" dirty="0" err="1">
                <a:latin typeface="+mn-ea"/>
              </a:rPr>
              <a:t>fopen</a:t>
            </a:r>
            <a:r>
              <a:rPr lang="zh-CN" altLang="en-US" sz="2800" b="1" dirty="0">
                <a:latin typeface="+mn-ea"/>
              </a:rPr>
              <a:t>函数打开时返回的指针。</a:t>
            </a: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buFontTx/>
              <a:buNone/>
            </a:pP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lnSpc>
                <a:spcPct val="16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注意</a:t>
            </a:r>
            <a:r>
              <a:rPr lang="zh-CN" altLang="en-US" sz="2800" b="1" dirty="0">
                <a:latin typeface="+mn-ea"/>
              </a:rPr>
              <a:t>：应该养成在程序终止之前关闭所有文件的习惯，如果不关闭文件将会丢失数据。</a:t>
            </a:r>
            <a:endParaRPr lang="en-US" altLang="zh-CN" sz="2800" b="1" dirty="0">
              <a:latin typeface="+mn-ea"/>
            </a:endParaRPr>
          </a:p>
          <a:p>
            <a:pPr marL="0" indent="663575" algn="just" eaLnBrk="1" hangingPunct="1">
              <a:buFontTx/>
              <a:buNone/>
            </a:pPr>
            <a:r>
              <a:rPr lang="zh-CN" altLang="en-US" sz="2800" dirty="0">
                <a:latin typeface="+mn-ea"/>
              </a:rPr>
              <a:t>					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2F5D57-45B4-4F82-BE73-4158FF6C4C77}" type="slidenum">
              <a:rPr lang="en-US" altLang="zh-CN" sz="1400"/>
            </a:fld>
            <a:endParaRPr lang="en-US" altLang="zh-CN" sz="1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0946" y="220090"/>
            <a:ext cx="7772400" cy="711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文件的关闭──</a:t>
            </a:r>
            <a:r>
              <a:rPr lang="en-US" altLang="zh-CN" sz="40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函数</a:t>
            </a:r>
            <a:endParaRPr lang="zh-CN" altLang="en-US" sz="4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8619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+mj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j-ea"/>
              </a:rPr>
              <a:t>文件的读写操作</a:t>
            </a:r>
            <a:endParaRPr lang="zh-CN" altLang="en-US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94081" y="1628800"/>
            <a:ext cx="8001000" cy="4343400"/>
          </a:xfrm>
        </p:spPr>
        <p:txBody>
          <a:bodyPr>
            <a:normAutofit fontScale="85000" lnSpcReduction="20000"/>
          </a:bodyPr>
          <a:lstStyle/>
          <a:p>
            <a:pPr marL="0" indent="663575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文件打开之后，就可以对它进行读与写的操作了。</a:t>
            </a:r>
            <a:endParaRPr lang="zh-CN" altLang="en-US" sz="2800" b="1" dirty="0"/>
          </a:p>
          <a:p>
            <a:pPr marL="0" indent="663575" eaLnBrk="1" hangingPunct="1">
              <a:lnSpc>
                <a:spcPct val="80000"/>
              </a:lnSpc>
              <a:buFontTx/>
              <a:buNone/>
            </a:pP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读／写文件中的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一个字符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一个字符串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读／写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一个数据块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    对文件进行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</a:rPr>
              <a:t>格式化读／写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charset="-122"/>
              </a:rPr>
              <a:t>读／写函数的选用原则</a:t>
            </a:r>
            <a:r>
              <a:rPr lang="zh-CN" altLang="en-US" sz="2800" dirty="0"/>
              <a:t>						</a:t>
            </a:r>
            <a:endParaRPr lang="zh-CN" altLang="en-US" sz="2800" dirty="0"/>
          </a:p>
          <a:p>
            <a:pPr marL="0" indent="663575"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/>
              <a:t>							</a:t>
            </a:r>
            <a:endParaRPr lang="zh-CN" altLang="en-US" sz="2800" b="1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7DA0EE-C176-4579-877B-74CA2B67453B}" type="slidenum">
              <a:rPr lang="en-US" altLang="zh-CN" sz="1400"/>
            </a:fld>
            <a:endParaRPr lang="en-US" altLang="zh-CN" sz="1400"/>
          </a:p>
        </p:txBody>
      </p:sp>
    </p:spTree>
  </p:cSld>
  <p:clrMapOvr>
    <a:masterClrMapping/>
  </p:clrMapOvr>
  <p:transition spd="med">
    <p:cover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6683</Words>
  <Application>WPS 演示</Application>
  <PresentationFormat>全屏显示(4:3)</PresentationFormat>
  <Paragraphs>523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方正行黑</vt:lpstr>
      <vt:lpstr>黑体</vt:lpstr>
      <vt:lpstr>楷体_GB2312</vt:lpstr>
      <vt:lpstr>新宋体</vt:lpstr>
      <vt:lpstr>Rockwell Condensed</vt:lpstr>
      <vt:lpstr>方正姚体</vt:lpstr>
      <vt:lpstr>Rockwell</vt:lpstr>
      <vt:lpstr>微软雅黑</vt:lpstr>
      <vt:lpstr>Arial Unicode MS</vt:lpstr>
      <vt:lpstr>Calibri</vt:lpstr>
      <vt:lpstr>Courier New</vt:lpstr>
      <vt:lpstr>隶书</vt:lpstr>
      <vt:lpstr>木材纹理</vt:lpstr>
      <vt:lpstr>C语言程序设计2A</vt:lpstr>
      <vt:lpstr>PowerPoint 演示文稿</vt:lpstr>
      <vt:lpstr>文件操作的四个基本步骤</vt:lpstr>
      <vt:lpstr>文件的打开──fopen( )函数</vt:lpstr>
      <vt:lpstr>文件操作方式</vt:lpstr>
      <vt:lpstr>文件的打开──fopen( )函数</vt:lpstr>
      <vt:lpstr>PowerPoint 演示文稿</vt:lpstr>
      <vt:lpstr>文件的关闭──fclose( )函数</vt:lpstr>
      <vt:lpstr>   文件的读写操作</vt:lpstr>
      <vt:lpstr>写一个字符到文件中--函数fputc()</vt:lpstr>
      <vt:lpstr>从文件中读一个字符--函数fgetc()</vt:lpstr>
      <vt:lpstr>文件末尾检查--函数feof()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Type命令的实现</vt:lpstr>
      <vt:lpstr>课堂练习</vt:lpstr>
      <vt:lpstr>COPY命令的实现</vt:lpstr>
      <vt:lpstr>Type命令的实现</vt:lpstr>
      <vt:lpstr>  读一个字符串──fgets( )</vt:lpstr>
      <vt:lpstr>写一个字符串──fputs( )</vt:lpstr>
      <vt:lpstr>  读／写一个字符串──fgets( )和fputs( 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  文   件</dc:title>
  <dc:creator>Xu xinhua</dc:creator>
  <cp:lastModifiedBy>喵了个咪</cp:lastModifiedBy>
  <cp:revision>617</cp:revision>
  <dcterms:created xsi:type="dcterms:W3CDTF">2001-04-28T13:12:00Z</dcterms:created>
  <dcterms:modified xsi:type="dcterms:W3CDTF">2021-04-15T04:46:55Z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