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5" r:id="rId4"/>
    <p:sldId id="446" r:id="rId6"/>
    <p:sldId id="416" r:id="rId7"/>
    <p:sldId id="417" r:id="rId8"/>
    <p:sldId id="418" r:id="rId9"/>
    <p:sldId id="420" r:id="rId10"/>
    <p:sldId id="424" r:id="rId11"/>
    <p:sldId id="419" r:id="rId12"/>
    <p:sldId id="425" r:id="rId13"/>
    <p:sldId id="421" r:id="rId14"/>
    <p:sldId id="426" r:id="rId15"/>
    <p:sldId id="427" r:id="rId16"/>
    <p:sldId id="428" r:id="rId17"/>
    <p:sldId id="429" r:id="rId18"/>
    <p:sldId id="430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2" r:id="rId29"/>
    <p:sldId id="401" r:id="rId30"/>
    <p:sldId id="443" r:id="rId31"/>
    <p:sldId id="444" r:id="rId32"/>
    <p:sldId id="4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267" autoAdjust="0"/>
  </p:normalViewPr>
  <p:slideViewPr>
    <p:cSldViewPr snapToGrid="0">
      <p:cViewPr varScale="1">
        <p:scale>
          <a:sx n="70" d="100"/>
          <a:sy n="70" d="100"/>
        </p:scale>
        <p:origin x="65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5D2B-F137-48C5-AA2F-2F5AD8DA4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对指针数组存入字符串的错误做法， 提醒学生注意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win+R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另外，对多文件构成程序进行说明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字符数组的定义、字符串的输入、排序中的关键点： 字符串多少个？比较字符串、字符串交换要用到</a:t>
            </a:r>
            <a:r>
              <a:rPr lang="en-US" altLang="zh-CN" dirty="0" err="1"/>
              <a:t>strcpy</a:t>
            </a:r>
            <a:r>
              <a:rPr lang="en-US" altLang="zh-CN" dirty="0"/>
              <a:t> </a:t>
            </a:r>
            <a:r>
              <a:rPr lang="zh-CN" altLang="en-US" dirty="0"/>
              <a:t>和一个中间字符数组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#define ROW 5</a:t>
            </a:r>
            <a:endParaRPr lang="en-US" altLang="zh-CN" dirty="0"/>
          </a:p>
          <a:p>
            <a:r>
              <a:rPr lang="en-US" altLang="zh-CN" dirty="0"/>
              <a:t>#define COL 10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 (*</a:t>
            </a:r>
            <a:r>
              <a:rPr lang="en-US" altLang="zh-CN" dirty="0" err="1"/>
              <a:t>pname</a:t>
            </a:r>
            <a:r>
              <a:rPr lang="en-US" altLang="zh-CN" dirty="0"/>
              <a:t>)[COL],int </a:t>
            </a:r>
            <a:r>
              <a:rPr lang="en-US" altLang="zh-CN" dirty="0" err="1"/>
              <a:t>iRow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int main(void)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cName</a:t>
            </a:r>
            <a:r>
              <a:rPr lang="en-US" altLang="zh-CN" dirty="0"/>
              <a:t>[ROW][COL];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("please input %d names:\</a:t>
            </a:r>
            <a:r>
              <a:rPr lang="en-US" altLang="zh-CN" dirty="0" err="1"/>
              <a:t>n",ROW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]);//gets(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sortstring</a:t>
            </a:r>
            <a:r>
              <a:rPr lang="en-US" altLang="zh-CN" dirty="0"/>
              <a:t>(</a:t>
            </a:r>
            <a:r>
              <a:rPr lang="en-US" altLang="zh-CN" dirty="0" err="1"/>
              <a:t>cName,ROW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("after sorting:\n");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("%s\n",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]);//puts(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 (*</a:t>
            </a:r>
            <a:r>
              <a:rPr lang="en-US" altLang="zh-CN" dirty="0" err="1"/>
              <a:t>pname</a:t>
            </a:r>
            <a:r>
              <a:rPr lang="en-US" altLang="zh-CN" dirty="0"/>
              <a:t>)[COL],int </a:t>
            </a:r>
            <a:r>
              <a:rPr lang="en-US" altLang="zh-CN" dirty="0" err="1"/>
              <a:t>iRow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char temp[COL];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iRow;i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iRow-i;j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if(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pname</a:t>
            </a:r>
            <a:r>
              <a:rPr lang="en-US" altLang="zh-CN" dirty="0"/>
              <a:t>[j],</a:t>
            </a:r>
            <a:r>
              <a:rPr lang="en-US" altLang="zh-CN" dirty="0" err="1"/>
              <a:t>pname</a:t>
            </a:r>
            <a:r>
              <a:rPr lang="en-US" altLang="zh-CN" dirty="0"/>
              <a:t>[j+1])&gt;0)</a:t>
            </a:r>
            <a:endParaRPr lang="en-US" altLang="zh-CN" dirty="0"/>
          </a:p>
          <a:p>
            <a:r>
              <a:rPr lang="en-US" altLang="zh-CN" dirty="0"/>
              <a:t>			{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temp,pname</a:t>
            </a:r>
            <a:r>
              <a:rPr lang="en-US" altLang="zh-CN" dirty="0"/>
              <a:t>[j]);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pname</a:t>
            </a:r>
            <a:r>
              <a:rPr lang="en-US" altLang="zh-CN" dirty="0"/>
              <a:t>[j],</a:t>
            </a:r>
            <a:r>
              <a:rPr lang="en-US" altLang="zh-CN" dirty="0" err="1"/>
              <a:t>pname</a:t>
            </a:r>
            <a:r>
              <a:rPr lang="en-US" altLang="zh-CN" dirty="0"/>
              <a:t>[j+1]);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pname</a:t>
            </a:r>
            <a:r>
              <a:rPr lang="en-US" altLang="zh-CN" dirty="0"/>
              <a:t>[j+1],temp);</a:t>
            </a:r>
            <a:endParaRPr lang="en-US" altLang="zh-CN" dirty="0"/>
          </a:p>
          <a:p>
            <a:r>
              <a:rPr lang="en-US" altLang="zh-CN" dirty="0"/>
              <a:t>			}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引出指针数组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在主函数中完成输入、排序、输出</a:t>
            </a:r>
            <a:endParaRPr lang="en-US" altLang="zh-CN" dirty="0"/>
          </a:p>
          <a:p>
            <a:r>
              <a:rPr lang="en-US" altLang="zh-CN" dirty="0"/>
              <a:t>int main(void)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cName</a:t>
            </a:r>
            <a:r>
              <a:rPr lang="en-US" altLang="zh-CN" dirty="0"/>
              <a:t>[ROW][COL];</a:t>
            </a:r>
            <a:endParaRPr lang="en-US" altLang="zh-CN" dirty="0"/>
          </a:p>
          <a:p>
            <a:r>
              <a:rPr lang="en-US" altLang="zh-CN" dirty="0"/>
              <a:t>	char *</a:t>
            </a:r>
            <a:r>
              <a:rPr lang="en-US" altLang="zh-CN" dirty="0" err="1"/>
              <a:t>pStr</a:t>
            </a:r>
            <a:r>
              <a:rPr lang="en-US" altLang="zh-CN" dirty="0"/>
              <a:t>[ROW];</a:t>
            </a:r>
            <a:endParaRPr lang="en-US" altLang="zh-CN" dirty="0"/>
          </a:p>
          <a:p>
            <a:r>
              <a:rPr lang="en-US" altLang="zh-CN" dirty="0"/>
              <a:t>	char *temp;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("please input %d names:\</a:t>
            </a:r>
            <a:r>
              <a:rPr lang="en-US" altLang="zh-CN" dirty="0" err="1"/>
              <a:t>n",ROW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   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iRow;i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iRow-i;j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if(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pStr</a:t>
            </a:r>
            <a:r>
              <a:rPr lang="en-US" altLang="zh-CN" dirty="0"/>
              <a:t>[j],</a:t>
            </a:r>
            <a:r>
              <a:rPr lang="en-US" altLang="zh-CN" dirty="0" err="1"/>
              <a:t>pStr</a:t>
            </a:r>
            <a:r>
              <a:rPr lang="en-US" altLang="zh-CN" dirty="0"/>
              <a:t>[j+1])&gt;0)</a:t>
            </a:r>
            <a:endParaRPr lang="en-US" altLang="zh-CN" dirty="0"/>
          </a:p>
          <a:p>
            <a:r>
              <a:rPr lang="en-US" altLang="zh-CN" dirty="0"/>
              <a:t>			{</a:t>
            </a:r>
            <a:endParaRPr lang="en-US" altLang="zh-CN" dirty="0"/>
          </a:p>
          <a:p>
            <a:r>
              <a:rPr lang="en-US" altLang="zh-CN" dirty="0"/>
              <a:t>				temp=</a:t>
            </a:r>
            <a:r>
              <a:rPr lang="en-US" altLang="zh-CN" dirty="0" err="1"/>
              <a:t>pStr</a:t>
            </a:r>
            <a:r>
              <a:rPr lang="en-US" altLang="zh-CN" dirty="0"/>
              <a:t>[j];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pStr</a:t>
            </a:r>
            <a:r>
              <a:rPr lang="en-US" altLang="zh-CN" dirty="0"/>
              <a:t>[j]=</a:t>
            </a:r>
            <a:r>
              <a:rPr lang="en-US" altLang="zh-CN" dirty="0" err="1"/>
              <a:t>pStr</a:t>
            </a:r>
            <a:r>
              <a:rPr lang="en-US" altLang="zh-CN" dirty="0"/>
              <a:t>[j+1];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pStr</a:t>
            </a:r>
            <a:r>
              <a:rPr lang="en-US" altLang="zh-CN" dirty="0"/>
              <a:t>[j+1]=temp;</a:t>
            </a:r>
            <a:endParaRPr lang="en-US" altLang="zh-CN" dirty="0"/>
          </a:p>
          <a:p>
            <a:r>
              <a:rPr lang="en-US" altLang="zh-CN" dirty="0"/>
              <a:t>            }</a:t>
            </a:r>
            <a:endParaRPr lang="en-US" altLang="zh-CN" dirty="0"/>
          </a:p>
          <a:p>
            <a:r>
              <a:rPr lang="en-US" altLang="zh-CN" dirty="0"/>
              <a:t>       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("after sorting:\n");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("%s\n",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zh-CN" altLang="en-US" dirty="0"/>
              <a:t>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#define ROW 5</a:t>
            </a:r>
            <a:endParaRPr lang="en-US" altLang="zh-CN" dirty="0"/>
          </a:p>
          <a:p>
            <a:r>
              <a:rPr lang="en-US" altLang="zh-CN" dirty="0"/>
              <a:t>#define COL 10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 **</a:t>
            </a:r>
            <a:r>
              <a:rPr lang="en-US" altLang="zh-CN" dirty="0" err="1"/>
              <a:t>pp,int</a:t>
            </a:r>
            <a:r>
              <a:rPr lang="en-US" altLang="zh-CN" dirty="0"/>
              <a:t> </a:t>
            </a:r>
            <a:r>
              <a:rPr lang="en-US" altLang="zh-CN" dirty="0" err="1"/>
              <a:t>iRow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int main(void)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                 char </a:t>
            </a:r>
            <a:r>
              <a:rPr lang="en-US" altLang="zh-CN" dirty="0" err="1"/>
              <a:t>cName</a:t>
            </a:r>
            <a:r>
              <a:rPr lang="en-US" altLang="zh-CN" dirty="0"/>
              <a:t>[ROW][COL];</a:t>
            </a:r>
            <a:endParaRPr lang="en-US" altLang="zh-CN" dirty="0"/>
          </a:p>
          <a:p>
            <a:r>
              <a:rPr lang="en-US" altLang="zh-CN" dirty="0"/>
              <a:t>	char *</a:t>
            </a:r>
            <a:r>
              <a:rPr lang="en-US" altLang="zh-CN" dirty="0" err="1"/>
              <a:t>pStr</a:t>
            </a:r>
            <a:r>
              <a:rPr lang="en-US" altLang="zh-CN" dirty="0"/>
              <a:t>[ROW];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                      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cName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("please input %d names:\</a:t>
            </a:r>
            <a:r>
              <a:rPr lang="en-US" altLang="zh-CN" dirty="0" err="1"/>
              <a:t>n",ROW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sortstring</a:t>
            </a:r>
            <a:r>
              <a:rPr lang="en-US" altLang="zh-CN" dirty="0"/>
              <a:t>(</a:t>
            </a:r>
            <a:r>
              <a:rPr lang="en-US" altLang="zh-CN" dirty="0" err="1"/>
              <a:t>pStr,ROW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("after sorting:\n");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("%s\n",</a:t>
            </a:r>
            <a:r>
              <a:rPr lang="en-US" altLang="zh-CN" dirty="0" err="1"/>
              <a:t>pStr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 **</a:t>
            </a:r>
            <a:r>
              <a:rPr lang="en-US" altLang="zh-CN" dirty="0" err="1"/>
              <a:t>pp,int</a:t>
            </a:r>
            <a:r>
              <a:rPr lang="en-US" altLang="zh-CN" dirty="0"/>
              <a:t> </a:t>
            </a:r>
            <a:r>
              <a:rPr lang="en-US" altLang="zh-CN" dirty="0" err="1"/>
              <a:t>iRow</a:t>
            </a:r>
            <a:r>
              <a:rPr lang="en-US" altLang="zh-CN" dirty="0"/>
              <a:t>)  //char *pp[]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char *temp;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iRow;i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iRow-i;j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if(</a:t>
            </a:r>
            <a:r>
              <a:rPr lang="en-US" altLang="zh-CN" dirty="0" err="1"/>
              <a:t>strcmp</a:t>
            </a:r>
            <a:r>
              <a:rPr lang="en-US" altLang="zh-CN" dirty="0"/>
              <a:t>(pp[j],pp[j+1])&gt;0)</a:t>
            </a:r>
            <a:endParaRPr lang="en-US" altLang="zh-CN" dirty="0"/>
          </a:p>
          <a:p>
            <a:r>
              <a:rPr lang="en-US" altLang="zh-CN" dirty="0"/>
              <a:t>			{</a:t>
            </a:r>
            <a:endParaRPr lang="en-US" altLang="zh-CN" dirty="0"/>
          </a:p>
          <a:p>
            <a:r>
              <a:rPr lang="en-US" altLang="zh-CN" dirty="0"/>
              <a:t>				temp=pp[j];</a:t>
            </a:r>
            <a:endParaRPr lang="en-US" altLang="zh-CN" dirty="0"/>
          </a:p>
          <a:p>
            <a:r>
              <a:rPr lang="en-US" altLang="zh-CN" dirty="0"/>
              <a:t>				pp[j]=pp[j+1];</a:t>
            </a:r>
            <a:endParaRPr lang="en-US" altLang="zh-CN" dirty="0"/>
          </a:p>
          <a:p>
            <a:r>
              <a:rPr lang="en-US" altLang="zh-CN" dirty="0"/>
              <a:t>				pp[j+1]=temp;</a:t>
            </a:r>
            <a:endParaRPr lang="en-US" altLang="zh-CN" dirty="0"/>
          </a:p>
          <a:p>
            <a:r>
              <a:rPr lang="en-US" altLang="zh-CN" dirty="0"/>
              <a:t>			}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对指针数组指向字符串常量进行说明</a:t>
            </a:r>
            <a:endParaRPr lang="en-US" altLang="zh-CN" sz="1200" dirty="0"/>
          </a:p>
          <a:p>
            <a:r>
              <a:rPr lang="en-US" altLang="zh-CN" sz="1200" dirty="0"/>
              <a:t>char **</a:t>
            </a:r>
            <a:r>
              <a:rPr lang="en-US" altLang="zh-CN" sz="1200" dirty="0" err="1"/>
              <a:t>ppName</a:t>
            </a:r>
            <a:endParaRPr lang="en-US" altLang="zh-CN" sz="1200" dirty="0"/>
          </a:p>
          <a:p>
            <a:r>
              <a:rPr lang="en-US" altLang="zh-CN" dirty="0" err="1"/>
              <a:t>ppName</a:t>
            </a:r>
            <a:r>
              <a:rPr lang="en-US" altLang="zh-CN" dirty="0"/>
              <a:t>[n]   *(</a:t>
            </a:r>
            <a:r>
              <a:rPr lang="en-US" altLang="zh-CN" dirty="0" err="1"/>
              <a:t>ppName+n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9308" y="1397725"/>
            <a:ext cx="9966960" cy="279598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6600" dirty="0"/>
              <a:t> C</a:t>
            </a:r>
            <a:r>
              <a:rPr lang="zh-CN" altLang="en-US" sz="6600" dirty="0"/>
              <a:t>语言程序设计</a:t>
            </a:r>
            <a:r>
              <a:rPr lang="en-US" altLang="zh-CN" sz="6600" dirty="0"/>
              <a:t>2A</a:t>
            </a:r>
            <a:br>
              <a:rPr lang="en-US" altLang="zh-CN" sz="6600" dirty="0"/>
            </a:br>
            <a:r>
              <a:rPr lang="zh-CN" altLang="en-US" sz="6600" dirty="0"/>
              <a:t>（第三次课）</a:t>
            </a:r>
            <a:endParaRPr lang="zh-CN" altLang="en-US" sz="6600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634" y="1819656"/>
            <a:ext cx="6126480" cy="1609344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一起写代码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 descr="C:\Documents and Settings\Administrator\桌面\GIF图片4\stick_man_celebrate_laptop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5987" y="167182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2252745" y="1077028"/>
          <a:ext cx="6370390" cy="181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3"/>
          <p:cNvGraphicFramePr>
            <a:graphicFrameLocks noGrp="1"/>
          </p:cNvGraphicFramePr>
          <p:nvPr/>
        </p:nvGraphicFramePr>
        <p:xfrm>
          <a:off x="2252745" y="3423699"/>
          <a:ext cx="6370390" cy="181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箭头: 下 7"/>
          <p:cNvSpPr/>
          <p:nvPr/>
        </p:nvSpPr>
        <p:spPr>
          <a:xfrm>
            <a:off x="4190035" y="2895668"/>
            <a:ext cx="208345" cy="43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310360" y="100676"/>
            <a:ext cx="4572000" cy="107702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字符数组有变化！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" descr="www_tuweimei_comComp_15132406_bEuqM9l6QEibctQMO47lW353DS2K0L2R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55" y="3514114"/>
            <a:ext cx="1311157" cy="16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3444937" y="1077028"/>
          <a:ext cx="6370390" cy="181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箭头: 下 7"/>
          <p:cNvSpPr/>
          <p:nvPr/>
        </p:nvSpPr>
        <p:spPr>
          <a:xfrm>
            <a:off x="5382227" y="2895668"/>
            <a:ext cx="208345" cy="43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310360" y="100676"/>
            <a:ext cx="4572000" cy="107702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另一种解决方案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941285" y="1077028"/>
          <a:ext cx="1070015" cy="181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0015"/>
              </a:tblGrid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[0]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[1]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[2]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[3]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[4]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3"/>
          <p:cNvGraphicFramePr>
            <a:graphicFrameLocks noGrp="1"/>
          </p:cNvGraphicFramePr>
          <p:nvPr/>
        </p:nvGraphicFramePr>
        <p:xfrm>
          <a:off x="3444937" y="3514114"/>
          <a:ext cx="6370390" cy="181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4"/>
          <p:cNvGraphicFramePr>
            <a:graphicFrameLocks noGrp="1"/>
          </p:cNvGraphicFramePr>
          <p:nvPr/>
        </p:nvGraphicFramePr>
        <p:xfrm>
          <a:off x="1941285" y="3503954"/>
          <a:ext cx="1070015" cy="181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0015"/>
              </a:tblGrid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[2]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[0]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[4]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[3]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72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cName</a:t>
                      </a:r>
                      <a:r>
                        <a:rPr lang="en-US" altLang="zh-CN" sz="1600" dirty="0"/>
                        <a:t>[1]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011300" y="1273215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11300" y="1632512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11300" y="1991809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11300" y="2351106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11300" y="2710405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5423" y="983848"/>
            <a:ext cx="945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</a:rPr>
              <a:t>pStr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endCxn id="17" idx="1"/>
          </p:cNvCxnSpPr>
          <p:nvPr/>
        </p:nvCxnSpPr>
        <p:spPr>
          <a:xfrm>
            <a:off x="3011300" y="3730005"/>
            <a:ext cx="433637" cy="693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011300" y="3730005"/>
            <a:ext cx="433637" cy="359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1655" y="4423434"/>
            <a:ext cx="443282" cy="681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011300" y="4795777"/>
            <a:ext cx="4336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011300" y="4089721"/>
            <a:ext cx="433637" cy="1064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79647" y="3333506"/>
            <a:ext cx="945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</a:rPr>
              <a:t>pStr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50735" y="584521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cName</a:t>
            </a:r>
            <a:r>
              <a:rPr lang="en-US" altLang="zh-CN" dirty="0"/>
              <a:t>[ROW][COL]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68354" y="584521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char *</a:t>
            </a:r>
            <a:r>
              <a:rPr lang="en-US" altLang="zh-CN" dirty="0" err="1">
                <a:solidFill>
                  <a:srgbClr val="C00000"/>
                </a:solidFill>
              </a:rPr>
              <a:t>pStr</a:t>
            </a:r>
            <a:r>
              <a:rPr lang="en-US" altLang="zh-CN" dirty="0">
                <a:solidFill>
                  <a:srgbClr val="C00000"/>
                </a:solidFill>
              </a:rPr>
              <a:t>[ROW]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" name="Picture 2" descr="C:\Documents and Settings\Administrator\桌面\GIF图片4\stickmen_running_with_arrow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22704" y="2162087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什么是指针数组？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1303" y="2065238"/>
            <a:ext cx="10058400" cy="34211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600" dirty="0"/>
              <a:t>一维数组，它的每个元素都是指针类型</a:t>
            </a:r>
            <a:endParaRPr lang="en-US" altLang="zh-CN" sz="36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200" dirty="0"/>
              <a:t>定义</a:t>
            </a:r>
            <a:r>
              <a:rPr lang="zh-CN" altLang="en-US" sz="3200" dirty="0">
                <a:solidFill>
                  <a:srgbClr val="C00000"/>
                </a:solidFill>
              </a:rPr>
              <a:t>：类型名  *数组名</a:t>
            </a:r>
            <a:r>
              <a:rPr lang="en-US" altLang="zh-CN" sz="3200" dirty="0">
                <a:solidFill>
                  <a:srgbClr val="C00000"/>
                </a:solidFill>
              </a:rPr>
              <a:t>[</a:t>
            </a:r>
            <a:r>
              <a:rPr lang="zh-CN" altLang="en-US" sz="3200" dirty="0">
                <a:solidFill>
                  <a:srgbClr val="C00000"/>
                </a:solidFill>
              </a:rPr>
              <a:t>整型常量表达式</a:t>
            </a:r>
            <a:r>
              <a:rPr lang="en-US" altLang="zh-CN" sz="3200" dirty="0">
                <a:solidFill>
                  <a:srgbClr val="C00000"/>
                </a:solidFill>
              </a:rPr>
              <a:t>]</a:t>
            </a:r>
            <a:r>
              <a:rPr lang="zh-CN" altLang="en-US" sz="3200" dirty="0">
                <a:solidFill>
                  <a:srgbClr val="C00000"/>
                </a:solidFill>
              </a:rPr>
              <a:t>；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                </a:t>
            </a:r>
            <a:r>
              <a:rPr lang="en-US" altLang="zh-CN" sz="3200" dirty="0">
                <a:solidFill>
                  <a:srgbClr val="C00000"/>
                </a:solidFill>
              </a:rPr>
              <a:t>char    *</a:t>
            </a:r>
            <a:r>
              <a:rPr lang="en-US" altLang="zh-CN" sz="3200" dirty="0" err="1">
                <a:solidFill>
                  <a:srgbClr val="C00000"/>
                </a:solidFill>
              </a:rPr>
              <a:t>pStr</a:t>
            </a:r>
            <a:r>
              <a:rPr lang="en-US" altLang="zh-CN" sz="3200" dirty="0">
                <a:solidFill>
                  <a:srgbClr val="C00000"/>
                </a:solidFill>
              </a:rPr>
              <a:t>[ROW];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4" descr="C:\Documents and Settings\Administrator\桌面\GIF图片4\team_brainstorming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80850" y="395036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292548"/>
            <a:ext cx="5200469" cy="2698178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01642" y="123438"/>
            <a:ext cx="6126480" cy="1609344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改写源程序（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字符串输入、输出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0981" y="1553182"/>
            <a:ext cx="4910143" cy="1875818"/>
            <a:chOff x="610981" y="1553182"/>
            <a:chExt cx="4910143" cy="1875818"/>
          </a:xfrm>
        </p:grpSpPr>
        <p:sp>
          <p:nvSpPr>
            <p:cNvPr id="9" name="矩形 8"/>
            <p:cNvSpPr/>
            <p:nvPr/>
          </p:nvSpPr>
          <p:spPr>
            <a:xfrm>
              <a:off x="802512" y="1674674"/>
              <a:ext cx="444082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char </a:t>
              </a:r>
              <a:r>
                <a:rPr lang="en-US" altLang="zh-CN" sz="1600" dirty="0" err="1"/>
                <a:t>cName</a:t>
              </a:r>
              <a:r>
                <a:rPr lang="en-US" altLang="zh-CN" sz="1600" dirty="0"/>
                <a:t>[ROW][COL];</a:t>
              </a:r>
              <a:endParaRPr lang="en-US" altLang="zh-CN" sz="1600" dirty="0"/>
            </a:p>
            <a:p>
              <a:r>
                <a:rPr lang="en-US" altLang="zh-CN" sz="1600" dirty="0"/>
                <a:t>int </a:t>
              </a:r>
              <a:r>
                <a:rPr lang="en-US" altLang="zh-CN" sz="1600" dirty="0" err="1"/>
                <a:t>i</a:t>
              </a:r>
              <a:r>
                <a:rPr lang="en-US" altLang="zh-CN" sz="1600" dirty="0"/>
                <a:t>;</a:t>
              </a:r>
              <a:endParaRPr lang="en-US" altLang="zh-CN" sz="1600" dirty="0"/>
            </a:p>
            <a:p>
              <a:r>
                <a:rPr lang="en-US" altLang="zh-CN" sz="1600" dirty="0"/>
                <a:t>	</a:t>
              </a:r>
              <a:endParaRPr lang="en-US" altLang="zh-CN" sz="1600" dirty="0"/>
            </a:p>
            <a:p>
              <a:r>
                <a:rPr lang="en-US" altLang="zh-CN" sz="1600" dirty="0" err="1"/>
                <a:t>printf</a:t>
              </a:r>
              <a:r>
                <a:rPr lang="en-US" altLang="zh-CN" sz="1600" dirty="0"/>
                <a:t>("please input %d names:\</a:t>
              </a:r>
              <a:r>
                <a:rPr lang="en-US" altLang="zh-CN" sz="1600" dirty="0" err="1"/>
                <a:t>n",ROW</a:t>
              </a:r>
              <a:r>
                <a:rPr lang="en-US" altLang="zh-CN" sz="1600" dirty="0"/>
                <a:t>);</a:t>
              </a:r>
              <a:endParaRPr lang="en-US" altLang="zh-CN" sz="1600" dirty="0"/>
            </a:p>
            <a:p>
              <a:r>
                <a:rPr lang="en-US" altLang="zh-CN" sz="1600" dirty="0"/>
                <a:t>for(</a:t>
              </a:r>
              <a:r>
                <a:rPr lang="en-US" altLang="zh-CN" sz="1600" dirty="0" err="1"/>
                <a:t>i</a:t>
              </a:r>
              <a:r>
                <a:rPr lang="en-US" altLang="zh-CN" sz="1600" dirty="0"/>
                <a:t>=0;i&lt;</a:t>
              </a:r>
              <a:r>
                <a:rPr lang="en-US" altLang="zh-CN" sz="1600" dirty="0" err="1"/>
                <a:t>ROW;i</a:t>
              </a:r>
              <a:r>
                <a:rPr lang="en-US" altLang="zh-CN" sz="1600" dirty="0"/>
                <a:t>++)</a:t>
              </a:r>
              <a:endParaRPr lang="en-US" altLang="zh-CN" sz="1600" dirty="0"/>
            </a:p>
            <a:p>
              <a:r>
                <a:rPr lang="en-US" altLang="zh-CN" sz="1600" dirty="0"/>
                <a:t>         </a:t>
              </a:r>
              <a:r>
                <a:rPr lang="en-US" altLang="zh-CN" sz="1600" dirty="0" err="1"/>
                <a:t>scanf</a:t>
              </a:r>
              <a:r>
                <a:rPr lang="en-US" altLang="zh-CN" sz="1600" dirty="0"/>
                <a:t>(“%s”,</a:t>
              </a:r>
              <a:r>
                <a:rPr lang="en-US" altLang="zh-CN" sz="1600" dirty="0" err="1"/>
                <a:t>cName</a:t>
              </a:r>
              <a:r>
                <a:rPr lang="en-US" altLang="zh-CN" sz="1600" dirty="0"/>
                <a:t>[</a:t>
              </a:r>
              <a:r>
                <a:rPr lang="en-US" altLang="zh-CN" sz="1600" dirty="0" err="1"/>
                <a:t>i</a:t>
              </a:r>
              <a:r>
                <a:rPr lang="en-US" altLang="zh-CN" sz="1600" dirty="0"/>
                <a:t>]);   //</a:t>
              </a:r>
              <a:r>
                <a:rPr lang="zh-CN" altLang="en-US" sz="1600" dirty="0"/>
                <a:t>输出类似</a:t>
              </a:r>
              <a:endParaRPr lang="zh-CN" altLang="en-US" sz="1600" dirty="0"/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610981" y="1553182"/>
              <a:ext cx="4910143" cy="187581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897728" y="3550492"/>
            <a:ext cx="4440820" cy="300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char 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[ROW][COL];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char  *</a:t>
            </a:r>
            <a:r>
              <a:rPr lang="en-US" altLang="zh-CN" sz="1600" dirty="0" err="1">
                <a:solidFill>
                  <a:schemeClr val="accent2"/>
                </a:solidFill>
              </a:rPr>
              <a:t>pStr</a:t>
            </a:r>
            <a:r>
              <a:rPr lang="en-US" altLang="zh-CN" sz="1600" dirty="0">
                <a:solidFill>
                  <a:schemeClr val="accent2"/>
                </a:solidFill>
              </a:rPr>
              <a:t>[ROW];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for(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=0;i&lt;</a:t>
            </a:r>
            <a:r>
              <a:rPr lang="en-US" altLang="zh-CN" sz="1600" dirty="0" err="1">
                <a:solidFill>
                  <a:schemeClr val="accent2"/>
                </a:solidFill>
              </a:rPr>
              <a:t>ROW;i</a:t>
            </a:r>
            <a:r>
              <a:rPr lang="en-US" altLang="zh-CN" sz="1600" dirty="0">
                <a:solidFill>
                  <a:schemeClr val="accent2"/>
                </a:solidFill>
              </a:rPr>
              <a:t>++)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          </a:t>
            </a:r>
            <a:r>
              <a:rPr lang="en-US" altLang="zh-CN" sz="1600" dirty="0" err="1">
                <a:solidFill>
                  <a:schemeClr val="accent2"/>
                </a:solidFill>
              </a:rPr>
              <a:t>pStr</a:t>
            </a:r>
            <a:r>
              <a:rPr lang="en-US" altLang="zh-CN" sz="1600" dirty="0">
                <a:solidFill>
                  <a:schemeClr val="accent2"/>
                </a:solidFill>
              </a:rPr>
              <a:t>[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]=</a:t>
            </a:r>
            <a:r>
              <a:rPr lang="en-US" altLang="zh-CN" sz="1600" dirty="0" err="1">
                <a:solidFill>
                  <a:schemeClr val="accent2"/>
                </a:solidFill>
              </a:rPr>
              <a:t>cName</a:t>
            </a:r>
            <a:r>
              <a:rPr lang="en-US" altLang="zh-CN" sz="1600" dirty="0">
                <a:solidFill>
                  <a:schemeClr val="accent2"/>
                </a:solidFill>
              </a:rPr>
              <a:t>[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];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("please input %d names:\</a:t>
            </a:r>
            <a:r>
              <a:rPr lang="en-US" altLang="zh-CN" sz="1600" dirty="0" err="1"/>
              <a:t>n",ROW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ROW;i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("%s",</a:t>
            </a:r>
            <a:r>
              <a:rPr lang="en-US" altLang="zh-CN" sz="1600" dirty="0" err="1">
                <a:solidFill>
                  <a:schemeClr val="accent2"/>
                </a:solidFill>
              </a:rPr>
              <a:t>pStr</a:t>
            </a:r>
            <a:r>
              <a:rPr lang="en-US" altLang="zh-CN" sz="1600" dirty="0">
                <a:solidFill>
                  <a:schemeClr val="accent2"/>
                </a:solidFill>
              </a:rPr>
              <a:t>[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]</a:t>
            </a:r>
            <a:r>
              <a:rPr lang="en-US" altLang="zh-CN" sz="1600" dirty="0"/>
              <a:t>);   </a:t>
            </a:r>
            <a:endParaRPr lang="zh-CN" altLang="en-US" sz="1600" dirty="0"/>
          </a:p>
        </p:txBody>
      </p:sp>
      <p:sp>
        <p:nvSpPr>
          <p:cNvPr id="34" name="矩形: 圆角 33"/>
          <p:cNvSpPr/>
          <p:nvPr/>
        </p:nvSpPr>
        <p:spPr>
          <a:xfrm>
            <a:off x="610981" y="3550492"/>
            <a:ext cx="5014315" cy="309337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914116" y="4372415"/>
            <a:ext cx="4294756" cy="2062103"/>
            <a:chOff x="5914116" y="4372415"/>
            <a:chExt cx="4294756" cy="2062103"/>
          </a:xfrm>
        </p:grpSpPr>
        <p:sp>
          <p:nvSpPr>
            <p:cNvPr id="38" name="矩形: 圆角 37"/>
            <p:cNvSpPr/>
            <p:nvPr/>
          </p:nvSpPr>
          <p:spPr>
            <a:xfrm>
              <a:off x="5914116" y="4372415"/>
              <a:ext cx="4294756" cy="2062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18602" y="4872660"/>
              <a:ext cx="4090270" cy="873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for(</a:t>
              </a:r>
              <a:r>
                <a:rPr lang="en-US" altLang="zh-CN" dirty="0" err="1"/>
                <a:t>i</a:t>
              </a:r>
              <a:r>
                <a:rPr lang="en-US" altLang="zh-CN" dirty="0"/>
                <a:t>=0;i&lt;</a:t>
              </a:r>
              <a:r>
                <a:rPr lang="en-US" altLang="zh-CN" dirty="0" err="1"/>
                <a:t>ROW;i</a:t>
              </a:r>
              <a:r>
                <a:rPr lang="en-US" altLang="zh-CN" dirty="0"/>
                <a:t>++)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	</a:t>
              </a:r>
              <a:r>
                <a:rPr lang="en-US" altLang="zh-CN" dirty="0" err="1"/>
                <a:t>printf</a:t>
              </a:r>
              <a:r>
                <a:rPr lang="en-US" altLang="zh-CN" dirty="0"/>
                <a:t>("%s\n",</a:t>
              </a:r>
              <a:r>
                <a:rPr lang="en-US" altLang="zh-CN" dirty="0" err="1">
                  <a:solidFill>
                    <a:schemeClr val="accent2"/>
                  </a:solidFill>
                </a:rPr>
                <a:t>pStr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dirty="0" err="1">
                  <a:solidFill>
                    <a:schemeClr val="accent2"/>
                  </a:solidFill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en-US" altLang="zh-CN" dirty="0"/>
                <a:t>);   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 uiExpand="1" build="allAtOnce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4977" y="383693"/>
            <a:ext cx="5200469" cy="2698178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01642" y="123438"/>
            <a:ext cx="6126480" cy="160934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改写源程序（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640" y="1674495"/>
            <a:ext cx="454596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char temp[COL];</a:t>
            </a:r>
            <a:endParaRPr lang="en-US" altLang="zh-CN" sz="1600" dirty="0"/>
          </a:p>
          <a:p>
            <a:r>
              <a:rPr lang="en-US" altLang="zh-CN" sz="1600" dirty="0"/>
              <a:t>int 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ROW;i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  for(j=0;j&lt;</a:t>
            </a:r>
            <a:r>
              <a:rPr lang="en-US" altLang="zh-CN" sz="1600" dirty="0" err="1"/>
              <a:t>ROW-i;j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     {</a:t>
            </a:r>
            <a:endParaRPr lang="en-US" altLang="zh-CN" sz="1600" dirty="0"/>
          </a:p>
          <a:p>
            <a:r>
              <a:rPr lang="en-US" altLang="zh-CN" sz="1600" dirty="0"/>
              <a:t>                   if(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[j],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[j+1])&gt;0)</a:t>
            </a:r>
            <a:endParaRPr lang="en-US" altLang="zh-CN" sz="1600" dirty="0"/>
          </a:p>
          <a:p>
            <a:r>
              <a:rPr lang="en-US" altLang="zh-CN" sz="1600" dirty="0"/>
              <a:t>        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temp,cNname</a:t>
            </a:r>
            <a:r>
              <a:rPr lang="en-US" altLang="zh-CN" sz="1600" dirty="0"/>
              <a:t>[j]);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[j],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[j+1],temp);</a:t>
            </a:r>
            <a:endParaRPr lang="en-US" altLang="zh-CN" sz="1600" dirty="0"/>
          </a:p>
          <a:p>
            <a:r>
              <a:rPr lang="en-US" altLang="zh-CN" sz="1600" dirty="0"/>
              <a:t>           }</a:t>
            </a:r>
            <a:endParaRPr lang="en-US" altLang="zh-CN" sz="1600" dirty="0"/>
          </a:p>
          <a:p>
            <a:r>
              <a:rPr lang="en-US" altLang="zh-CN" sz="1600" dirty="0"/>
              <a:t>   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矩形: 圆角 28"/>
          <p:cNvSpPr/>
          <p:nvPr/>
        </p:nvSpPr>
        <p:spPr>
          <a:xfrm>
            <a:off x="610981" y="1553182"/>
            <a:ext cx="4910143" cy="393321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21124" y="3342126"/>
            <a:ext cx="6494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pStr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访问字符串，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两两比较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要如何实现？</a:t>
            </a:r>
            <a:endParaRPr lang="zh-CN" altLang="en-US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71411" y="3800065"/>
            <a:ext cx="36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</a:rPr>
              <a:t>strcmp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[j],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[j+1])&gt;0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1124" y="4326949"/>
            <a:ext cx="487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pStr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字符串交换</a:t>
            </a: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要如何实现？</a:t>
            </a:r>
            <a:endParaRPr lang="zh-CN" altLang="en-US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70878" y="4754110"/>
            <a:ext cx="3549370" cy="783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交换的是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zh-CN" altLang="en-US" sz="1600" b="1" dirty="0">
                <a:solidFill>
                  <a:srgbClr val="C00000"/>
                </a:solidFill>
              </a:rPr>
              <a:t>的数组元素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借助一个字符指针变量   </a:t>
            </a:r>
            <a:r>
              <a:rPr lang="en-US" altLang="zh-CN" sz="1600" b="1" dirty="0">
                <a:solidFill>
                  <a:srgbClr val="C00000"/>
                </a:solidFill>
              </a:rPr>
              <a:t>char </a:t>
            </a:r>
            <a:r>
              <a:rPr lang="zh-CN" altLang="en-US" sz="1600" b="1" dirty="0">
                <a:solidFill>
                  <a:srgbClr val="C00000"/>
                </a:solidFill>
              </a:rPr>
              <a:t>*</a:t>
            </a:r>
            <a:r>
              <a:rPr lang="en-US" altLang="zh-CN" sz="1600" b="1" dirty="0">
                <a:solidFill>
                  <a:srgbClr val="C00000"/>
                </a:solidFill>
              </a:rPr>
              <a:t>temp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4977" y="108103"/>
            <a:ext cx="5200469" cy="2698178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01642" y="123438"/>
            <a:ext cx="6126480" cy="160934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改写源程序（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512" y="1674674"/>
            <a:ext cx="43482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char temp[COL];</a:t>
            </a:r>
            <a:endParaRPr lang="en-US" altLang="zh-CN" sz="1600" dirty="0"/>
          </a:p>
          <a:p>
            <a:r>
              <a:rPr lang="en-US" altLang="zh-CN" sz="1600" dirty="0"/>
              <a:t>int 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ROW;i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  for(j=0;j&lt;</a:t>
            </a:r>
            <a:r>
              <a:rPr lang="en-US" altLang="zh-CN" sz="1600" dirty="0" err="1"/>
              <a:t>ROW-i;j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     {</a:t>
            </a:r>
            <a:endParaRPr lang="en-US" altLang="zh-CN" sz="1600" dirty="0"/>
          </a:p>
          <a:p>
            <a:r>
              <a:rPr lang="en-US" altLang="zh-CN" sz="1600" dirty="0"/>
              <a:t>          if(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[j],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[j+1])&gt;0)</a:t>
            </a:r>
            <a:endParaRPr lang="en-US" altLang="zh-CN" sz="1600" dirty="0"/>
          </a:p>
          <a:p>
            <a:r>
              <a:rPr lang="en-US" altLang="zh-CN" sz="1600" dirty="0"/>
              <a:t>        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temp,cNname</a:t>
            </a:r>
            <a:r>
              <a:rPr lang="en-US" altLang="zh-CN" sz="1600" dirty="0"/>
              <a:t>[j]);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[j],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cName</a:t>
            </a:r>
            <a:r>
              <a:rPr lang="en-US" altLang="zh-CN" sz="1600" dirty="0"/>
              <a:t>[j+1],temp);</a:t>
            </a:r>
            <a:endParaRPr lang="en-US" altLang="zh-CN" sz="1600" dirty="0"/>
          </a:p>
          <a:p>
            <a:r>
              <a:rPr lang="en-US" altLang="zh-CN" sz="1600" dirty="0"/>
              <a:t>           }</a:t>
            </a:r>
            <a:endParaRPr lang="en-US" altLang="zh-CN" sz="1600" dirty="0"/>
          </a:p>
          <a:p>
            <a:r>
              <a:rPr lang="en-US" altLang="zh-CN" sz="1600" dirty="0"/>
              <a:t>   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矩形: 圆角 28"/>
          <p:cNvSpPr/>
          <p:nvPr/>
        </p:nvSpPr>
        <p:spPr>
          <a:xfrm>
            <a:off x="610981" y="1553182"/>
            <a:ext cx="4539753" cy="393321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06508" y="2866526"/>
            <a:ext cx="36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char *temp;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4740" y="2866390"/>
            <a:ext cx="519811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int 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ROW;i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  for(j=0;j&lt;</a:t>
            </a:r>
            <a:r>
              <a:rPr lang="en-US" altLang="zh-CN" sz="1600" dirty="0" err="1"/>
              <a:t>ROW-i;j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      {</a:t>
            </a:r>
            <a:endParaRPr lang="en-US" altLang="zh-CN" sz="1600" dirty="0"/>
          </a:p>
          <a:p>
            <a:r>
              <a:rPr lang="en-US" altLang="zh-CN" sz="1600" dirty="0"/>
              <a:t>          if(                              )</a:t>
            </a:r>
            <a:endParaRPr lang="en-US" altLang="zh-CN" sz="1600" dirty="0"/>
          </a:p>
          <a:p>
            <a:r>
              <a:rPr lang="en-US" altLang="zh-CN" sz="1600" dirty="0"/>
              <a:t>         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       }</a:t>
            </a:r>
            <a:endParaRPr lang="en-US" altLang="zh-CN" sz="1600" dirty="0"/>
          </a:p>
          <a:p>
            <a:r>
              <a:rPr lang="en-US" altLang="zh-CN" sz="1600" dirty="0"/>
              <a:t>   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16" name="矩形: 圆角 15"/>
          <p:cNvSpPr/>
          <p:nvPr/>
        </p:nvSpPr>
        <p:spPr>
          <a:xfrm>
            <a:off x="5585460" y="2806700"/>
            <a:ext cx="5405120" cy="39274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46156" y="4316947"/>
            <a:ext cx="36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</a:rPr>
              <a:t>strcmp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[j],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[j+1])&gt;0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53154" y="4771068"/>
            <a:ext cx="3667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temp=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[j];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[j]=</a:t>
            </a:r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[j+1];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en-US" altLang="zh-CN" sz="1600" b="1" dirty="0" err="1">
                <a:solidFill>
                  <a:srgbClr val="C00000"/>
                </a:solidFill>
              </a:rPr>
              <a:t>pStr</a:t>
            </a:r>
            <a:r>
              <a:rPr lang="en-US" altLang="zh-CN" sz="1600" b="1" dirty="0">
                <a:solidFill>
                  <a:srgbClr val="C00000"/>
                </a:solidFill>
              </a:rPr>
              <a:t>[j+1]=temp;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  <p:bldP spid="18" grpId="0"/>
      <p:bldP spid="1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634" y="1819656"/>
            <a:ext cx="7477244" cy="160934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一起验证代码</a:t>
            </a:r>
            <a:b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>
                <a:solidFill>
                  <a:schemeClr val="tx1"/>
                </a:solidFill>
              </a:rPr>
              <a:t>主函数完成输入、排序、输出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 descr="C:\Documents and Settings\Administrator\桌面\GIF图片4\stick_man_celebrate_laptop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5987" y="167182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671332"/>
            <a:ext cx="10058400" cy="142264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如何把指针数组的首地址传递给函数参数？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1303" y="2065238"/>
            <a:ext cx="10058400" cy="3421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3600" dirty="0"/>
              <a:t>char    *</a:t>
            </a:r>
            <a:r>
              <a:rPr lang="en-US" altLang="zh-CN" sz="3600" dirty="0" err="1"/>
              <a:t>pStr</a:t>
            </a:r>
            <a:r>
              <a:rPr lang="en-US" altLang="zh-CN" sz="3600" dirty="0"/>
              <a:t>[ROW];</a:t>
            </a:r>
            <a:endParaRPr lang="en-US" altLang="zh-CN" sz="36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sz="3400" dirty="0" err="1"/>
              <a:t>pStr</a:t>
            </a:r>
            <a:r>
              <a:rPr lang="zh-CN" altLang="en-US" sz="3400" dirty="0"/>
              <a:t>是数组名，是常量，是指向指针的指针，</a:t>
            </a:r>
            <a:r>
              <a:rPr lang="zh-CN" altLang="en-US" sz="3400" dirty="0">
                <a:solidFill>
                  <a:srgbClr val="C00000"/>
                </a:solidFill>
              </a:rPr>
              <a:t>二级指针</a:t>
            </a:r>
            <a:endParaRPr lang="en-US" altLang="zh-CN" sz="3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200" dirty="0"/>
              <a:t>二级指针变量定义</a:t>
            </a:r>
            <a:r>
              <a:rPr lang="zh-CN" altLang="en-US" sz="3200" dirty="0">
                <a:solidFill>
                  <a:srgbClr val="C00000"/>
                </a:solidFill>
              </a:rPr>
              <a:t>：类型名  **变量名；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                </a:t>
            </a:r>
            <a:r>
              <a:rPr lang="en-US" altLang="zh-CN" sz="3200" dirty="0">
                <a:solidFill>
                  <a:srgbClr val="C00000"/>
                </a:solidFill>
              </a:rPr>
              <a:t>char    </a:t>
            </a:r>
            <a:r>
              <a:rPr lang="zh-CN" altLang="en-US" sz="3200" dirty="0">
                <a:solidFill>
                  <a:srgbClr val="C00000"/>
                </a:solidFill>
              </a:rPr>
              <a:t>*</a:t>
            </a:r>
            <a:r>
              <a:rPr lang="en-US" altLang="zh-CN" sz="3200" dirty="0">
                <a:solidFill>
                  <a:srgbClr val="C00000"/>
                </a:solidFill>
              </a:rPr>
              <a:t>*pp=</a:t>
            </a:r>
            <a:r>
              <a:rPr lang="en-US" altLang="zh-CN" sz="3200" dirty="0" err="1">
                <a:solidFill>
                  <a:srgbClr val="C00000"/>
                </a:solidFill>
              </a:rPr>
              <a:t>pStr</a:t>
            </a:r>
            <a:r>
              <a:rPr lang="en-US" altLang="zh-CN" sz="3200" dirty="0">
                <a:solidFill>
                  <a:srgbClr val="C00000"/>
                </a:solidFill>
              </a:rPr>
              <a:t>;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 descr="C:\Documents and Settings\Administrator\桌面\GIF图片4\stick_man_teamwork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94293" y="4490696"/>
            <a:ext cx="1636295" cy="163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683" y="106266"/>
            <a:ext cx="6327738" cy="142264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解决函数接收指针数组首地址问题！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4429" y="2698996"/>
            <a:ext cx="5929454" cy="29350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/>
              <a:t>函数调用：</a:t>
            </a:r>
            <a:r>
              <a:rPr lang="en-US" altLang="zh-CN" sz="1800" dirty="0" err="1"/>
              <a:t>sortstring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pStr,ROW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/>
              <a:t>函数声明：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sortstring</a:t>
            </a:r>
            <a:r>
              <a:rPr lang="en-US" altLang="zh-CN" sz="1800" dirty="0"/>
              <a:t>(char **</a:t>
            </a:r>
            <a:r>
              <a:rPr lang="en-US" altLang="zh-CN" sz="1800" dirty="0" err="1"/>
              <a:t>pp,int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iRow</a:t>
            </a:r>
            <a:r>
              <a:rPr lang="en-US" altLang="zh-CN" sz="1800" dirty="0"/>
              <a:t>);</a:t>
            </a: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6013738" y="2135636"/>
            <a:ext cx="55172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void sortstring(char **pp,int iRow)  //char *pp[]</a:t>
            </a:r>
            <a:endParaRPr lang="zh-CN" altLang="en-US" sz="1400" dirty="0"/>
          </a:p>
          <a:p>
            <a:r>
              <a:rPr lang="zh-CN" altLang="en-US" sz="1400" dirty="0"/>
              <a:t>{</a:t>
            </a:r>
            <a:endParaRPr lang="zh-CN" altLang="en-US" sz="1400" dirty="0"/>
          </a:p>
          <a:p>
            <a:r>
              <a:rPr lang="zh-CN" altLang="en-US" sz="1400" dirty="0"/>
              <a:t>	char *temp;</a:t>
            </a:r>
            <a:endParaRPr lang="zh-CN" altLang="en-US" sz="1400" dirty="0"/>
          </a:p>
          <a:p>
            <a:r>
              <a:rPr lang="zh-CN" altLang="en-US" sz="1400" dirty="0"/>
              <a:t>	int i,j;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	for(i=1;i&lt;iRow;i++)</a:t>
            </a:r>
            <a:endParaRPr lang="zh-CN" altLang="en-US" sz="1400" dirty="0"/>
          </a:p>
          <a:p>
            <a:r>
              <a:rPr lang="zh-CN" altLang="en-US" sz="1400" dirty="0"/>
              <a:t>	{</a:t>
            </a:r>
            <a:endParaRPr lang="zh-CN" altLang="en-US" sz="1400" dirty="0"/>
          </a:p>
          <a:p>
            <a:r>
              <a:rPr lang="zh-CN" altLang="en-US" sz="1400" dirty="0"/>
              <a:t>		for(j=0;j&lt;iRow-i;j++)</a:t>
            </a:r>
            <a:endParaRPr lang="zh-CN" altLang="en-US" sz="1400" dirty="0"/>
          </a:p>
          <a:p>
            <a:r>
              <a:rPr lang="zh-CN" altLang="en-US" sz="1400" dirty="0"/>
              <a:t>		{</a:t>
            </a:r>
            <a:endParaRPr lang="zh-CN" altLang="en-US" sz="1400" dirty="0"/>
          </a:p>
          <a:p>
            <a:r>
              <a:rPr lang="zh-CN" altLang="en-US" sz="1400" dirty="0"/>
              <a:t>			if(strcmp(pp[j],pp[j+1])&gt;0)</a:t>
            </a:r>
            <a:endParaRPr lang="zh-CN" altLang="en-US" sz="1400" dirty="0"/>
          </a:p>
          <a:p>
            <a:r>
              <a:rPr lang="zh-CN" altLang="en-US" sz="1400" dirty="0"/>
              <a:t>			{</a:t>
            </a:r>
            <a:endParaRPr lang="zh-CN" altLang="en-US" sz="1400" dirty="0"/>
          </a:p>
          <a:p>
            <a:r>
              <a:rPr lang="zh-CN" altLang="en-US" sz="1400" dirty="0"/>
              <a:t>				temp=pp[j];</a:t>
            </a:r>
            <a:endParaRPr lang="zh-CN" altLang="en-US" sz="1400" dirty="0"/>
          </a:p>
          <a:p>
            <a:r>
              <a:rPr lang="zh-CN" altLang="en-US" sz="1400" dirty="0"/>
              <a:t>				pp[j]=pp[j+1];</a:t>
            </a:r>
            <a:endParaRPr lang="zh-CN" altLang="en-US" sz="1400" dirty="0"/>
          </a:p>
          <a:p>
            <a:r>
              <a:rPr lang="zh-CN" altLang="en-US" sz="1400" dirty="0"/>
              <a:t>				pp[j+1]=temp;</a:t>
            </a:r>
            <a:endParaRPr lang="zh-CN" altLang="en-US" sz="1400" dirty="0"/>
          </a:p>
          <a:p>
            <a:r>
              <a:rPr lang="zh-CN" altLang="en-US" sz="1400" dirty="0"/>
              <a:t>			}</a:t>
            </a:r>
            <a:endParaRPr lang="zh-CN" altLang="en-US" sz="1400" dirty="0"/>
          </a:p>
          <a:p>
            <a:r>
              <a:rPr lang="zh-CN" altLang="en-US" sz="1400" dirty="0"/>
              <a:t>		}</a:t>
            </a:r>
            <a:endParaRPr lang="zh-CN" altLang="en-US" sz="1400" dirty="0"/>
          </a:p>
          <a:p>
            <a:r>
              <a:rPr lang="zh-CN" altLang="en-US" sz="1400" dirty="0"/>
              <a:t>	}</a:t>
            </a:r>
            <a:endParaRPr lang="zh-CN" altLang="en-US" sz="1400" dirty="0"/>
          </a:p>
          <a:p>
            <a:r>
              <a:rPr lang="zh-CN" altLang="en-US" sz="1400" dirty="0"/>
              <a:t>}</a:t>
            </a:r>
            <a:endParaRPr lang="zh-CN" altLang="en-US" sz="14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013738" y="817588"/>
            <a:ext cx="6003072" cy="124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函数定义：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03842" y="1564105"/>
            <a:ext cx="6137059" cy="470937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107988" y="1295613"/>
            <a:ext cx="7793038" cy="27968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应该完成的课堂程序：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/>
              <a:t>2020</a:t>
            </a:r>
            <a:r>
              <a:rPr lang="zh-CN" altLang="en-US" sz="1800" dirty="0"/>
              <a:t>年</a:t>
            </a:r>
            <a:r>
              <a:rPr lang="en-US" altLang="zh-CN" sz="1800" dirty="0"/>
              <a:t>2.17</a:t>
            </a:r>
            <a:r>
              <a:rPr lang="zh-CN" altLang="en-US" sz="1800" dirty="0"/>
              <a:t>日到</a:t>
            </a:r>
            <a:r>
              <a:rPr lang="en-US" altLang="zh-CN" sz="1800" dirty="0"/>
              <a:t>2.20</a:t>
            </a:r>
            <a:r>
              <a:rPr lang="zh-CN" altLang="en-US" sz="1800" dirty="0"/>
              <a:t>日</a:t>
            </a:r>
            <a:r>
              <a:rPr lang="en-US" altLang="zh-CN" sz="1800" dirty="0"/>
              <a:t>,</a:t>
            </a:r>
            <a:r>
              <a:rPr lang="zh-CN" altLang="en-US" sz="1800" dirty="0"/>
              <a:t>成都高新区新冠肺炎累计确诊人数分别为</a:t>
            </a:r>
            <a:r>
              <a:rPr lang="en-US" altLang="zh-CN" sz="1800" dirty="0"/>
              <a:t>20,19,18,17</a:t>
            </a:r>
            <a:r>
              <a:rPr lang="zh-CN" altLang="en-US" sz="1800" dirty="0"/>
              <a:t>；成华区：</a:t>
            </a:r>
            <a:r>
              <a:rPr lang="en-US" altLang="zh-CN" sz="1800" dirty="0"/>
              <a:t>16,15,14,13</a:t>
            </a:r>
            <a:r>
              <a:rPr lang="zh-CN" altLang="en-US" sz="1800" dirty="0"/>
              <a:t>；武侯区：</a:t>
            </a:r>
            <a:r>
              <a:rPr lang="en-US" altLang="zh-CN" sz="1800" dirty="0"/>
              <a:t>14,13,12,11</a:t>
            </a:r>
            <a:r>
              <a:rPr lang="zh-CN" altLang="en-US" sz="1800" dirty="0"/>
              <a:t>，请录入上述数据，并按地区输出，检查录入是否正确。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/>
              <a:t>找出二维数组中的最大值及其行、列下标（一个函数完成）</a:t>
            </a:r>
            <a:br>
              <a:rPr lang="en-US" altLang="zh-CN" sz="1800" dirty="0"/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/>
              <a:t>找出二维数组中的最大值及其行、列下标（多个函数完成，包括行指针、列指针不同访问方式）</a:t>
            </a:r>
            <a:br>
              <a:rPr lang="en-US" altLang="zh-CN" sz="1800" dirty="0"/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/>
              <a:t>有很多人名，如果这些人名存放在你的联系人中，谁会是最后一个？请输出这个人的名字。（如何引用二维数组中存放的每个字符串？）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107988" y="4243039"/>
            <a:ext cx="7793038" cy="13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应该完成的实验：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107988" y="5136995"/>
            <a:ext cx="7793038" cy="13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应该完成的附加编程练习：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求二维数组的鞍点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2243" y="1819656"/>
            <a:ext cx="7847635" cy="160934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一起验证代码</a:t>
            </a:r>
            <a:b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>
                <a:solidFill>
                  <a:schemeClr val="tx1"/>
                </a:solidFill>
              </a:rPr>
              <a:t>主函数完成输入、调用排序函数、输出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 descr="C:\Documents and Settings\Administrator\桌面\GIF图片4\stick_man_celebrate_laptop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5987" y="167182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671332"/>
            <a:ext cx="10058400" cy="142264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对多级指针的进一步说明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1303" y="2065238"/>
            <a:ext cx="10058400" cy="2576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altLang="zh-CN" sz="2400" dirty="0"/>
              <a:t>int num = 10;</a:t>
            </a:r>
            <a:endParaRPr lang="pt-BR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altLang="zh-CN" sz="2400" dirty="0"/>
              <a:t>int *pNum = &amp;num;</a:t>
            </a:r>
            <a:endParaRPr lang="pt-BR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altLang="zh-CN" sz="2400" dirty="0"/>
              <a:t>int **ppNum = &amp;pNum;</a:t>
            </a:r>
            <a:endParaRPr lang="pt-BR" altLang="zh-CN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88486" y="5089462"/>
            <a:ext cx="1439863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&amp;pNum</a:t>
            </a:r>
            <a:endParaRPr lang="en-US" altLang="zh-CN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47261" y="4657662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&amp;ppNum</a:t>
            </a:r>
            <a:endParaRPr lang="en-US" altLang="zh-CN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39649" y="5016437"/>
            <a:ext cx="1439862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&amp;num</a:t>
            </a:r>
            <a:endParaRPr lang="en-US" altLang="zh-CN" sz="1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92399" y="5016437"/>
            <a:ext cx="1439862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10</a:t>
            </a:r>
            <a:endParaRPr lang="en-US" altLang="zh-CN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12674" y="4584637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&amp;pNum</a:t>
            </a:r>
            <a:endParaRPr lang="en-US" altLang="zh-CN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9161" y="4584637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&amp;num</a:t>
            </a:r>
            <a:endParaRPr lang="en-US" altLang="zh-CN" sz="1800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328349" y="5448237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279511" y="5448237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07399" y="5448237"/>
            <a:ext cx="10429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0x12ff74</a:t>
            </a:r>
            <a:endParaRPr lang="en-US" altLang="zh-CN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12899" y="5448237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0x12ff7c</a:t>
            </a:r>
            <a:endParaRPr lang="en-US" altLang="zh-CN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88711" y="5448237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0x12ff78</a:t>
            </a:r>
            <a:endParaRPr lang="en-US" altLang="zh-CN" sz="1800"/>
          </a:p>
        </p:txBody>
      </p:sp>
      <p:grpSp>
        <p:nvGrpSpPr>
          <p:cNvPr id="17" name="组合 16"/>
          <p:cNvGrpSpPr/>
          <p:nvPr/>
        </p:nvGrpSpPr>
        <p:grpSpPr>
          <a:xfrm>
            <a:off x="5593776" y="1944547"/>
            <a:ext cx="6270435" cy="2567066"/>
            <a:chOff x="5593776" y="1944547"/>
            <a:chExt cx="6270435" cy="2567066"/>
          </a:xfrm>
        </p:grpSpPr>
        <p:sp>
          <p:nvSpPr>
            <p:cNvPr id="3" name="矩形 2"/>
            <p:cNvSpPr/>
            <p:nvPr/>
          </p:nvSpPr>
          <p:spPr>
            <a:xfrm>
              <a:off x="5768211" y="2161989"/>
              <a:ext cx="6096000" cy="18410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/>
                <a:t>*</a:t>
              </a:r>
              <a:r>
                <a:rPr lang="en-US" altLang="zh-CN" sz="2000" dirty="0" err="1"/>
                <a:t>ppNum</a:t>
              </a:r>
              <a:r>
                <a:rPr lang="zh-CN" altLang="en-US" sz="2000" dirty="0"/>
                <a:t>表示什么？     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pNum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2000" dirty="0"/>
                <a:t>**</a:t>
              </a:r>
              <a:r>
                <a:rPr lang="en-US" altLang="zh-CN" sz="2000" dirty="0" err="1"/>
                <a:t>ppNum</a:t>
              </a:r>
              <a:r>
                <a:rPr lang="zh-CN" altLang="en-US" sz="2000" dirty="0"/>
                <a:t>表示什么？     </a:t>
              </a:r>
              <a:r>
                <a:rPr lang="en-US" altLang="zh-CN" sz="2000" dirty="0">
                  <a:solidFill>
                    <a:srgbClr val="C00000"/>
                  </a:solidFill>
                </a:rPr>
                <a:t>num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2000" dirty="0"/>
                <a:t>&amp;</a:t>
              </a:r>
              <a:r>
                <a:rPr lang="en-US" altLang="zh-CN" sz="2000" dirty="0" err="1"/>
                <a:t>ppNum</a:t>
              </a:r>
              <a:r>
                <a:rPr lang="zh-CN" altLang="en-US" sz="2000" dirty="0"/>
                <a:t>是什么？    </a:t>
              </a:r>
              <a:r>
                <a:rPr lang="zh-CN" altLang="en-US" dirty="0">
                  <a:solidFill>
                    <a:srgbClr val="C00000"/>
                  </a:solidFill>
                </a:rPr>
                <a:t>一个三级指针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5593776" y="1944547"/>
              <a:ext cx="4539753" cy="256706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10299398" cy="38390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GetMonthName</a:t>
            </a:r>
            <a:r>
              <a:rPr lang="en-US" altLang="zh-CN" sz="1800" dirty="0"/>
              <a:t>(int n)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static char *</a:t>
            </a:r>
            <a:r>
              <a:rPr lang="en-US" altLang="zh-CN" sz="1800" dirty="0" err="1"/>
              <a:t>MonthName</a:t>
            </a:r>
            <a:r>
              <a:rPr lang="en-US" altLang="zh-CN" sz="1800" dirty="0"/>
              <a:t>[]={"ERROR", "Jan.", "Feb.", "March", "Apr.", "</a:t>
            </a:r>
            <a:r>
              <a:rPr lang="en-US" altLang="zh-CN" sz="1800" dirty="0" err="1"/>
              <a:t>May","June</a:t>
            </a:r>
            <a:r>
              <a:rPr lang="en-US" altLang="zh-CN" sz="1800" dirty="0"/>
              <a:t>", "July", "</a:t>
            </a:r>
            <a:r>
              <a:rPr lang="en-US" altLang="zh-CN" sz="1800" dirty="0" err="1"/>
              <a:t>Agu</a:t>
            </a:r>
            <a:r>
              <a:rPr lang="en-US" altLang="zh-CN" sz="1800" dirty="0"/>
              <a:t>.", "Sept.", "Oct.", "Nov.", "Dec."};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_______________=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MonthName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if (n&lt;1 || n&gt;12) return </a:t>
            </a:r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 err="1">
                <a:solidFill>
                  <a:srgbClr val="FF0000"/>
                </a:solidFill>
              </a:rPr>
              <a:t>ppName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else return ___________________;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87450" y="1944547"/>
            <a:ext cx="4908550" cy="4403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int main()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 </a:t>
            </a:r>
            <a:r>
              <a:rPr lang="en-US" altLang="zh-CN" sz="1800" dirty="0"/>
              <a:t>char *</a:t>
            </a:r>
            <a:r>
              <a:rPr lang="en-US" altLang="zh-CN" sz="1800" dirty="0" err="1"/>
              <a:t>pstr</a:t>
            </a:r>
            <a:r>
              <a:rPr lang="en-US" altLang="zh-CN" sz="1800" dirty="0"/>
              <a:t>[5];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	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0;i &lt; 5;i++)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		gets(</a:t>
            </a:r>
            <a:r>
              <a:rPr lang="en-US" altLang="zh-CN" sz="1800" dirty="0" err="1"/>
              <a:t>pstr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0;i &lt; 5;i++)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		puts(</a:t>
            </a:r>
            <a:r>
              <a:rPr lang="en-US" altLang="zh-CN" sz="1800" dirty="0" err="1"/>
              <a:t>pstr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    return 0;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r>
              <a:rPr lang="en-US" altLang="zh-CN" sz="1800" dirty="0"/>
              <a:t>} </a:t>
            </a:r>
            <a:endParaRPr lang="en-US" altLang="zh-CN" sz="1800" dirty="0"/>
          </a:p>
          <a:p>
            <a:pPr marL="457200" indent="-457200">
              <a:buFont typeface="Tahoma" panose="020B0604030504040204" pitchFamily="34" charset="0"/>
              <a:buAutoNum type="arabicPeriod"/>
              <a:defRPr/>
            </a:pPr>
            <a:endParaRPr lang="en-US" altLang="zh-CN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3800" y="2274829"/>
            <a:ext cx="5969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该程序能够正确实现</a:t>
            </a:r>
            <a:r>
              <a:rPr lang="en-US" altLang="zh-CN" sz="2000" dirty="0"/>
              <a:t>5</a:t>
            </a:r>
            <a:r>
              <a:rPr lang="zh-CN" altLang="en-US" sz="2000" dirty="0"/>
              <a:t>个字符串的输入和输出吗？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952497" y="3091628"/>
            <a:ext cx="2852171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lphaUcPeriod"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lphaUcPeriod"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671332"/>
            <a:ext cx="10058400" cy="142264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指针数组的应用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1184251" y="2093976"/>
            <a:ext cx="10058400" cy="40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什么是命令行参数？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GUI</a:t>
            </a:r>
            <a:r>
              <a:rPr lang="zh-CN" altLang="en-US" sz="2000" dirty="0"/>
              <a:t>之前，计算机的操作界面都是字符式的命令行界面（</a:t>
            </a:r>
            <a:r>
              <a:rPr lang="en-US" altLang="zh-CN" sz="2000" dirty="0"/>
              <a:t>DOS</a:t>
            </a:r>
            <a:r>
              <a:rPr lang="zh-CN" altLang="en-US" sz="2000" dirty="0"/>
              <a:t>、</a:t>
            </a:r>
            <a:r>
              <a:rPr lang="en-US" altLang="zh-CN" sz="2000" dirty="0"/>
              <a:t>Linux</a:t>
            </a:r>
            <a:r>
              <a:rPr lang="zh-CN" altLang="en-US" sz="2000" dirty="0"/>
              <a:t>、</a:t>
            </a:r>
            <a:r>
              <a:rPr lang="en-US" altLang="zh-CN" sz="2000" dirty="0"/>
              <a:t>Unix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不仅操作系统命令如此，所有的程序都有命令行信息</a:t>
            </a:r>
            <a:endParaRPr lang="zh-CN" altLang="en-US" sz="2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9" y="3262407"/>
            <a:ext cx="9558069" cy="1830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8037"/>
            <a:ext cx="10058400" cy="142264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指针数组的应用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1196283" y="1600681"/>
            <a:ext cx="10058400" cy="47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命令行有什么用？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000" dirty="0"/>
              <a:t>使用户根据需要决定程序干什么、怎么干</a:t>
            </a:r>
            <a:endParaRPr lang="en-US" altLang="zh-CN" sz="2000" dirty="0"/>
          </a:p>
          <a:p>
            <a:pPr marL="182880"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如何访问命令行参数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/>
              <a:t>int  main(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/>
              <a:t>argc,</a:t>
            </a:r>
            <a:r>
              <a:rPr lang="en-US" altLang="zh-CN" sz="2000" dirty="0" err="1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rgbClr val="C00000"/>
                </a:solidFill>
              </a:rPr>
              <a:t>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/>
              <a:t>: </a:t>
            </a:r>
            <a:r>
              <a:rPr lang="zh-CN" altLang="en-US" sz="2000" dirty="0"/>
              <a:t>命令行参数个数（含程序名本身）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/>
              <a:t>: </a:t>
            </a:r>
            <a:r>
              <a:rPr lang="zh-CN" altLang="en-US" sz="2000" dirty="0"/>
              <a:t>指向命令行参数的指针数组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err="1"/>
              <a:t>argv</a:t>
            </a:r>
            <a:r>
              <a:rPr lang="en-US" altLang="zh-CN" sz="2000" dirty="0"/>
              <a:t>[0] </a:t>
            </a:r>
            <a:r>
              <a:rPr lang="zh-CN" altLang="en-US" sz="2000" dirty="0"/>
              <a:t>是指向程序名的字符指针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/>
              <a:t>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[1]~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[argc-1]</a:t>
            </a:r>
            <a:r>
              <a:rPr lang="zh-CN" altLang="en-US" sz="2000" dirty="0"/>
              <a:t>为指向余下的命令行参数的字符指针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63683" y="235534"/>
            <a:ext cx="10464633" cy="83978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演示：命令行参数与主函数各参数之间的关系 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42737" y="1075322"/>
            <a:ext cx="7548812" cy="44952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int main(</a:t>
            </a: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sz="1800" b="1" dirty="0">
                <a:latin typeface="Courier New" panose="02070309020205020404" pitchFamily="49" charset="0"/>
              </a:rPr>
              <a:t> argc, </a:t>
            </a: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fr-FR" altLang="zh-CN" sz="1800" b="1" dirty="0">
                <a:latin typeface="Courier New" panose="02070309020205020404" pitchFamily="49" charset="0"/>
              </a:rPr>
              <a:t> *argv[])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{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</a:t>
            </a: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sz="1800" b="1" dirty="0">
                <a:latin typeface="Courier New" panose="02070309020205020404" pitchFamily="49" charset="0"/>
              </a:rPr>
              <a:t>  i;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printf("The program name is:%s\n",argv[0]);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</a:t>
            </a: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fr-FR" altLang="zh-CN" sz="1800" b="1" dirty="0">
                <a:latin typeface="Courier New" panose="02070309020205020404" pitchFamily="49" charset="0"/>
              </a:rPr>
              <a:t> (argc &gt; 1)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{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	printf("The other arguments are following:\n");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	</a:t>
            </a: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fr-FR" altLang="zh-CN" sz="1800" b="1" dirty="0">
                <a:latin typeface="Courier New" panose="02070309020205020404" pitchFamily="49" charset="0"/>
              </a:rPr>
              <a:t> (i = 1; i&lt;argc; i++)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	{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    	    printf("%s\n", argv[i]);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	}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}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 return 0;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}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grpSp>
        <p:nvGrpSpPr>
          <p:cNvPr id="69637" name="Group 22"/>
          <p:cNvGrpSpPr/>
          <p:nvPr/>
        </p:nvGrpSpPr>
        <p:grpSpPr bwMode="auto">
          <a:xfrm>
            <a:off x="6753475" y="4095751"/>
            <a:ext cx="4395788" cy="1800225"/>
            <a:chOff x="1810" y="2894"/>
            <a:chExt cx="2769" cy="1134"/>
          </a:xfrm>
        </p:grpSpPr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1810" y="3211"/>
              <a:ext cx="960" cy="22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accent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argv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[0]</a:t>
              </a:r>
              <a:endParaRPr kumimoji="1"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69639" name="Rectangle 6"/>
            <p:cNvSpPr>
              <a:spLocks noChangeArrowheads="1"/>
            </p:cNvSpPr>
            <p:nvPr/>
          </p:nvSpPr>
          <p:spPr bwMode="auto">
            <a:xfrm>
              <a:off x="3346" y="3211"/>
              <a:ext cx="1233" cy="19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myCommand</a:t>
              </a:r>
              <a:endPara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8887" name="Rectangle 7"/>
            <p:cNvSpPr>
              <a:spLocks noChangeArrowheads="1"/>
            </p:cNvSpPr>
            <p:nvPr/>
          </p:nvSpPr>
          <p:spPr bwMode="auto">
            <a:xfrm>
              <a:off x="1810" y="3495"/>
              <a:ext cx="960" cy="22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accent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argv[1]</a:t>
              </a:r>
              <a:endPara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378888" name="Rectangle 8"/>
            <p:cNvSpPr>
              <a:spLocks noChangeArrowheads="1"/>
            </p:cNvSpPr>
            <p:nvPr/>
          </p:nvSpPr>
          <p:spPr bwMode="auto">
            <a:xfrm>
              <a:off x="1810" y="3801"/>
              <a:ext cx="960" cy="22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accent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argv[2]</a:t>
              </a:r>
              <a:endPara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346" y="3512"/>
              <a:ext cx="337" cy="2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so</a:t>
              </a:r>
              <a:endPara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346" y="3801"/>
              <a:ext cx="576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cool</a:t>
              </a:r>
              <a:endPara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4" name="Line 13"/>
            <p:cNvSpPr>
              <a:spLocks noChangeShapeType="1"/>
            </p:cNvSpPr>
            <p:nvPr/>
          </p:nvSpPr>
          <p:spPr bwMode="auto">
            <a:xfrm>
              <a:off x="2782" y="3322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4"/>
            <p:cNvSpPr>
              <a:spLocks noChangeShapeType="1"/>
            </p:cNvSpPr>
            <p:nvPr/>
          </p:nvSpPr>
          <p:spPr bwMode="auto">
            <a:xfrm>
              <a:off x="2782" y="3610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15"/>
            <p:cNvSpPr>
              <a:spLocks noChangeShapeType="1"/>
            </p:cNvSpPr>
            <p:nvPr/>
          </p:nvSpPr>
          <p:spPr bwMode="auto">
            <a:xfrm>
              <a:off x="2770" y="3912"/>
              <a:ext cx="576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Text Box 17"/>
            <p:cNvSpPr txBox="1">
              <a:spLocks noChangeArrowheads="1"/>
            </p:cNvSpPr>
            <p:nvPr/>
          </p:nvSpPr>
          <p:spPr bwMode="auto">
            <a:xfrm>
              <a:off x="1903" y="2934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400" b="1" i="1" dirty="0">
                  <a:latin typeface="Times New Roman" panose="02020603050405020304" pitchFamily="18" charset="0"/>
                </a:rPr>
                <a:t>指针数组</a:t>
              </a:r>
              <a:endParaRPr kumimoji="1" lang="zh-CN" altLang="en-US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8" name="Text Box 18"/>
            <p:cNvSpPr txBox="1">
              <a:spLocks noChangeArrowheads="1"/>
            </p:cNvSpPr>
            <p:nvPr/>
          </p:nvSpPr>
          <p:spPr bwMode="auto">
            <a:xfrm>
              <a:off x="3293" y="289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i="1" dirty="0">
                  <a:latin typeface="Times New Roman" panose="02020603050405020304" pitchFamily="18" charset="0"/>
                </a:rPr>
                <a:t>字符串</a:t>
              </a:r>
              <a:endParaRPr kumimoji="1" lang="zh-CN" altLang="en-US" sz="24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63683" y="235534"/>
            <a:ext cx="10464633" cy="83978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演示：命令行参数与主函数各参数之间的关系 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311275" y="1412240"/>
            <a:ext cx="8166735" cy="2470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程序运行的两种方式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000" dirty="0"/>
              <a:t>在集成环境中设置命令行参数（工程</a:t>
            </a:r>
            <a:r>
              <a:rPr lang="en-US" altLang="zh-CN" sz="2000" dirty="0"/>
              <a:t>-&gt;</a:t>
            </a:r>
            <a:r>
              <a:rPr lang="zh-CN" altLang="en-US" sz="2000" dirty="0"/>
              <a:t>设置（</a:t>
            </a:r>
            <a:r>
              <a:rPr lang="zh-CN" altLang="en-US" sz="2000" dirty="0"/>
              <a:t>不含可执行程序名本身））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000" dirty="0"/>
              <a:t>找到</a:t>
            </a:r>
            <a:r>
              <a:rPr lang="en-US" altLang="zh-CN" sz="2000" dirty="0"/>
              <a:t>Debug</a:t>
            </a:r>
            <a:r>
              <a:rPr lang="zh-CN" altLang="en-US" sz="2000" dirty="0"/>
              <a:t>目录下的</a:t>
            </a:r>
            <a:r>
              <a:rPr lang="en-US" altLang="zh-CN" sz="2000" dirty="0"/>
              <a:t>.exe</a:t>
            </a:r>
            <a:r>
              <a:rPr lang="zh-CN" altLang="en-US" sz="2000" dirty="0"/>
              <a:t>文件，存放在你要运行程序的路径下，打开</a:t>
            </a:r>
            <a:r>
              <a:rPr lang="en-US" altLang="zh-CN" sz="2000" dirty="0"/>
              <a:t>DOS</a:t>
            </a:r>
            <a:r>
              <a:rPr lang="zh-CN" altLang="en-US" sz="2000" dirty="0"/>
              <a:t>环境，输入命令行</a:t>
            </a:r>
            <a:endParaRPr lang="en-US" altLang="zh-CN" sz="2000" dirty="0"/>
          </a:p>
        </p:txBody>
      </p:sp>
      <p:sp>
        <p:nvSpPr>
          <p:cNvPr id="3" name="矩形: 圆角 2"/>
          <p:cNvSpPr/>
          <p:nvPr/>
        </p:nvSpPr>
        <p:spPr>
          <a:xfrm>
            <a:off x="1136985" y="1284577"/>
            <a:ext cx="8223584" cy="267041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4082392"/>
            <a:ext cx="3899655" cy="2634692"/>
          </a:xfrm>
          <a:prstGeom prst="rect">
            <a:avLst/>
          </a:prstGeom>
        </p:spPr>
      </p:pic>
      <p:sp>
        <p:nvSpPr>
          <p:cNvPr id="8" name="思想气泡: 云 7"/>
          <p:cNvSpPr/>
          <p:nvPr/>
        </p:nvSpPr>
        <p:spPr>
          <a:xfrm>
            <a:off x="2333997" y="5109949"/>
            <a:ext cx="1335633" cy="852586"/>
          </a:xfrm>
          <a:prstGeom prst="cloudCallout">
            <a:avLst>
              <a:gd name="adj1" fmla="val -66987"/>
              <a:gd name="adj2" fmla="val 137850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02" y="4325673"/>
            <a:ext cx="5644814" cy="1449486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683502" y="4989633"/>
            <a:ext cx="1479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10299398" cy="38390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所有课堂上讲过的程序，自己思考，重新编写，调试、验证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2. C2A</a:t>
            </a:r>
            <a:r>
              <a:rPr lang="zh-CN" altLang="en-US" sz="2400" dirty="0"/>
              <a:t>实验</a:t>
            </a:r>
            <a:r>
              <a:rPr lang="en-US" altLang="zh-CN" sz="2400" dirty="0"/>
              <a:t>1</a:t>
            </a:r>
            <a:r>
              <a:rPr lang="zh-CN" altLang="en-US" sz="2400" dirty="0"/>
              <a:t>的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9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作业</a:t>
            </a:r>
            <a:r>
              <a:rPr lang="en-US" altLang="zh-CN" sz="2400" dirty="0"/>
              <a:t>1</a:t>
            </a:r>
            <a:r>
              <a:rPr lang="zh-CN" altLang="en-US" sz="2400" dirty="0"/>
              <a:t>需在本周日完成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第二部分课程内容预告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10299398" cy="38390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结构体类型的定义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结构体变量的定义与使用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结构体数组的定义与使用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结构体指针变量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结构体与函数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076178" y="2109651"/>
            <a:ext cx="7793038" cy="1462087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指针数组、多级指针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Documents and Settings\Administrator\桌面\GIF图片4\stick_man_thinking_puzzle_solver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71178" y="16667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从字符串排序的问题开始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1303" y="2065238"/>
            <a:ext cx="10058400" cy="34211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600" dirty="0"/>
              <a:t>有很多人名，如果这些人名按字典顺序存放在你的联系人中，会怎样显示出来呢？请输出！</a:t>
            </a:r>
            <a:endParaRPr lang="en-US" altLang="zh-CN" sz="36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3600" dirty="0"/>
              <a:t>（字典顺序即按</a:t>
            </a:r>
            <a:r>
              <a:rPr lang="en-US" altLang="zh-CN" sz="3600" dirty="0"/>
              <a:t>ASCII</a:t>
            </a:r>
            <a:r>
              <a:rPr lang="zh-CN" altLang="en-US" sz="3600" dirty="0"/>
              <a:t>从小到大的顺序）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从字符串排序的问题开始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1303" y="2065238"/>
            <a:ext cx="10058400" cy="34211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600" dirty="0"/>
              <a:t>要点分析：</a:t>
            </a:r>
            <a:endParaRPr lang="en-US" altLang="zh-CN" sz="36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3400" dirty="0"/>
              <a:t>多个字符串的存放，采用什么数据结构？</a:t>
            </a:r>
            <a:endParaRPr lang="en-US" altLang="zh-CN" sz="3400" dirty="0"/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rgbClr val="C00000"/>
                </a:solidFill>
              </a:rPr>
              <a:t>二维字符数组</a:t>
            </a:r>
            <a:r>
              <a:rPr lang="zh-CN" altLang="en-US" sz="3200" dirty="0"/>
              <a:t>，行、列定义为符号常量，列要足够多</a:t>
            </a:r>
            <a:endParaRPr lang="en-US" altLang="zh-CN" sz="32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3400" dirty="0"/>
              <a:t>多个字符串排序，采用什么算法？</a:t>
            </a:r>
            <a:endParaRPr lang="en-US" altLang="zh-CN" sz="3400" dirty="0"/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C00000"/>
                </a:solidFill>
              </a:rPr>
              <a:t>冒泡排序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3" descr="C:\Documents and Settings\Administrator\桌面\GIF图片4\sea_of_questions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99094" y="3970421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2252745" y="1077028"/>
          <a:ext cx="6370390" cy="181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3"/>
          <p:cNvGraphicFramePr>
            <a:graphicFrameLocks noGrp="1"/>
          </p:cNvGraphicFramePr>
          <p:nvPr/>
        </p:nvGraphicFramePr>
        <p:xfrm>
          <a:off x="2252745" y="3423699"/>
          <a:ext cx="6370390" cy="181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  <a:gridCol w="63703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8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箭头: 下 7"/>
          <p:cNvSpPr/>
          <p:nvPr/>
        </p:nvSpPr>
        <p:spPr>
          <a:xfrm>
            <a:off x="4190035" y="2895668"/>
            <a:ext cx="208345" cy="43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107" y="10483"/>
            <a:ext cx="4080885" cy="107702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字符串排序效果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" descr="www_tuweimei_comComp_15132406_bEuqM9l6QEibctQMO47lW353DS2K0L2R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55" y="3514114"/>
            <a:ext cx="1311157" cy="16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13873" y="327984"/>
            <a:ext cx="3389086" cy="1681124"/>
          </a:xfr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ROW 5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COL 10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char  </a:t>
            </a:r>
            <a:r>
              <a:rPr lang="en-US" altLang="zh-CN" sz="1600" dirty="0" err="1">
                <a:solidFill>
                  <a:schemeClr val="tx1"/>
                </a:solidFill>
              </a:rPr>
              <a:t>cName</a:t>
            </a:r>
            <a:r>
              <a:rPr lang="en-US" altLang="zh-CN" sz="1600" dirty="0">
                <a:solidFill>
                  <a:schemeClr val="tx1"/>
                </a:solidFill>
              </a:rPr>
              <a:t>[ROW][COL];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412635" y="235387"/>
          <a:ext cx="6184540" cy="2057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[4][9]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78146" y="2827592"/>
            <a:ext cx="930668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）输入、输出字符串利用函数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gets()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puts(),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需要明确每个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字符串的首地址，</a:t>
            </a: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请选你认为正确的表示方式。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1063" y="3992797"/>
            <a:ext cx="2852171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lphaUcPeriod"/>
            </a:pPr>
            <a:r>
              <a:rPr lang="en-US" altLang="zh-CN" sz="16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lphaUcPeriod"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lang="en-US" altLang="zh-CN" sz="16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cName+i</a:t>
            </a: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lphaUcPeriod"/>
            </a:pPr>
            <a:r>
              <a:rPr lang="en-US" altLang="zh-CN" sz="16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cName+i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9995" y="606732"/>
            <a:ext cx="3389086" cy="1681124"/>
          </a:xfr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ROW 5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COL 10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char  </a:t>
            </a:r>
            <a:r>
              <a:rPr lang="en-US" altLang="zh-CN" sz="1600" dirty="0" err="1">
                <a:solidFill>
                  <a:schemeClr val="tx1"/>
                </a:solidFill>
              </a:rPr>
              <a:t>cName</a:t>
            </a:r>
            <a:r>
              <a:rPr lang="en-US" altLang="zh-CN" sz="1600" dirty="0">
                <a:solidFill>
                  <a:schemeClr val="tx1"/>
                </a:solidFill>
              </a:rPr>
              <a:t>[ROW][COL];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267076" y="418594"/>
          <a:ext cx="6184540" cy="2057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[4][9]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50825" y="2933694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）采用冒泡排序，需明确待排序的数据有多少个？</a:t>
            </a:r>
            <a:endParaRPr lang="zh-CN" altLang="en-US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8217" y="3429000"/>
            <a:ext cx="2852171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lphaUcPeriod"/>
            </a:pP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  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lphaUcPeriod"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581265" y="3272155"/>
            <a:ext cx="3686175" cy="292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    for(j=0; j&lt;N-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lang="en-US" altLang="zh-CN" sz="1400" dirty="0"/>
              <a:t>        {</a:t>
            </a:r>
            <a:endParaRPr lang="en-US" altLang="zh-CN" sz="1400" dirty="0"/>
          </a:p>
          <a:p>
            <a:r>
              <a:rPr lang="en-US" altLang="zh-CN" sz="1400" dirty="0"/>
              <a:t>              if(a[j]&gt;a[j+1])</a:t>
            </a:r>
            <a:endParaRPr lang="en-US" altLang="zh-CN" sz="1400" dirty="0"/>
          </a:p>
          <a:p>
            <a:r>
              <a:rPr lang="en-US" altLang="zh-CN" sz="1400" dirty="0"/>
              <a:t>               {</a:t>
            </a:r>
            <a:endParaRPr lang="en-US" altLang="zh-CN" sz="1400" dirty="0"/>
          </a:p>
          <a:p>
            <a:r>
              <a:rPr lang="en-US" altLang="zh-CN" sz="1400" dirty="0"/>
              <a:t>                       temp=a[j];</a:t>
            </a:r>
            <a:endParaRPr lang="en-US" altLang="zh-CN" sz="1400" dirty="0"/>
          </a:p>
          <a:p>
            <a:r>
              <a:rPr lang="en-US" altLang="zh-CN" sz="1400" dirty="0"/>
              <a:t>                        a[j]=a[j+1];</a:t>
            </a:r>
            <a:endParaRPr lang="en-US" altLang="zh-CN" sz="1400" dirty="0"/>
          </a:p>
          <a:p>
            <a:r>
              <a:rPr lang="en-US" altLang="zh-CN" sz="1400" dirty="0"/>
              <a:t>                        a[j+1]=temp;</a:t>
            </a:r>
            <a:endParaRPr lang="en-US" altLang="zh-CN" sz="1400" dirty="0"/>
          </a:p>
          <a:p>
            <a:r>
              <a:rPr lang="en-US" altLang="zh-CN" sz="1400" dirty="0"/>
              <a:t>                }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9995" y="606732"/>
            <a:ext cx="3389086" cy="1681124"/>
          </a:xfr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ROW 5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#define COL 10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char  </a:t>
            </a:r>
            <a:r>
              <a:rPr lang="en-US" altLang="zh-CN" sz="1600" dirty="0" err="1">
                <a:solidFill>
                  <a:schemeClr val="tx1"/>
                </a:solidFill>
              </a:rPr>
              <a:t>cName</a:t>
            </a:r>
            <a:r>
              <a:rPr lang="en-US" altLang="zh-CN" sz="1600" dirty="0">
                <a:solidFill>
                  <a:schemeClr val="tx1"/>
                </a:solidFill>
              </a:rPr>
              <a:t>[ROW][COL];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267076" y="418594"/>
          <a:ext cx="6184540" cy="2057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  <a:gridCol w="618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[0][9]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[1][9]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[2][9]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[3][9]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[4][0]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/>
                        <a:t>……</a:t>
                      </a:r>
                      <a:endParaRPr lang="zh-CN" altLang="en-US" sz="1050" dirty="0"/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/>
                        <a:t>cName</a:t>
                      </a:r>
                      <a:r>
                        <a:rPr lang="en-US" altLang="zh-CN" sz="1050" dirty="0"/>
                        <a:t>[4][9]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50825" y="2933694"/>
            <a:ext cx="540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）采用冒泡排序，其中的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两两比较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要如何实现？</a:t>
            </a:r>
            <a:endParaRPr lang="zh-CN" altLang="en-US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4216" y="3561937"/>
            <a:ext cx="36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</a:rPr>
              <a:t>strcmp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cName</a:t>
            </a:r>
            <a:r>
              <a:rPr lang="en-US" altLang="zh-CN" sz="1600" b="1" dirty="0">
                <a:solidFill>
                  <a:srgbClr val="C00000"/>
                </a:solidFill>
              </a:rPr>
              <a:t>[j],</a:t>
            </a:r>
            <a:r>
              <a:rPr lang="en-US" altLang="zh-CN" sz="1600" b="1" dirty="0" err="1">
                <a:solidFill>
                  <a:srgbClr val="C00000"/>
                </a:solidFill>
              </a:rPr>
              <a:t>cName</a:t>
            </a:r>
            <a:r>
              <a:rPr lang="en-US" altLang="zh-CN" sz="1600" b="1" dirty="0">
                <a:solidFill>
                  <a:srgbClr val="C00000"/>
                </a:solidFill>
              </a:rPr>
              <a:t>[j+1])&gt;0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72045" y="4820600"/>
            <a:ext cx="5259773" cy="783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借助能够存放一个字符串的字符数组   </a:t>
            </a:r>
            <a:r>
              <a:rPr lang="en-US" altLang="zh-CN" sz="1600" b="1" dirty="0">
                <a:solidFill>
                  <a:srgbClr val="C00000"/>
                </a:solidFill>
              </a:rPr>
              <a:t>char temp[COL]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字符串赋值   </a:t>
            </a:r>
            <a:r>
              <a:rPr lang="en-US" altLang="zh-CN" sz="1600" b="1" dirty="0" err="1">
                <a:solidFill>
                  <a:srgbClr val="C00000"/>
                </a:solidFill>
              </a:rPr>
              <a:t>strcpy</a:t>
            </a:r>
            <a:r>
              <a:rPr lang="zh-CN" altLang="en-US" sz="1600" b="1" dirty="0">
                <a:solidFill>
                  <a:srgbClr val="C00000"/>
                </a:solidFill>
              </a:rPr>
              <a:t>（</a:t>
            </a:r>
            <a:r>
              <a:rPr lang="en-US" altLang="zh-CN" sz="1600" b="1" dirty="0" err="1">
                <a:solidFill>
                  <a:srgbClr val="C00000"/>
                </a:solidFill>
              </a:rPr>
              <a:t>temp,cName</a:t>
            </a:r>
            <a:r>
              <a:rPr lang="en-US" altLang="zh-CN" sz="1600" b="1" dirty="0">
                <a:solidFill>
                  <a:srgbClr val="C00000"/>
                </a:solidFill>
              </a:rPr>
              <a:t>[j]</a:t>
            </a:r>
            <a:r>
              <a:rPr lang="zh-CN" altLang="en-US" sz="1600" b="1" dirty="0">
                <a:solidFill>
                  <a:srgbClr val="C00000"/>
                </a:solidFill>
              </a:rPr>
              <a:t>）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0825" y="4192357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）采用冒泡排序，其中的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字符串交换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要如何实现？</a:t>
            </a:r>
            <a:endParaRPr lang="zh-CN" altLang="en-US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66355" y="2918460"/>
            <a:ext cx="3628390" cy="292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    for(j=0; j&lt;N-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lang="en-US" altLang="zh-CN" sz="1400" dirty="0"/>
              <a:t>        {</a:t>
            </a:r>
            <a:endParaRPr lang="en-US" altLang="zh-CN" sz="1400" dirty="0"/>
          </a:p>
          <a:p>
            <a:r>
              <a:rPr lang="en-US" altLang="zh-CN" sz="1400" dirty="0"/>
              <a:t>              if(a[j]&gt;a[j+1])</a:t>
            </a:r>
            <a:endParaRPr lang="en-US" altLang="zh-CN" sz="1400" dirty="0"/>
          </a:p>
          <a:p>
            <a:r>
              <a:rPr lang="en-US" altLang="zh-CN" sz="1400" dirty="0"/>
              <a:t>               {</a:t>
            </a:r>
            <a:endParaRPr lang="en-US" altLang="zh-CN" sz="1400" dirty="0"/>
          </a:p>
          <a:p>
            <a:r>
              <a:rPr lang="en-US" altLang="zh-CN" sz="1400" dirty="0"/>
              <a:t>                       temp=a[j];</a:t>
            </a:r>
            <a:endParaRPr lang="en-US" altLang="zh-CN" sz="1400" dirty="0"/>
          </a:p>
          <a:p>
            <a:r>
              <a:rPr lang="en-US" altLang="zh-CN" sz="1400" dirty="0"/>
              <a:t>                        a[j]=a[j+1];</a:t>
            </a:r>
            <a:endParaRPr lang="en-US" altLang="zh-CN" sz="1400" dirty="0"/>
          </a:p>
          <a:p>
            <a:r>
              <a:rPr lang="en-US" altLang="zh-CN" sz="1400" dirty="0"/>
              <a:t>                        a[j+1]=temp;</a:t>
            </a:r>
            <a:endParaRPr lang="en-US" altLang="zh-CN" sz="1400" dirty="0"/>
          </a:p>
          <a:p>
            <a:r>
              <a:rPr lang="en-US" altLang="zh-CN" sz="1400" dirty="0"/>
              <a:t>                }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0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5245</Words>
  <Application>WPS 演示</Application>
  <PresentationFormat>宽屏</PresentationFormat>
  <Paragraphs>893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微软雅黑</vt:lpstr>
      <vt:lpstr>Times New Roman</vt:lpstr>
      <vt:lpstr>Rockwell Condensed</vt:lpstr>
      <vt:lpstr>方正姚体</vt:lpstr>
      <vt:lpstr>Rockwell</vt:lpstr>
      <vt:lpstr>Arial Unicode MS</vt:lpstr>
      <vt:lpstr>等线</vt:lpstr>
      <vt:lpstr>Tahoma</vt:lpstr>
      <vt:lpstr>Courier New</vt:lpstr>
      <vt:lpstr>Calibri Light</vt:lpstr>
      <vt:lpstr>Calibri</vt:lpstr>
      <vt:lpstr>HDOfficeLightV0</vt:lpstr>
      <vt:lpstr>木材纹理</vt:lpstr>
      <vt:lpstr> C语言程序设计2A （第三次课）</vt:lpstr>
      <vt:lpstr>应该完成的课堂程序： （1）2020年2.17日到2.20日,成都高新区新冠肺炎累计确诊人数分别为20,19,18,17；成华区：16,15,14,13；武侯区：14,13,12,11，请录入上述数据，并按地区输出，检查录入是否正确。 （2）找出二维数组中的最大值及其行、列下标（一个函数完成） （3）找出二维数组中的最大值及其行、列下标（多个函数完成，包括行指针、列指针不同访问方式） （4）有很多人名，如果这些人名存放在你的联系人中，谁会是最后一个？请输出这个人的名字。（如何引用二维数组中存放的每个字符串？）  </vt:lpstr>
      <vt:lpstr>指针数组、多级指针</vt:lpstr>
      <vt:lpstr>从字符串排序的问题开始</vt:lpstr>
      <vt:lpstr>从字符串排序的问题开始</vt:lpstr>
      <vt:lpstr>字符串排序效果</vt:lpstr>
      <vt:lpstr>PowerPoint 演示文稿</vt:lpstr>
      <vt:lpstr>PowerPoint 演示文稿</vt:lpstr>
      <vt:lpstr>PowerPoint 演示文稿</vt:lpstr>
      <vt:lpstr>一起写代码 (函数实现)</vt:lpstr>
      <vt:lpstr>字符数组有变化！</vt:lpstr>
      <vt:lpstr>另一种解决方案</vt:lpstr>
      <vt:lpstr>什么是指针数组？</vt:lpstr>
      <vt:lpstr>改写源程序（字符串输入、输出）</vt:lpstr>
      <vt:lpstr>改写源程序（排序）</vt:lpstr>
      <vt:lpstr>改写源程序（排序）</vt:lpstr>
      <vt:lpstr>一起验证代码 （主函数完成输入、排序、输出）</vt:lpstr>
      <vt:lpstr>如何把指针数组的首地址传递给函数参数？</vt:lpstr>
      <vt:lpstr>解决函数接收指针数组首地址问题！</vt:lpstr>
      <vt:lpstr>一起验证代码 （主函数完成输入、调用排序函数、输出）</vt:lpstr>
      <vt:lpstr>对多级指针的进一步说明</vt:lpstr>
      <vt:lpstr>课堂练习</vt:lpstr>
      <vt:lpstr>课堂练习</vt:lpstr>
      <vt:lpstr>指针数组的应用-命令行参数</vt:lpstr>
      <vt:lpstr>指针数组的应用-命令行参数</vt:lpstr>
      <vt:lpstr>演示：命令行参数与主函数各参数之间的关系 </vt:lpstr>
      <vt:lpstr>演示：命令行参数与主函数各参数之间的关系 </vt:lpstr>
      <vt:lpstr>课后作业</vt:lpstr>
      <vt:lpstr>第二部分课程内容预告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 程序设计2A</dc:title>
  <dc:creator>Tracy</dc:creator>
  <cp:lastModifiedBy>喵了个咪</cp:lastModifiedBy>
  <cp:revision>260</cp:revision>
  <dcterms:created xsi:type="dcterms:W3CDTF">2020-03-08T19:53:00Z</dcterms:created>
  <dcterms:modified xsi:type="dcterms:W3CDTF">2021-03-25T09:27:45Z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