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02242D89-D5F4-4E4A-9BA4-C7DFFECE7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xmlns="" id="{094DB6B1-C9AA-4033-92B9-271D3A827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FAF650ED-9D7B-468D-83A3-6DB04986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AA12FD1C-9E7D-4D85-BCEB-E81F3F5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34164F3D-AB21-4802-B6C5-060779D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9976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D48C7D41-8B11-43E2-BC6F-5F46DFAD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xmlns="" id="{DDFB5A97-6FF2-427D-98A6-FCB94549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2F024C6D-5CF0-4613-80BE-A85E6A1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BC6EC5E3-D9B3-4CF5-97CB-FEFA945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3E602887-1D57-4485-A900-A8437C04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559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xmlns="" id="{8D84C0F2-AD26-4BC8-B332-B031095F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xmlns="" id="{C6D5910B-312A-4629-8A8A-26FB7F29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560D269C-7EDB-4C37-94FA-163E2315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55C57D2C-74CA-4D83-A5A7-0568AC26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23A778C4-598B-48A6-9DC6-F86E390F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534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628373ED-61EF-40EC-B9E9-7EEFE97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2484386B-0590-43FC-AF6F-671439F0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EBA15222-A8DA-4AFB-8EF0-3C36F64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D22238F9-6913-4C78-9AC3-2B31E4C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E8AD7776-3C8D-4A00-B8D9-BEB6D354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734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95FD670-19F7-49A6-AC4C-A63507A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885D0124-5546-481D-B2DA-2E346CFB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CD4E8CE9-7471-484E-8D78-97F767FB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9432888C-A7D3-4FA3-A25A-ADE0A5D1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1E6E4CE7-CB40-4F9C-837F-612C17F0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34478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C78DB1C3-B4E1-46CC-9368-EE151157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C1CEBAC7-218A-40D0-BA7B-1EE355A46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7E26EFCA-5067-4B95-A525-C700F2C5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D0E3C733-BF16-46B2-91B5-294C007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1B5EA294-77B3-4C6D-8B94-B8DD2D05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66326CF9-B727-423C-83B1-79DD90C0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401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AB37FC49-FE9F-49DC-BB5F-092044A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26EAF4C2-96D6-4C52-88D2-302524BF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4B00272E-66DC-4B27-A9AC-A7260836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xmlns="" id="{7B98CD6F-C343-42BE-AB0C-2C086DF5D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xmlns="" id="{4DB9B96E-1D39-41D2-B83C-D23BD29AC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xmlns="" id="{CF73DE55-18B9-4160-8910-7E58C9A5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xmlns="" id="{D5252CFB-BB62-40D9-B3F7-1D653240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xmlns="" id="{4A88DEF8-7053-4E88-A6EF-C00AABB5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0705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5C64C608-FEBC-4815-AC2F-CBBAF55A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xmlns="" id="{9FC04C24-0D0F-4B27-ACAD-EF196E36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xmlns="" id="{601720E8-E32E-4805-88C0-7CB95DAD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xmlns="" id="{3DCADA00-FA28-4B71-A7D7-6F344721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25230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xmlns="" id="{17E55EA8-D5FB-48B7-A647-1C2216E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xmlns="" id="{66008D72-80D5-42A0-A2E7-E3ED7987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339D19D3-8249-40B0-8B44-681758F2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9520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3ED0065-E7BE-42EC-864A-FC34E1B9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7FEAD056-E9DD-488B-AFED-0CD9082B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xmlns="" id="{8873EEAD-942A-4E2C-BC3B-5C4E9BB8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0320BBAB-D780-4045-B5DE-4938312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34840A76-07BF-4C2B-ACE0-065412B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D615429E-E8DE-4068-B7EF-E47E9425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198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C48FFD77-795E-4C56-A86B-74DF369E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xmlns="" id="{9E86AF67-9C7B-476B-A9FE-28A53B997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xmlns="" id="{CFA330FC-3C83-41AB-8FC4-708F98E6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4CFE42D9-6DF0-42C7-ACA5-11E7BCC8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DD1B4F03-2243-4160-A4AD-EBB59070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5AB91618-6FF8-44D2-A3A6-11A41EA9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741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xmlns="" id="{B62341AF-4B72-48AE-969A-7C4AC6AC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84DF94B6-E597-4572-B426-0D7531BF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98029506-6186-4E43-B50A-3B98A90A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D8CE-0800-4AA8-B245-35AAA5DAD350}" type="datetimeFigureOut">
              <a:rPr lang="vi-VN" smtClean="0"/>
              <a:pPr/>
              <a:t>14/01/2021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47F69196-EE9A-4954-9F44-6D9CDE2B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16AC3AC9-8EFB-4C5E-8F67-0ADCD84B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CA7-4FD8-41DD-A09D-A9513BE0B5D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356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ckstart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BD86D-44EA-4811-8A41-9E889DD3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88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KHDL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xmlns="" id="{E2E95EB7-7E22-42E5-B168-68A6322F2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TP.HCM</a:t>
            </a:r>
            <a:br>
              <a:rPr lang="en-US" dirty="0"/>
            </a:b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r>
              <a:rPr lang="en-US" dirty="0" err="1"/>
              <a:t>Môn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18_21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46554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378822"/>
            <a:ext cx="6204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Đưa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câu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hỏi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cần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trả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lời</a:t>
            </a:r>
            <a:endParaRPr lang="en-US" sz="2800" b="1" dirty="0" smtClean="0"/>
          </a:p>
          <a:p>
            <a:r>
              <a:rPr lang="vi-VN" sz="1400" i="1" dirty="0" smtClean="0"/>
              <a:t>Output - kết quả</a:t>
            </a:r>
            <a:r>
              <a:rPr lang="vi-VN" sz="1400" dirty="0" smtClean="0"/>
              <a:t> - củ một dự án góp vốn cộng đồng có thể được tính từ </a:t>
            </a:r>
            <a:r>
              <a:rPr lang="vi-VN" sz="1400" i="1" dirty="0" smtClean="0"/>
              <a:t>input - các thông tin về dự án</a:t>
            </a:r>
            <a:r>
              <a:rPr lang="vi-VN" sz="1400" dirty="0" smtClean="0"/>
              <a:t> - theo công thức nào?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262" y="261257"/>
            <a:ext cx="7158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Tách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huấn</a:t>
            </a:r>
            <a:r>
              <a:rPr lang="en-US" sz="2800" dirty="0" smtClean="0"/>
              <a:t> </a:t>
            </a:r>
            <a:r>
              <a:rPr lang="en-US" sz="2800" dirty="0" err="1" smtClean="0"/>
              <a:t>luyện</a:t>
            </a:r>
            <a:r>
              <a:rPr lang="en-US" sz="2800" dirty="0" smtClean="0"/>
              <a:t>, validation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endParaRPr lang="en-US" sz="2800" dirty="0" smtClean="0"/>
          </a:p>
          <a:p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tập</a:t>
            </a:r>
            <a:r>
              <a:rPr lang="en-US" sz="1400" dirty="0" smtClean="0"/>
              <a:t> Input </a:t>
            </a:r>
            <a:r>
              <a:rPr lang="en-US" sz="1400" dirty="0" err="1" smtClean="0"/>
              <a:t>và</a:t>
            </a:r>
            <a:r>
              <a:rPr lang="en-US" sz="1400" dirty="0" smtClean="0"/>
              <a:t> Output</a:t>
            </a:r>
          </a:p>
          <a:p>
            <a:r>
              <a:rPr lang="vi-VN" sz="1400" dirty="0" smtClean="0"/>
              <a:t>Tách tập kiểm tra với tỷ lệ 20% tập dữ liệu ban </a:t>
            </a:r>
            <a:r>
              <a:rPr lang="vi-VN" sz="1400" dirty="0" smtClean="0"/>
              <a:t>đầ</a:t>
            </a:r>
            <a:r>
              <a:rPr lang="en-US" sz="1400" dirty="0" smtClean="0"/>
              <a:t>u</a:t>
            </a:r>
          </a:p>
          <a:p>
            <a:r>
              <a:rPr lang="en-US" sz="1400" dirty="0" err="1" smtClean="0"/>
              <a:t>Tách</a:t>
            </a:r>
            <a:r>
              <a:rPr lang="en-US" sz="1400" dirty="0" smtClean="0"/>
              <a:t> </a:t>
            </a:r>
            <a:r>
              <a:rPr lang="en-US" sz="1400" dirty="0" err="1" smtClean="0"/>
              <a:t>tập</a:t>
            </a:r>
            <a:r>
              <a:rPr lang="en-US" sz="1400" dirty="0" smtClean="0"/>
              <a:t> validation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tỷ</a:t>
            </a:r>
            <a:r>
              <a:rPr lang="en-US" sz="1400" dirty="0" smtClean="0"/>
              <a:t> </a:t>
            </a:r>
            <a:r>
              <a:rPr lang="en-US" sz="1400" dirty="0" err="1" smtClean="0"/>
              <a:t>lệ</a:t>
            </a:r>
            <a:r>
              <a:rPr lang="en-US" sz="1400" dirty="0" smtClean="0"/>
              <a:t> 20% </a:t>
            </a:r>
            <a:r>
              <a:rPr lang="en-US" sz="1400" dirty="0" err="1" smtClean="0"/>
              <a:t>tập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tách</a:t>
            </a:r>
            <a:r>
              <a:rPr lang="en-US" sz="1400" dirty="0" smtClean="0"/>
              <a:t> </a:t>
            </a:r>
            <a:r>
              <a:rPr lang="en-US" sz="1400" dirty="0" err="1" smtClean="0"/>
              <a:t>tập</a:t>
            </a:r>
            <a:r>
              <a:rPr lang="en-US" sz="1400" dirty="0" smtClean="0"/>
              <a:t> </a:t>
            </a:r>
            <a:r>
              <a:rPr lang="en-US" sz="1400" dirty="0" err="1" smtClean="0"/>
              <a:t>kiểm</a:t>
            </a:r>
            <a:r>
              <a:rPr lang="en-US" sz="1400" dirty="0" smtClean="0"/>
              <a:t> </a:t>
            </a:r>
            <a:r>
              <a:rPr lang="en-US" sz="1400" dirty="0" err="1" smtClean="0"/>
              <a:t>tra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6" y="182880"/>
            <a:ext cx="91701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tập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huấn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luyện</a:t>
            </a:r>
            <a:endParaRPr lang="en-US" sz="2800" b="1" dirty="0" smtClean="0"/>
          </a:p>
          <a:p>
            <a:r>
              <a:rPr lang="en-US" sz="1400" dirty="0" err="1" smtClean="0"/>
              <a:t>Kiểm</a:t>
            </a:r>
            <a:r>
              <a:rPr lang="en-US" sz="1400" dirty="0" smtClean="0"/>
              <a:t> </a:t>
            </a:r>
            <a:r>
              <a:rPr lang="en-US" sz="1400" dirty="0" err="1" smtClean="0"/>
              <a:t>tra</a:t>
            </a:r>
            <a:r>
              <a:rPr lang="en-US" sz="1400" dirty="0" smtClean="0"/>
              <a:t> </a:t>
            </a:r>
            <a:r>
              <a:rPr lang="en-US" sz="1400" dirty="0" err="1" smtClean="0"/>
              <a:t>tập</a:t>
            </a:r>
            <a:r>
              <a:rPr lang="en-US" sz="1400" dirty="0" smtClean="0"/>
              <a:t> input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tập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, </a:t>
            </a:r>
            <a:r>
              <a:rPr lang="en-US" sz="1400" dirty="0" err="1" smtClean="0"/>
              <a:t>dùng</a:t>
            </a:r>
            <a:r>
              <a:rPr lang="en-US" sz="1400" dirty="0" smtClean="0"/>
              <a:t>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dtypes</a:t>
            </a:r>
            <a:endParaRPr lang="en-US" sz="1400" dirty="0" smtClean="0"/>
          </a:p>
          <a:p>
            <a:r>
              <a:rPr lang="vi-VN" sz="1400" dirty="0" smtClean="0"/>
              <a:t>các cột "deadline", "created_at" và "launched_at" có ý nghĩa liên quan đến ngày tháng nhưng hiện đang ở dạng timestamp và có kiểu dữ liệu int64</a:t>
            </a:r>
            <a:endParaRPr lang="en-US" sz="1400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applymap</a:t>
            </a:r>
            <a:r>
              <a:rPr lang="en-US" dirty="0" smtClean="0"/>
              <a:t>(timestamp) </a:t>
            </a:r>
            <a:r>
              <a:rPr lang="en-US" dirty="0" err="1" smtClean="0"/>
              <a:t>và</a:t>
            </a:r>
            <a:r>
              <a:rPr lang="en-US" dirty="0" smtClean="0"/>
              <a:t> apply(</a:t>
            </a:r>
            <a:r>
              <a:rPr lang="en-US" dirty="0" err="1" smtClean="0"/>
              <a:t>date_time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Cột</a:t>
            </a:r>
            <a:r>
              <a:rPr lang="en-US" dirty="0" smtClean="0"/>
              <a:t> input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(</a:t>
            </a:r>
            <a:r>
              <a:rPr lang="en-US" dirty="0" err="1" smtClean="0"/>
              <a:t>missing_ratio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Five-number summary( Min, </a:t>
            </a:r>
            <a:r>
              <a:rPr lang="en-US" dirty="0" err="1" smtClean="0"/>
              <a:t>Tứ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Tứ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trên,Max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‘pledged’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smtClean="0"/>
              <a:t>‘</a:t>
            </a:r>
            <a:r>
              <a:rPr lang="en-US" dirty="0" err="1" smtClean="0"/>
              <a:t>backers_count</a:t>
            </a:r>
            <a:r>
              <a:rPr lang="en-US" dirty="0" smtClean="0"/>
              <a:t>’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drop</a:t>
            </a:r>
          </a:p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ở </a:t>
            </a:r>
            <a:r>
              <a:rPr lang="en-US" dirty="0" err="1" smtClean="0"/>
              <a:t>cột</a:t>
            </a:r>
            <a:r>
              <a:rPr lang="en-US" dirty="0" smtClean="0"/>
              <a:t> ‘goal’</a:t>
            </a:r>
          </a:p>
          <a:p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‘goal’, ‘</a:t>
            </a:r>
            <a:r>
              <a:rPr lang="en-US" dirty="0" err="1" smtClean="0"/>
              <a:t>funding_period</a:t>
            </a:r>
            <a:r>
              <a:rPr lang="en-US" dirty="0" smtClean="0"/>
              <a:t>’, ‘</a:t>
            </a:r>
            <a:r>
              <a:rPr lang="en-US" dirty="0" err="1" smtClean="0"/>
              <a:t>launch_period</a:t>
            </a:r>
            <a:r>
              <a:rPr lang="en-US" dirty="0" smtClean="0"/>
              <a:t>’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quantile</a:t>
            </a:r>
            <a:endParaRPr lang="en-US" dirty="0" smtClean="0"/>
          </a:p>
          <a:p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‘name’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‘blurb’,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TfidfVectorizer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248194"/>
            <a:ext cx="8895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Tiền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lý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Tiếp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theo</a:t>
            </a:r>
            <a:r>
              <a:rPr lang="en-US" sz="2800" b="1" dirty="0" smtClean="0"/>
              <a:t>)</a:t>
            </a:r>
          </a:p>
          <a:p>
            <a:r>
              <a:rPr lang="en-US" sz="1400" dirty="0" err="1" smtClean="0"/>
              <a:t>Tạo</a:t>
            </a:r>
            <a:r>
              <a:rPr lang="en-US" sz="1400" dirty="0" smtClean="0"/>
              <a:t> Pipeline</a:t>
            </a:r>
          </a:p>
          <a:p>
            <a:r>
              <a:rPr lang="vi-VN" sz="1400" dirty="0" smtClean="0"/>
              <a:t>Thử nghiệm mô hình với các siêu tham số:</a:t>
            </a:r>
          </a:p>
          <a:p>
            <a:r>
              <a:rPr lang="vi-VN" sz="1400" dirty="0" smtClean="0"/>
              <a:t>Siêu tham số n_components của TruncatedSVD trong pipeline tiền xử lý các cột định danh không thứ tự với 5 giá trị khác nhau: 2, 3, 5, 8, 13.</a:t>
            </a:r>
          </a:p>
          <a:p>
            <a:r>
              <a:rPr lang="vi-VN" sz="1400" dirty="0" smtClean="0"/>
              <a:t>Siêu tham số alpha của MLPClassifier với các giá trị: 0.001, 1, </a:t>
            </a:r>
            <a:r>
              <a:rPr lang="vi-VN" sz="1400" dirty="0" smtClean="0"/>
              <a:t>10</a:t>
            </a:r>
            <a:endParaRPr lang="en-US" sz="1400" dirty="0" smtClean="0"/>
          </a:p>
          <a:p>
            <a:r>
              <a:rPr lang="en-US" sz="1400" dirty="0" err="1" smtClean="0"/>
              <a:t>Trực</a:t>
            </a:r>
            <a:r>
              <a:rPr lang="en-US" sz="1400" dirty="0" smtClean="0"/>
              <a:t> </a:t>
            </a:r>
            <a:r>
              <a:rPr lang="en-US" sz="1400" dirty="0" err="1" smtClean="0"/>
              <a:t>quan</a:t>
            </a:r>
            <a:r>
              <a:rPr lang="en-US" sz="1400" dirty="0" smtClean="0"/>
              <a:t> </a:t>
            </a:r>
            <a:r>
              <a:rPr lang="en-US" sz="1400" dirty="0" err="1" smtClean="0"/>
              <a:t>hóa</a:t>
            </a:r>
            <a:r>
              <a:rPr lang="en-US" sz="1400" dirty="0" smtClean="0"/>
              <a:t> </a:t>
            </a:r>
            <a:r>
              <a:rPr lang="en-US" sz="1400" dirty="0" err="1" smtClean="0"/>
              <a:t>kết</a:t>
            </a:r>
            <a:r>
              <a:rPr lang="en-US" sz="1400" dirty="0" smtClean="0"/>
              <a:t> </a:t>
            </a:r>
            <a:r>
              <a:rPr lang="en-US" sz="1400" dirty="0" err="1" smtClean="0"/>
              <a:t>quả</a:t>
            </a:r>
            <a:endParaRPr lang="vi-VN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6E48F2B-5D5D-4789-BFD6-F3EC2C7F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 tin thành viên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xmlns="" id="{49BDE1FA-F868-4F99-A284-487FC2A38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32720883"/>
              </p:ext>
            </p:extLst>
          </p:nvPr>
        </p:nvGraphicFramePr>
        <p:xfrm>
          <a:off x="5186817" y="1722937"/>
          <a:ext cx="5961698" cy="34098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625215">
                  <a:extLst>
                    <a:ext uri="{9D8B030D-6E8A-4147-A177-3AD203B41FA5}">
                      <a16:colId xmlns:a16="http://schemas.microsoft.com/office/drawing/2014/main" xmlns="" val="2959563245"/>
                    </a:ext>
                  </a:extLst>
                </a:gridCol>
                <a:gridCol w="2336483">
                  <a:extLst>
                    <a:ext uri="{9D8B030D-6E8A-4147-A177-3AD203B41FA5}">
                      <a16:colId xmlns:a16="http://schemas.microsoft.com/office/drawing/2014/main" xmlns="" val="1703293582"/>
                    </a:ext>
                  </a:extLst>
                </a:gridCol>
              </a:tblGrid>
              <a:tr h="1136600">
                <a:tc>
                  <a:txBody>
                    <a:bodyPr/>
                    <a:lstStyle/>
                    <a:p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MSSV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9569179"/>
                  </a:ext>
                </a:extLst>
              </a:tr>
              <a:tr h="1136600">
                <a:tc>
                  <a:txBody>
                    <a:bodyPr/>
                    <a:lstStyle/>
                    <a:p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Xuân</a:t>
                      </a: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Quý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18120231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1884423"/>
                  </a:ext>
                </a:extLst>
              </a:tr>
              <a:tr h="1136600">
                <a:tc>
                  <a:txBody>
                    <a:bodyPr/>
                    <a:lstStyle/>
                    <a:p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Trương</a:t>
                      </a: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Tài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18120544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307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429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DD3A65C9-D4F3-4270-AE8F-A1155488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Nội dung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129464AF-CE62-463A-9F64-DB576BC3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Thu thập dữ liệu</a:t>
            </a:r>
          </a:p>
          <a:p>
            <a:r>
              <a:rPr lang="en-US"/>
              <a:t>Khám phá dữ liệu</a:t>
            </a:r>
          </a:p>
          <a:p>
            <a:r>
              <a:rPr lang="en-US"/>
              <a:t>Đặt câu hỏi</a:t>
            </a:r>
          </a:p>
          <a:p>
            <a:r>
              <a:rPr lang="en-US"/>
              <a:t>Mô hình hóa dữ liệu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49119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CEB56C9E-2906-488B-AFC6-1F12E75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C58BAA4B-5DE0-4BB4-86D6-E733AC0C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427290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26E73044-D9F6-41BB-B04E-4D548828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kickstarter.com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9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2B93DDF9-D197-4353-A213-22E9AA2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475AF59A-1B3E-4C03-942A-FF0DFA74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xmlns="" id="{964937B2-4CBE-4171-9AC4-76F04E2B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discover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kickstarter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menu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4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2B93DDF9-D197-4353-A213-22E9AA2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475AF59A-1B3E-4C03-942A-FF0DFA74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xmlns="" id="{964937B2-4CBE-4171-9AC4-76F04E2B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‘load more’</a:t>
            </a:r>
          </a:p>
          <a:p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 dirty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tag </a:t>
            </a:r>
            <a:r>
              <a:rPr lang="en-US" dirty="0" err="1" smtClean="0"/>
              <a:t>thông</a:t>
            </a:r>
            <a:r>
              <a:rPr lang="en-US" dirty="0" smtClean="0"/>
              <a:t> tin 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project</a:t>
            </a:r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2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3" y="548640"/>
            <a:ext cx="66228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endParaRPr lang="en-US" sz="2800" b="1" dirty="0" smtClean="0"/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project_raws.tsv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shape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hay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duplicated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isna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describe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dtypes</a:t>
            </a:r>
            <a:endParaRPr lang="en-US" dirty="0" smtClean="0"/>
          </a:p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values_count</a:t>
            </a:r>
            <a:r>
              <a:rPr lang="en-US" dirty="0" smtClean="0"/>
              <a:t>(normalize=True)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8148" y="0"/>
            <a:ext cx="52773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Ý </a:t>
            </a:r>
            <a:r>
              <a:rPr lang="en-US" sz="2800" b="1" dirty="0" err="1" smtClean="0"/>
              <a:t>nghĩa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mỗi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cột</a:t>
            </a:r>
            <a:endParaRPr lang="en-US" sz="2800" b="1" dirty="0" smtClean="0"/>
          </a:p>
          <a:p>
            <a:endParaRPr lang="en-US" dirty="0" smtClean="0"/>
          </a:p>
          <a:p>
            <a:r>
              <a:rPr lang="vi-VN" dirty="0" smtClean="0"/>
              <a:t/>
            </a:r>
            <a:br>
              <a:rPr lang="vi-VN" dirty="0" smtClean="0"/>
            </a:br>
            <a:endParaRPr lang="vi-VN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719666"/>
          <a:ext cx="8128000" cy="581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/>
                        <a:t>Cột</a:t>
                      </a:r>
                      <a:endParaRPr lang="en-US" b="1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/>
                        <a:t>Ý nghĩa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id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/>
                        <a:t>Mã định danh cho từng dự án.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name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Tên của dự án.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blurb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Lời giới thiệu ngắn gọn về dự án.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goal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Số tiền dự án yêu cầu.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pledged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/>
                        <a:t>Số tiền đã kêu gọi thành công.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country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/>
                        <a:t>Quốc gia của người/nhóm chủ dự án.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deadline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Hạn chót kêu gọi góp vốn.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create_at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Ngày tạo dự án.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launched_at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/>
                        <a:t>Ngày bắt đầu kêu gọi góp vốn.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backers_count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/>
                        <a:t>Số người đã góp vốn cho dự án.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fx_rate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/>
                        <a:t>Tỷ giá các đơn vị tiền tệ so với đơn vị tiền tệ được chọn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category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Thể loại của dự án.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main_category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Thể loại chính của dự án.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state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gọi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vốn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r>
                        <a:rPr lang="en-US" dirty="0"/>
                        <a:t>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667</Words>
  <Application>Microsoft Office PowerPoint</Application>
  <PresentationFormat>Custom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Chủ đề Office</vt:lpstr>
      <vt:lpstr>BÁO CÁO ĐỒ ÁN: Áp dụng quy trình KHDL để trả lời cho một câu hỏi tự chọn</vt:lpstr>
      <vt:lpstr>Thông tin thành viên</vt:lpstr>
      <vt:lpstr>Nội dung</vt:lpstr>
      <vt:lpstr>Thu thập dữ liệu</vt:lpstr>
      <vt:lpstr>Slide 5</vt:lpstr>
      <vt:lpstr>Truy cập trang web</vt:lpstr>
      <vt:lpstr>Thu thập dữ liệu các dự án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ÁN: Áp dụng quy trình KHDL để trả lời cho một câu hỏi tự chọn</dc:title>
  <dc:creator>TRẦN XUÂN QUÝ</dc:creator>
  <cp:lastModifiedBy>Gateway</cp:lastModifiedBy>
  <cp:revision>12</cp:revision>
  <dcterms:created xsi:type="dcterms:W3CDTF">2021-01-01T08:40:18Z</dcterms:created>
  <dcterms:modified xsi:type="dcterms:W3CDTF">2021-01-14T13:57:47Z</dcterms:modified>
</cp:coreProperties>
</file>