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1" r:id="rId11"/>
    <p:sldId id="272" r:id="rId12"/>
    <p:sldId id="273" r:id="rId13"/>
    <p:sldId id="264" r:id="rId14"/>
    <p:sldId id="265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XUÂN QUÝ" initials="TXQ" lastIdx="1" clrIdx="0">
    <p:extLst>
      <p:ext uri="{19B8F6BF-5375-455C-9EA6-DF929625EA0E}">
        <p15:presenceInfo xmlns:p15="http://schemas.microsoft.com/office/powerpoint/2012/main" userId="TRẦN XUÂN QU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0:47:48.095" idx="1">
    <p:pos x="7183" y="50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242D89-D5F4-4E4A-9BA4-C7DFFECE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4DB6B1-C9AA-4033-92B9-271D3A8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F650ED-9D7B-468D-83A3-6DB0498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12FD1C-9E7D-4D85-BCEB-E81F3F5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64F3D-AB21-4802-B6C5-060779D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7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C7D41-8B11-43E2-BC6F-5F46DFA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B5A97-6FF2-427D-98A6-FCB94549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024C6D-5CF0-4613-80BE-A85E6A1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6EC5E3-D9B3-4CF5-97CB-FEFA945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602887-1D57-4485-A900-A8437C0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9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D84C0F2-AD26-4BC8-B332-B031095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D5910B-312A-4629-8A8A-26FB7F29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0D269C-7EDB-4C37-94FA-163E231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C57D2C-74CA-4D83-A5A7-0568AC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A778C4-598B-48A6-9DC6-F86E39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373ED-61EF-40EC-B9E9-7EEFE97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84386B-0590-43FC-AF6F-671439F0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A15222-A8DA-4AFB-8EF0-3C36F64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238F9-6913-4C78-9AC3-2B31E4C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AD7776-3C8D-4A00-B8D9-BEB6D35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FD670-19F7-49A6-AC4C-A63507A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5D0124-5546-481D-B2DA-2E346CFB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4E8CE9-7471-484E-8D78-97F767F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32888C-A7D3-4FA3-A25A-ADE0A5D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6E4CE7-CB40-4F9C-837F-612C17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8DB1C3-B4E1-46CC-9368-EE15115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CEBAC7-218A-40D0-BA7B-1EE355A4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26EFCA-5067-4B95-A525-C700F2C5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E3C733-BF16-46B2-91B5-294C007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5EA294-77B3-4C6D-8B94-B8DD2D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326CF9-B727-423C-83B1-79DD90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1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37FC49-FE9F-49DC-BB5F-092044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EAF4C2-96D6-4C52-88D2-302524BF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00272E-66DC-4B27-A9AC-A726083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98CD6F-C343-42BE-AB0C-2C086DF5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B9B96E-1D39-41D2-B83C-D23BD29A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73DE55-18B9-4160-8910-7E58C9A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5252CFB-BB62-40D9-B3F7-1D65324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A88DEF8-7053-4E88-A6EF-C00AABB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5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4C608-FEBC-4815-AC2F-CBBAF55A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C04C24-0D0F-4B27-ACAD-EF196E3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01720E8-E32E-4805-88C0-7CB95DA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DCADA00-FA28-4B71-A7D7-6F34472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3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E55EA8-D5FB-48B7-A647-1C2216E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6008D72-80D5-42A0-A2E7-E3ED79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9D19D3-8249-40B0-8B44-681758F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ED0065-E7BE-42EC-864A-FC34E1B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EAD056-E9DD-488B-AFED-0CD9082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73EEAD-942A-4E2C-BC3B-5C4E9BB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20BBAB-D780-4045-B5DE-493831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40A76-07BF-4C2B-ACE0-065412B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15429E-E8DE-4068-B7EF-E47E942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8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FFD77-795E-4C56-A86B-74DF369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86AF67-9C7B-476B-A9FE-28A53B99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FA330FC-3C83-41AB-8FC4-708F98E6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CFE42D9-6DF0-42C7-ACA5-11E7BCC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D1B4F03-2243-4160-A4AD-EBB5907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B91618-6FF8-44D2-A3A6-11A41E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62341AF-4B72-48AE-969A-7C4AC6A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DF94B6-E597-4572-B426-0D7531BF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029506-6186-4E43-B50A-3B98A90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F69196-EE9A-4954-9F44-6D9CDE2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AC3AC9-8EFB-4C5E-8F67-0ADCD84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ringdatascience.com/the-data-science-cloc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ckstar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8FBD86D-44EA-4811-8A41-9E889DD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b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KHDL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vi-VN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2E95EB7-7E22-42E5-B168-68A6322F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TP.HCM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18_21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3BBE82-86BB-46FB-9BF8-9544AE75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" r="-5" b="-5"/>
          <a:stretch/>
        </p:blipFill>
        <p:spPr>
          <a:xfrm>
            <a:off x="320040" y="1232420"/>
            <a:ext cx="4087368" cy="4075024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94212812-678B-4475-B670-7EB8769634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7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71843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Chỗ dành sẵn cho Hình ảnh 7">
            <a:extLst>
              <a:ext uri="{FF2B5EF4-FFF2-40B4-BE49-F238E27FC236}">
                <a16:creationId xmlns:a16="http://schemas.microsoft.com/office/drawing/2014/main" id="{7A0D8BA8-2A4B-4FEE-8722-91FCBFE00C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8420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Độ lớn của tập dữ liệu.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Các dông hay các cột bị thiếu giá trị</a:t>
            </a:r>
          </a:p>
        </p:txBody>
      </p:sp>
    </p:spTree>
    <p:extLst>
      <p:ext uri="{BB962C8B-B14F-4D97-AF65-F5344CB8AC3E}">
        <p14:creationId xmlns:p14="http://schemas.microsoft.com/office/powerpoint/2010/main" val="10165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D911EC-1388-4972-ADAB-810027E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Khám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phá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dữ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liệu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7ADEB2EA-4EDF-4559-9301-8C0AB4A2F4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98" r="2723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AEAA49-8418-4F60-94F5-BB0B77CD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205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CF660229-C831-4F41-BECA-47E3CA13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Ý </a:t>
            </a:r>
            <a:r>
              <a:rPr lang="en-US" sz="3600" b="1" dirty="0" err="1">
                <a:solidFill>
                  <a:srgbClr val="FFFFFF"/>
                </a:solidFill>
              </a:rPr>
              <a:t>nghĩa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của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các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cột</a:t>
            </a:r>
            <a:endParaRPr lang="vi-V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56933"/>
              </p:ext>
            </p:extLst>
          </p:nvPr>
        </p:nvGraphicFramePr>
        <p:xfrm>
          <a:off x="4898845" y="643466"/>
          <a:ext cx="6537642" cy="55687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 err="1">
                          <a:solidFill>
                            <a:schemeClr val="lt1"/>
                          </a:solidFill>
                        </a:rPr>
                        <a:t>Cột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Ý nghĩa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Mã định danh cho từng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Tên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blurb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giới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thiệu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ngắn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pledged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tiền đã kêu gọi thành công.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Quốc gia của người/nhóm chủ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Hạn chót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create_at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Ngày tạo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launched_at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Ngày bắt đầu kêu gọi góp vốn.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backers_count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Số người đã góp vốn cho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fx_rate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cap="none" spc="0">
                          <a:solidFill>
                            <a:schemeClr val="tx1"/>
                          </a:solidFill>
                        </a:rPr>
                        <a:t>Tỷ giá các đơn vị tiền tệ so với đơn vị tiền tệ được chọn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main_category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Thể loại chính của dự án.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vốn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442" marR="99442" marT="99442" marB="994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C7E421E-CE87-4A75-A52D-1D9BADD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</a:rPr>
              <a:t>Đưa</a:t>
            </a:r>
            <a:r>
              <a:rPr lang="en-US" sz="4000" b="1" dirty="0">
                <a:solidFill>
                  <a:srgbClr val="FFFFFF"/>
                </a:solidFill>
              </a:rPr>
              <a:t> ra </a:t>
            </a:r>
            <a:r>
              <a:rPr lang="en-US" sz="4000" b="1" dirty="0" err="1">
                <a:solidFill>
                  <a:srgbClr val="FFFFFF"/>
                </a:solidFill>
              </a:rPr>
              <a:t>câu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hỏi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cần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trả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4CF302-2D42-4716-B745-FA43248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vi-VN" sz="2400" i="1" dirty="0"/>
              <a:t>Câu </a:t>
            </a:r>
            <a:r>
              <a:rPr lang="vi-VN" sz="2400" i="1" dirty="0" err="1"/>
              <a:t>hỏi</a:t>
            </a:r>
            <a:r>
              <a:rPr lang="vi-VN" sz="2400" i="1" dirty="0"/>
              <a:t>: </a:t>
            </a:r>
            <a:r>
              <a:rPr lang="vi-VN" sz="2400" i="1" dirty="0" err="1"/>
              <a:t>Output</a:t>
            </a:r>
            <a:r>
              <a:rPr lang="vi-VN" sz="2400" i="1" dirty="0"/>
              <a:t> - </a:t>
            </a:r>
            <a:r>
              <a:rPr lang="vi-VN" sz="2400" i="1" dirty="0" err="1"/>
              <a:t>kết</a:t>
            </a:r>
            <a:r>
              <a:rPr lang="vi-VN" sz="2400" i="1" dirty="0"/>
              <a:t> </a:t>
            </a:r>
            <a:r>
              <a:rPr lang="vi-VN" sz="2400" i="1" dirty="0" err="1"/>
              <a:t>quả</a:t>
            </a:r>
            <a:r>
              <a:rPr lang="vi-VN" sz="2400" dirty="0"/>
              <a:t> - </a:t>
            </a:r>
            <a:r>
              <a:rPr lang="vi-VN" sz="2400" dirty="0" err="1"/>
              <a:t>củ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 </a:t>
            </a:r>
            <a:r>
              <a:rPr lang="vi-VN" sz="2400" i="1" dirty="0" err="1"/>
              <a:t>input</a:t>
            </a:r>
            <a:r>
              <a:rPr lang="vi-VN" sz="2400" i="1" dirty="0"/>
              <a:t> - </a:t>
            </a:r>
            <a:r>
              <a:rPr lang="vi-VN" sz="2400" i="1" dirty="0" err="1"/>
              <a:t>các</a:t>
            </a:r>
            <a:r>
              <a:rPr lang="vi-VN" sz="2400" i="1" dirty="0"/>
              <a:t> thông tin </a:t>
            </a:r>
            <a:r>
              <a:rPr lang="vi-VN" sz="2400" i="1" dirty="0" err="1"/>
              <a:t>về</a:t>
            </a:r>
            <a:r>
              <a:rPr lang="vi-VN" sz="2400" i="1" dirty="0"/>
              <a:t> </a:t>
            </a:r>
            <a:r>
              <a:rPr lang="vi-VN" sz="2400" i="1" dirty="0" err="1"/>
              <a:t>dự</a:t>
            </a:r>
            <a:r>
              <a:rPr lang="vi-VN" sz="2400" i="1" dirty="0"/>
              <a:t> </a:t>
            </a:r>
            <a:r>
              <a:rPr lang="vi-VN" sz="2400" i="1" dirty="0" err="1"/>
              <a:t>án</a:t>
            </a:r>
            <a:r>
              <a:rPr lang="vi-VN" sz="2400" dirty="0"/>
              <a:t> - theo công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?</a:t>
            </a:r>
            <a:endParaRPr lang="en-US" sz="2400" dirty="0"/>
          </a:p>
          <a:p>
            <a:pPr algn="just"/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tìm</a:t>
            </a:r>
            <a:r>
              <a:rPr lang="vi-VN" sz="2400" dirty="0"/>
              <a:t> ra câu </a:t>
            </a:r>
            <a:r>
              <a:rPr lang="vi-VN" sz="2400" dirty="0" err="1"/>
              <a:t>trả</a:t>
            </a:r>
            <a:r>
              <a:rPr lang="vi-VN" sz="2400" dirty="0"/>
              <a:t> </a:t>
            </a:r>
            <a:r>
              <a:rPr lang="vi-VN" sz="2400" dirty="0" err="1"/>
              <a:t>lời</a:t>
            </a:r>
            <a:r>
              <a:rPr lang="vi-VN" sz="2400" dirty="0"/>
              <a:t> cho câu </a:t>
            </a:r>
            <a:r>
              <a:rPr lang="vi-VN" sz="2400" dirty="0" err="1"/>
              <a:t>hỏi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giúp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/</a:t>
            </a:r>
            <a:r>
              <a:rPr lang="vi-VN" sz="2400" dirty="0" err="1"/>
              <a:t>nhóm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ý </a:t>
            </a:r>
            <a:r>
              <a:rPr lang="vi-VN" sz="2400" dirty="0" err="1"/>
              <a:t>định</a:t>
            </a:r>
            <a:r>
              <a:rPr lang="vi-VN" sz="2400" dirty="0"/>
              <a:t> kêu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góp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cộng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cho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</a:t>
            </a:r>
            <a:r>
              <a:rPr lang="vi-VN" sz="2400" dirty="0" err="1"/>
              <a:t>muốn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đoán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, qua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chỉnh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mình</a:t>
            </a:r>
            <a:r>
              <a:rPr lang="vi-VN" sz="2400" dirty="0"/>
              <a:t> -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-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vốn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AEB07A6-E4A7-493E-A0A7-8AE06843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Đưa ra câu </a:t>
            </a:r>
            <a:r>
              <a:rPr lang="vi-VN" sz="4000" dirty="0" err="1">
                <a:solidFill>
                  <a:srgbClr val="FFFFFF"/>
                </a:solidFill>
              </a:rPr>
              <a:t>hỏi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cần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trả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lời</a:t>
            </a:r>
            <a:endParaRPr lang="vi-VN" sz="40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926FB6-997D-4FE6-A198-CB1B98FB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vi-VN" sz="2400" dirty="0" err="1">
                <a:solidFill>
                  <a:srgbClr val="FEFFFF"/>
                </a:solidFill>
              </a:rPr>
              <a:t>Nguồn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cảm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hứng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của</a:t>
            </a:r>
            <a:r>
              <a:rPr lang="vi-VN" sz="2400" dirty="0">
                <a:solidFill>
                  <a:srgbClr val="FEFFFF"/>
                </a:solidFill>
              </a:rPr>
              <a:t> câu </a:t>
            </a:r>
            <a:r>
              <a:rPr lang="vi-VN" sz="2400" dirty="0" err="1">
                <a:solidFill>
                  <a:srgbClr val="FEFFFF"/>
                </a:solidFill>
              </a:rPr>
              <a:t>hỏi</a:t>
            </a:r>
            <a:r>
              <a:rPr lang="vi-VN" sz="2400" dirty="0">
                <a:solidFill>
                  <a:srgbClr val="FEFFFF"/>
                </a:solidFill>
              </a:rPr>
              <a:t>: </a:t>
            </a:r>
            <a:r>
              <a:rPr lang="vi-VN" sz="2400" dirty="0" err="1">
                <a:solidFill>
                  <a:srgbClr val="FEFFFF"/>
                </a:solidFill>
              </a:rPr>
              <a:t>tập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dữ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liệu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về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các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dự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án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góp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vốn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cộng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đồng</a:t>
            </a:r>
            <a:r>
              <a:rPr lang="vi-VN" sz="2400" dirty="0">
                <a:solidFill>
                  <a:srgbClr val="FEFFFF"/>
                </a:solidFill>
              </a:rPr>
              <a:t> trên </a:t>
            </a:r>
            <a:r>
              <a:rPr lang="vi-VN" sz="2400" dirty="0" err="1">
                <a:solidFill>
                  <a:srgbClr val="FEFFFF"/>
                </a:solidFill>
              </a:rPr>
              <a:t>kickstarter</a:t>
            </a:r>
            <a:r>
              <a:rPr lang="vi-VN" sz="2400" dirty="0">
                <a:solidFill>
                  <a:srgbClr val="FEFFFF"/>
                </a:solidFill>
              </a:rPr>
              <a:t> </a:t>
            </a:r>
            <a:r>
              <a:rPr lang="vi-VN" sz="2400" dirty="0" err="1">
                <a:solidFill>
                  <a:srgbClr val="FEFFFF"/>
                </a:solidFill>
              </a:rPr>
              <a:t>được</a:t>
            </a:r>
            <a:r>
              <a:rPr lang="vi-VN" sz="2400" dirty="0">
                <a:solidFill>
                  <a:srgbClr val="FEFFFF"/>
                </a:solidFill>
              </a:rPr>
              <a:t> đăng </a:t>
            </a:r>
            <a:r>
              <a:rPr lang="vi-VN" sz="2400" dirty="0" err="1">
                <a:solidFill>
                  <a:srgbClr val="FEFFFF"/>
                </a:solidFill>
              </a:rPr>
              <a:t>tải</a:t>
            </a:r>
            <a:r>
              <a:rPr lang="vi-VN" sz="2400" dirty="0">
                <a:solidFill>
                  <a:srgbClr val="FEFFFF"/>
                </a:solidFill>
              </a:rPr>
              <a:t> trên kaggle.com</a:t>
            </a:r>
          </a:p>
        </p:txBody>
      </p:sp>
    </p:spTree>
    <p:extLst>
      <p:ext uri="{BB962C8B-B14F-4D97-AF65-F5344CB8AC3E}">
        <p14:creationId xmlns:p14="http://schemas.microsoft.com/office/powerpoint/2010/main" val="105952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21555D-A4C5-4AE9-B1F6-2A9DFE1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xủ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7E206A-691C-4BEE-9067-D25226363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197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A89C4-6452-4823-A2F6-8959DF5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b="1" i="0" dirty="0" err="1">
                <a:solidFill>
                  <a:srgbClr val="000000"/>
                </a:solidFill>
                <a:effectLst/>
              </a:rPr>
              <a:t>Chuyển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đổi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cột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dạng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timestamp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kiểu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vi-VN" sz="4000" b="1" i="0" dirty="0">
                <a:solidFill>
                  <a:srgbClr val="000000"/>
                </a:solidFill>
                <a:effectLst/>
              </a:rPr>
              <a:t> </a:t>
            </a:r>
            <a:r>
              <a:rPr lang="vi-VN" sz="4000" b="1" i="0" dirty="0" err="1">
                <a:solidFill>
                  <a:srgbClr val="000000"/>
                </a:solidFill>
                <a:effectLst/>
              </a:rPr>
              <a:t>datetime</a:t>
            </a:r>
            <a:endParaRPr lang="vi-VN" sz="4000" b="1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28A01C-40F4-47A1-B3BB-9857A4079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cột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deadline</a:t>
            </a:r>
            <a:r>
              <a:rPr lang="vi-VN" sz="2000" dirty="0">
                <a:latin typeface="+mj-lt"/>
              </a:rPr>
              <a:t>”, “</a:t>
            </a:r>
            <a:r>
              <a:rPr lang="vi-VN" sz="2000" dirty="0" err="1">
                <a:latin typeface="+mj-lt"/>
              </a:rPr>
              <a:t>created_at</a:t>
            </a:r>
            <a:r>
              <a:rPr lang="vi-VN" sz="2000" dirty="0">
                <a:latin typeface="+mj-lt"/>
              </a:rPr>
              <a:t>”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“</a:t>
            </a:r>
            <a:r>
              <a:rPr lang="vi-VN" sz="2000" dirty="0" err="1">
                <a:latin typeface="+mj-lt"/>
              </a:rPr>
              <a:t>launched_at</a:t>
            </a:r>
            <a:r>
              <a:rPr lang="vi-VN" sz="2000" dirty="0">
                <a:latin typeface="+mj-lt"/>
              </a:rPr>
              <a:t>” ban </a:t>
            </a:r>
            <a:r>
              <a:rPr lang="vi-VN" sz="2000" dirty="0" err="1">
                <a:latin typeface="+mj-lt"/>
              </a:rPr>
              <a:t>đầu</a:t>
            </a:r>
            <a:endParaRPr lang="vi-VN" sz="2000" dirty="0">
              <a:latin typeface="+mj-lt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65E08B10-4C5F-422C-BF83-F1D9DDC9B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3900"/>
            <a:ext cx="5157787" cy="2766937"/>
          </a:xfrm>
        </p:spPr>
      </p:pic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C290E64F-DF9C-46A9-B5EA-6EF9C28C8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vừa</a:t>
            </a:r>
            <a:r>
              <a:rPr lang="vi-VN" dirty="0">
                <a:latin typeface="+mj-lt"/>
              </a:rPr>
              <a:t> nêu sau khi </a:t>
            </a:r>
            <a:r>
              <a:rPr lang="vi-VN" dirty="0" err="1">
                <a:latin typeface="+mj-lt"/>
              </a:rPr>
              <a:t>tiền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lý</a:t>
            </a:r>
            <a:endParaRPr lang="vi-VN" dirty="0">
              <a:latin typeface="+mj-lt"/>
            </a:endParaRPr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6AD845D-8914-4DF2-A69F-93A10B0EB6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57087"/>
            <a:ext cx="5183188" cy="2780564"/>
          </a:xfrm>
        </p:spPr>
      </p:pic>
    </p:spTree>
    <p:extLst>
      <p:ext uri="{BB962C8B-B14F-4D97-AF65-F5344CB8AC3E}">
        <p14:creationId xmlns:p14="http://schemas.microsoft.com/office/powerpoint/2010/main" val="258496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C22ABB-9CA4-445B-8604-59E0A6FA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E64D0A-E482-40A1-8C51-D0FD1DA3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/>
              <a:t>Thực hiện quy đổi đơn vị tiền tệ từ các đơn vị khác nhau về USD ở cột “goal”.</a:t>
            </a:r>
          </a:p>
        </p:txBody>
      </p:sp>
      <p:pic>
        <p:nvPicPr>
          <p:cNvPr id="8" name="Chỗ dành sẵn cho Hình ảnh 7" descr="Ảnh có chứa văn bản, ảnh chụp màn hình, trong nhà, máy tính&#10;&#10;Mô tả được tạo tự động">
            <a:extLst>
              <a:ext uri="{FF2B5EF4-FFF2-40B4-BE49-F238E27FC236}">
                <a16:creationId xmlns:a16="http://schemas.microsoft.com/office/drawing/2014/main" id="{75E7D889-0640-48F7-9E69-38F9026C6B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>
          <a:xfrm>
            <a:off x="3628535" y="2405149"/>
            <a:ext cx="492883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4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FD0F24-6323-4671-81C8-7E3EB5D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1F2BE5-DBDA-46F4-AA2D-8EA22D32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thởi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tinh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2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</a:t>
            </a:r>
            <a:r>
              <a:rPr lang="en-US" sz="2000" dirty="0" err="1"/>
              <a:t>funding_period</a:t>
            </a:r>
            <a:r>
              <a:rPr lang="en-US" sz="2000" dirty="0"/>
              <a:t>” </a:t>
            </a:r>
            <a:r>
              <a:rPr lang="en-US" sz="2000" dirty="0" err="1"/>
              <a:t>và</a:t>
            </a:r>
            <a:r>
              <a:rPr lang="en-US" sz="2000" dirty="0"/>
              <a:t> “</a:t>
            </a:r>
            <a:r>
              <a:rPr lang="en-US" sz="2000" dirty="0" err="1"/>
              <a:t>launch_period</a:t>
            </a:r>
            <a:r>
              <a:rPr lang="en-US" sz="2000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06D0F7E4-2EDE-4E7B-BF75-A518F59C97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085" r="11085"/>
          <a:stretch/>
        </p:blipFill>
        <p:spPr>
          <a:xfrm>
            <a:off x="5405862" y="1348878"/>
            <a:ext cx="6019331" cy="41569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76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6E48F2B-5D5D-4789-BFD6-F3EC2C7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 tin thành viên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9BDE1FA-F868-4F99-A284-487FC2A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67269"/>
              </p:ext>
            </p:extLst>
          </p:nvPr>
        </p:nvGraphicFramePr>
        <p:xfrm>
          <a:off x="1652283" y="2861527"/>
          <a:ext cx="8871559" cy="31574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62041">
                  <a:extLst>
                    <a:ext uri="{9D8B030D-6E8A-4147-A177-3AD203B41FA5}">
                      <a16:colId xmlns:a16="http://schemas.microsoft.com/office/drawing/2014/main" val="2959563245"/>
                    </a:ext>
                  </a:extLst>
                </a:gridCol>
                <a:gridCol w="3509518">
                  <a:extLst>
                    <a:ext uri="{9D8B030D-6E8A-4147-A177-3AD203B41FA5}">
                      <a16:colId xmlns:a16="http://schemas.microsoft.com/office/drawing/2014/main" val="1703293582"/>
                    </a:ext>
                  </a:extLst>
                </a:gridCol>
              </a:tblGrid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569179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dirty="0" err="1">
                          <a:solidFill>
                            <a:schemeClr val="tx1"/>
                          </a:solidFill>
                        </a:rPr>
                        <a:t>Quý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18120231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84423"/>
                  </a:ext>
                </a:extLst>
              </a:tr>
              <a:tr h="1052474"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18120544</a:t>
                      </a:r>
                      <a:endParaRPr lang="vi-VN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D3F35D-6FF2-42F7-833E-6A4FAA9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FCC2B5D8-EE28-4D2B-A553-F2204BF46A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030" r="16030"/>
          <a:stretch/>
        </p:blipFill>
        <p:spPr/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62B70F4-B603-4C71-B033-43152544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“goal”, “</a:t>
            </a:r>
            <a:r>
              <a:rPr lang="en-US" dirty="0" err="1"/>
              <a:t>funding_period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launch_period</a:t>
            </a:r>
            <a:r>
              <a:rPr lang="en-US" dirty="0"/>
              <a:t>”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61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êu đề 20">
            <a:extLst>
              <a:ext uri="{FF2B5EF4-FFF2-40B4-BE49-F238E27FC236}">
                <a16:creationId xmlns:a16="http://schemas.microsoft.com/office/drawing/2014/main" id="{A4C24EB1-1FBA-40F5-B9DA-F71B721F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22" name="Chỗ dành sẵn cho Nội dung 21">
            <a:extLst>
              <a:ext uri="{FF2B5EF4-FFF2-40B4-BE49-F238E27FC236}">
                <a16:creationId xmlns:a16="http://schemas.microsoft.com/office/drawing/2014/main" id="{AC448918-6247-4866-B178-FFDF198E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“name”, “pledged”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backers_count</a:t>
            </a:r>
            <a:r>
              <a:rPr lang="en-US" dirty="0"/>
              <a:t>”.</a:t>
            </a:r>
          </a:p>
          <a:p>
            <a:pPr lvl="1"/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ở </a:t>
            </a:r>
            <a:r>
              <a:rPr lang="en-US" dirty="0" err="1"/>
              <a:t>cột</a:t>
            </a:r>
            <a:r>
              <a:rPr lang="en-US" dirty="0"/>
              <a:t> “blurb”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tf-idf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7806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FEE1D9-603C-418E-8602-0D5FA9F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endParaRPr lang="vi-VN" b="1" dirty="0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84C23051-E1B8-4904-A149-4B40717B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77" y="1690688"/>
            <a:ext cx="5629846" cy="4057095"/>
          </a:xfrm>
        </p:spPr>
      </p:pic>
    </p:spTree>
    <p:extLst>
      <p:ext uri="{BB962C8B-B14F-4D97-AF65-F5344CB8AC3E}">
        <p14:creationId xmlns:p14="http://schemas.microsoft.com/office/powerpoint/2010/main" val="418634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62" y="261257"/>
            <a:ext cx="7158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, validation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endParaRPr lang="en-US" sz="2800" dirty="0"/>
          </a:p>
          <a:p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Input </a:t>
            </a:r>
            <a:r>
              <a:rPr lang="en-US" sz="1400" dirty="0" err="1"/>
              <a:t>và</a:t>
            </a:r>
            <a:r>
              <a:rPr lang="en-US" sz="1400" dirty="0"/>
              <a:t> Output</a:t>
            </a:r>
          </a:p>
          <a:p>
            <a:r>
              <a:rPr lang="vi-VN" sz="1400" dirty="0"/>
              <a:t>Tách tập kiểm tra với tỷ lệ 20% tập dữ liệu ban đầ</a:t>
            </a:r>
            <a:r>
              <a:rPr lang="en-US" sz="1400" dirty="0"/>
              <a:t>u</a:t>
            </a:r>
          </a:p>
          <a:p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validation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tỷ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20%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182880"/>
            <a:ext cx="91701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huấn</a:t>
            </a:r>
            <a:r>
              <a:rPr lang="en-US" sz="2800" b="1" dirty="0"/>
              <a:t> </a:t>
            </a:r>
            <a:r>
              <a:rPr lang="en-US" sz="2800" b="1" dirty="0" err="1"/>
              <a:t>luyện</a:t>
            </a:r>
            <a:endParaRPr lang="en-US" sz="2800" b="1" dirty="0"/>
          </a:p>
          <a:p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input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,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dtypes</a:t>
            </a:r>
            <a:endParaRPr lang="en-US" sz="1400" dirty="0"/>
          </a:p>
          <a:p>
            <a:r>
              <a:rPr lang="vi-VN" sz="1400" dirty="0"/>
              <a:t>các cột "deadline", "created_at" và "launched_at" có ý nghĩa liên quan đến ngày tháng nhưng hiện đang ở dạng timestamp và có kiểu dữ liệu int64</a:t>
            </a:r>
            <a:endParaRPr lang="en-US" sz="1400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applymap</a:t>
            </a:r>
            <a:r>
              <a:rPr lang="en-US" dirty="0"/>
              <a:t>(timestamp) </a:t>
            </a:r>
            <a:r>
              <a:rPr lang="en-US" dirty="0" err="1"/>
              <a:t>và</a:t>
            </a:r>
            <a:r>
              <a:rPr lang="en-US" dirty="0"/>
              <a:t> apply(</a:t>
            </a:r>
            <a:r>
              <a:rPr lang="en-US" dirty="0" err="1"/>
              <a:t>date_time</a:t>
            </a:r>
            <a:r>
              <a:rPr lang="en-US" dirty="0"/>
              <a:t>)</a:t>
            </a:r>
          </a:p>
          <a:p>
            <a:r>
              <a:rPr lang="en-US" dirty="0" err="1"/>
              <a:t>Cột</a:t>
            </a:r>
            <a:r>
              <a:rPr lang="en-US" dirty="0"/>
              <a:t> input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(</a:t>
            </a:r>
            <a:r>
              <a:rPr lang="en-US" dirty="0" err="1"/>
              <a:t>missing_ratio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Five-number summary( Min, </a:t>
            </a:r>
            <a:r>
              <a:rPr lang="en-US" dirty="0" err="1"/>
              <a:t>Tứ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Tứ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trên,Max</a:t>
            </a:r>
            <a:r>
              <a:rPr lang="en-US" dirty="0"/>
              <a:t>)</a:t>
            </a:r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‘pledged’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‘</a:t>
            </a:r>
            <a:r>
              <a:rPr lang="en-US" dirty="0" err="1"/>
              <a:t>backers_count</a:t>
            </a:r>
            <a:r>
              <a:rPr lang="en-US" dirty="0"/>
              <a:t>’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drop</a:t>
            </a:r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cột</a:t>
            </a:r>
            <a:r>
              <a:rPr lang="en-US" dirty="0"/>
              <a:t> ‘goal’</a:t>
            </a:r>
          </a:p>
          <a:p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‘goal’, ‘</a:t>
            </a:r>
            <a:r>
              <a:rPr lang="en-US" dirty="0" err="1"/>
              <a:t>funding_period</a:t>
            </a:r>
            <a:r>
              <a:rPr lang="en-US" dirty="0"/>
              <a:t>’, ‘</a:t>
            </a:r>
            <a:r>
              <a:rPr lang="en-US" dirty="0" err="1"/>
              <a:t>launch_period</a:t>
            </a:r>
            <a:r>
              <a:rPr lang="en-US" dirty="0"/>
              <a:t>’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quantile</a:t>
            </a:r>
            <a:endParaRPr lang="en-US" dirty="0"/>
          </a:p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‘name’ </a:t>
            </a:r>
            <a:r>
              <a:rPr lang="en-US" dirty="0" err="1"/>
              <a:t>và</a:t>
            </a:r>
            <a:r>
              <a:rPr lang="en-US" dirty="0"/>
              <a:t> ‘blurb’,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TfidfVectorizer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248194"/>
            <a:ext cx="8895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Tiền</a:t>
            </a:r>
            <a:r>
              <a:rPr lang="en-US" sz="2800" b="1" dirty="0"/>
              <a:t>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(</a:t>
            </a:r>
            <a:r>
              <a:rPr lang="en-US" sz="2800" b="1" dirty="0" err="1"/>
              <a:t>Tiếp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)</a:t>
            </a:r>
          </a:p>
          <a:p>
            <a:r>
              <a:rPr lang="en-US" sz="1400" dirty="0" err="1"/>
              <a:t>Tạo</a:t>
            </a:r>
            <a:r>
              <a:rPr lang="en-US" sz="1400" dirty="0"/>
              <a:t> Pipeline</a:t>
            </a:r>
          </a:p>
          <a:p>
            <a:r>
              <a:rPr lang="vi-VN" sz="1400" dirty="0"/>
              <a:t>Thử nghiệm mô hình với các siêu tham số:</a:t>
            </a:r>
          </a:p>
          <a:p>
            <a:r>
              <a:rPr lang="vi-VN" sz="1400" dirty="0"/>
              <a:t>Siêu tham số n_components của TruncatedSVD trong pipeline tiền xử lý các cột định danh không thứ tự với 5 giá trị khác nhau: 2, 3, 5, 8, 13.</a:t>
            </a:r>
          </a:p>
          <a:p>
            <a:r>
              <a:rPr lang="vi-VN" sz="1400" dirty="0"/>
              <a:t>Siêu tham số alpha của MLPClassifier với các giá trị: 0.001, 1, 10</a:t>
            </a:r>
            <a:endParaRPr lang="en-US" sz="1400" dirty="0"/>
          </a:p>
          <a:p>
            <a:r>
              <a:rPr lang="en-US" sz="1400" dirty="0" err="1"/>
              <a:t>Trực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endParaRPr lang="vi-VN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D3A65C9-D4F3-4270-AE8F-A115548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Nội dung</a:t>
            </a:r>
            <a:endParaRPr lang="vi-VN" sz="6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9464AF-CE62-463A-9F64-DB576BC3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Thu </a:t>
            </a:r>
            <a:r>
              <a:rPr lang="en-US" sz="2400" b="1" dirty="0" err="1"/>
              <a:t>thập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Khám</a:t>
            </a:r>
            <a:r>
              <a:rPr lang="en-US" sz="2400" b="1" dirty="0"/>
              <a:t> </a:t>
            </a:r>
            <a:r>
              <a:rPr lang="en-US" sz="2400" b="1" dirty="0" err="1"/>
              <a:t>phá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  <a:p>
            <a:r>
              <a:rPr lang="en-US" sz="2400" b="1" dirty="0" err="1"/>
              <a:t>Đặt</a:t>
            </a:r>
            <a:r>
              <a:rPr lang="en-US" sz="2400" b="1" dirty="0"/>
              <a:t> </a:t>
            </a:r>
            <a:r>
              <a:rPr lang="en-US" sz="2400" b="1" dirty="0" err="1"/>
              <a:t>câu</a:t>
            </a:r>
            <a:r>
              <a:rPr lang="en-US" sz="2400" b="1" dirty="0"/>
              <a:t> </a:t>
            </a:r>
            <a:r>
              <a:rPr lang="en-US" sz="2400" b="1" dirty="0" err="1"/>
              <a:t>hỏi</a:t>
            </a:r>
            <a:endParaRPr lang="en-US" sz="2400" b="1" dirty="0"/>
          </a:p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24911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B56C9E-2906-488B-AFC6-1F12E75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8BAA4B-5DE0-4BB4-86D6-E733AC0C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29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1C5FAC-2F5C-4FA4-8B94-2301A62C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E73044-D9F6-41BB-B04E-4D548828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kickstarter.com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Truy</a:t>
            </a:r>
            <a:r>
              <a:rPr lang="en-US" sz="4000" dirty="0"/>
              <a:t> </a:t>
            </a:r>
            <a:r>
              <a:rPr lang="en-US" sz="4000" dirty="0" err="1"/>
              <a:t>cập</a:t>
            </a:r>
            <a:r>
              <a:rPr lang="en-US" sz="4000" dirty="0"/>
              <a:t> </a:t>
            </a:r>
            <a:r>
              <a:rPr lang="en-US" sz="4000" dirty="0" err="1"/>
              <a:t>trang</a:t>
            </a:r>
            <a:r>
              <a:rPr lang="en-US" sz="4000" dirty="0"/>
              <a:t> web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Truy cập mục discover của trang kickstarter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Tìm menu lựa chọn thể loại, lĩnh vực của các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Lấy các đường dẫn đến các trang thể loại dự 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Lần lượt truy cập các trang trên và thu thập dữ liệu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49E0BCF-C636-4E00-AACC-C934273A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27" r="25925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‘load more’</a:t>
            </a:r>
          </a:p>
          <a:p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project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453E36-D3E9-4F69-89EB-D5CB2B27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Khám</a:t>
            </a:r>
            <a:r>
              <a:rPr lang="en-US" b="1" dirty="0"/>
              <a:t> </a:t>
            </a:r>
            <a:r>
              <a:rPr lang="en-US" b="1" dirty="0" err="1"/>
              <a:t>phá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60B3E1-45F7-46A5-921A-04BD94F68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51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êu đề 6">
            <a:extLst>
              <a:ext uri="{FF2B5EF4-FFF2-40B4-BE49-F238E27FC236}">
                <a16:creationId xmlns:a16="http://schemas.microsoft.com/office/drawing/2014/main" id="{990409D5-6B56-441C-848A-A9669D9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Khám phá dữ liệu</a:t>
            </a:r>
            <a:endParaRPr lang="vi-VN" sz="5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61E8A-DAEC-45AF-8AB6-347A5AADD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3784A518-0BB6-43F0-8851-176EF8A5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project_raws.tsv</a:t>
            </a:r>
            <a:endParaRPr lang="en-US" sz="2000" dirty="0"/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shape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hay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duplicated</a:t>
            </a:r>
          </a:p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isna</a:t>
            </a:r>
            <a:endParaRPr lang="en-US" sz="2000" dirty="0"/>
          </a:p>
          <a:p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describe</a:t>
            </a:r>
          </a:p>
          <a:p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dtypes</a:t>
            </a:r>
            <a:endParaRPr lang="en-US" sz="2000" dirty="0"/>
          </a:p>
          <a:p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values_count</a:t>
            </a:r>
            <a:r>
              <a:rPr lang="en-US" sz="2000" dirty="0"/>
              <a:t>(normalize=True)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vi-V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1195</Words>
  <Application>Microsoft Office PowerPoint</Application>
  <PresentationFormat>Màn hình rộng</PresentationFormat>
  <Paragraphs>120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Chủ đề Office</vt:lpstr>
      <vt:lpstr>BÁO CÁO ĐỒ ÁN: Áp dụng quy trình KHDL để trả lời cho một câu hỏi tự chọn</vt:lpstr>
      <vt:lpstr>Thông tin thành viên</vt:lpstr>
      <vt:lpstr>Nội dung</vt:lpstr>
      <vt:lpstr>Thu thập dữ liệu</vt:lpstr>
      <vt:lpstr>Thu thập dữ liệu</vt:lpstr>
      <vt:lpstr>Truy cập trang web</vt:lpstr>
      <vt:lpstr>Thu thập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Ý nghĩa của các cột</vt:lpstr>
      <vt:lpstr>Đưa ra câu hỏi cần trả lời</vt:lpstr>
      <vt:lpstr>Đưa ra câu hỏi cần trả lời</vt:lpstr>
      <vt:lpstr>Tiền xủ lý trên tập huấn luyện</vt:lpstr>
      <vt:lpstr>Chuyển đổi các cột dạng timestamp về kiểu dữ liệu datetime</vt:lpstr>
      <vt:lpstr>Bản trình bày PowerPoint</vt:lpstr>
      <vt:lpstr>Bản trình bày PowerPoint</vt:lpstr>
      <vt:lpstr>Bản trình bày PowerPoint</vt:lpstr>
      <vt:lpstr>Tiền xử lý</vt:lpstr>
      <vt:lpstr>Pipeline cho các bước tiền xử lý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TRẦN XUÂN QUÝ</cp:lastModifiedBy>
  <cp:revision>4</cp:revision>
  <dcterms:created xsi:type="dcterms:W3CDTF">2021-01-15T08:10:58Z</dcterms:created>
  <dcterms:modified xsi:type="dcterms:W3CDTF">2021-01-15T08:38:48Z</dcterms:modified>
</cp:coreProperties>
</file>