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4.svg" ContentType="image/svg+xml"/>
  <Override PartName="/ppt/media/image16.svg" ContentType="image/svg+xml"/>
  <Override PartName="/ppt/media/image1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  <p:sldId id="263" r:id="rId7"/>
    <p:sldId id="258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2" userDrawn="1">
          <p15:clr>
            <a:srgbClr val="A4A3A4"/>
          </p15:clr>
        </p15:guide>
        <p15:guide id="2" pos="3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CDF"/>
    <a:srgbClr val="0E0FE3"/>
    <a:srgbClr val="B9DE8F"/>
    <a:srgbClr val="F0D3F8"/>
    <a:srgbClr val="D1E7FF"/>
    <a:srgbClr val="66D000"/>
    <a:srgbClr val="66D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332"/>
        <p:guide pos="392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25.png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图片 1" descr="2007_0025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2420938"/>
            <a:ext cx="3119438" cy="2339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" name="图片 3" descr="2007_0025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0" y="2420938"/>
            <a:ext cx="3119438" cy="2339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椭圆 4"/>
          <p:cNvSpPr/>
          <p:nvPr/>
        </p:nvSpPr>
        <p:spPr>
          <a:xfrm>
            <a:off x="2782888" y="2997200"/>
            <a:ext cx="252413" cy="250825"/>
          </a:xfrm>
          <a:prstGeom prst="ellipse">
            <a:avLst/>
          </a:prstGeom>
          <a:solidFill>
            <a:srgbClr val="66D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2927350" y="3717925"/>
            <a:ext cx="252413" cy="250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7751763" y="4421188"/>
            <a:ext cx="3097213" cy="339725"/>
          </a:xfrm>
          <a:prstGeom prst="rect">
            <a:avLst/>
          </a:prstGeom>
          <a:solidFill>
            <a:schemeClr val="bg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文本框 11"/>
          <p:cNvSpPr txBox="1"/>
          <p:nvPr/>
        </p:nvSpPr>
        <p:spPr>
          <a:xfrm>
            <a:off x="8400415" y="4396104"/>
            <a:ext cx="1937385" cy="32956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noProof="1">
                <a:solidFill>
                  <a:schemeClr val="tx1">
                    <a:alpha val="63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[0, 1, 0, ... , 0, 1]</a:t>
            </a:r>
            <a:endParaRPr lang="en-US" altLang="zh-CN" noProof="1">
              <a:solidFill>
                <a:schemeClr val="tx1">
                  <a:alpha val="63000"/>
                </a:schemeClr>
              </a:solidFill>
            </a:endParaRPr>
          </a:p>
        </p:txBody>
      </p:sp>
      <p:pic>
        <p:nvPicPr>
          <p:cNvPr id="2055" name="图片 12" descr="2007_002597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2420938"/>
            <a:ext cx="3121025" cy="2339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文本框 13"/>
          <p:cNvSpPr txBox="1"/>
          <p:nvPr/>
        </p:nvSpPr>
        <p:spPr>
          <a:xfrm>
            <a:off x="1422400" y="4851400"/>
            <a:ext cx="9426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）点标注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  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）涂鸦标注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）图像级标注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任意多边形 96"/>
          <p:cNvSpPr/>
          <p:nvPr/>
        </p:nvSpPr>
        <p:spPr>
          <a:xfrm flipH="1">
            <a:off x="5681980" y="3716655"/>
            <a:ext cx="4320540" cy="2289810"/>
          </a:xfrm>
          <a:custGeom>
            <a:avLst/>
            <a:gdLst>
              <a:gd name="connisteX0" fmla="*/ 7620 w 3810000"/>
              <a:gd name="connsiteY0" fmla="*/ 0 h 2289810"/>
              <a:gd name="connisteX1" fmla="*/ 487680 w 3810000"/>
              <a:gd name="connsiteY1" fmla="*/ 3810 h 2289810"/>
              <a:gd name="connisteX2" fmla="*/ 487680 w 3810000"/>
              <a:gd name="connsiteY2" fmla="*/ 300990 h 2289810"/>
              <a:gd name="connisteX3" fmla="*/ 3810000 w 3810000"/>
              <a:gd name="connsiteY3" fmla="*/ 297180 h 2289810"/>
              <a:gd name="connisteX4" fmla="*/ 3806190 w 3810000"/>
              <a:gd name="connsiteY4" fmla="*/ 2286000 h 2289810"/>
              <a:gd name="connisteX5" fmla="*/ 0 w 3810000"/>
              <a:gd name="connsiteY5" fmla="*/ 2289810 h 2289810"/>
              <a:gd name="connisteX6" fmla="*/ 7620 w 3810000"/>
              <a:gd name="connsiteY6" fmla="*/ 0 h 22898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3810000" h="2289810">
                <a:moveTo>
                  <a:pt x="7620" y="0"/>
                </a:moveTo>
                <a:lnTo>
                  <a:pt x="487680" y="3810"/>
                </a:lnTo>
                <a:lnTo>
                  <a:pt x="487680" y="300990"/>
                </a:lnTo>
                <a:lnTo>
                  <a:pt x="3810000" y="297180"/>
                </a:lnTo>
                <a:lnTo>
                  <a:pt x="3806190" y="2286000"/>
                </a:lnTo>
                <a:lnTo>
                  <a:pt x="0" y="2289810"/>
                </a:lnTo>
                <a:lnTo>
                  <a:pt x="762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1650365" y="3716020"/>
            <a:ext cx="3816985" cy="2289810"/>
          </a:xfrm>
          <a:custGeom>
            <a:avLst/>
            <a:gdLst>
              <a:gd name="connisteX0" fmla="*/ 7620 w 3810000"/>
              <a:gd name="connsiteY0" fmla="*/ 0 h 2289810"/>
              <a:gd name="connisteX1" fmla="*/ 487680 w 3810000"/>
              <a:gd name="connsiteY1" fmla="*/ 3810 h 2289810"/>
              <a:gd name="connisteX2" fmla="*/ 487680 w 3810000"/>
              <a:gd name="connsiteY2" fmla="*/ 300990 h 2289810"/>
              <a:gd name="connisteX3" fmla="*/ 3810000 w 3810000"/>
              <a:gd name="connsiteY3" fmla="*/ 297180 h 2289810"/>
              <a:gd name="connisteX4" fmla="*/ 3806190 w 3810000"/>
              <a:gd name="connsiteY4" fmla="*/ 2286000 h 2289810"/>
              <a:gd name="connisteX5" fmla="*/ 0 w 3810000"/>
              <a:gd name="connsiteY5" fmla="*/ 2289810 h 2289810"/>
              <a:gd name="connisteX6" fmla="*/ 7620 w 3810000"/>
              <a:gd name="connsiteY6" fmla="*/ 0 h 22898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3810000" h="2289810">
                <a:moveTo>
                  <a:pt x="7620" y="0"/>
                </a:moveTo>
                <a:lnTo>
                  <a:pt x="487680" y="3810"/>
                </a:lnTo>
                <a:lnTo>
                  <a:pt x="487680" y="300990"/>
                </a:lnTo>
                <a:lnTo>
                  <a:pt x="3810000" y="297180"/>
                </a:lnTo>
                <a:lnTo>
                  <a:pt x="3806190" y="2286000"/>
                </a:lnTo>
                <a:lnTo>
                  <a:pt x="0" y="2289810"/>
                </a:lnTo>
                <a:lnTo>
                  <a:pt x="762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872105" y="4403725"/>
            <a:ext cx="1044000" cy="127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" name="图片 15" descr="图片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876935"/>
            <a:ext cx="1523218" cy="1008000"/>
          </a:xfrm>
          <a:prstGeom prst="rect">
            <a:avLst/>
          </a:prstGeom>
        </p:spPr>
      </p:pic>
      <p:pic>
        <p:nvPicPr>
          <p:cNvPr id="26" name="图片 25" descr="图片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80" y="1236980"/>
            <a:ext cx="748030" cy="541020"/>
          </a:xfrm>
          <a:prstGeom prst="rect">
            <a:avLst/>
          </a:prstGeom>
        </p:spPr>
      </p:pic>
      <p:pic>
        <p:nvPicPr>
          <p:cNvPr id="27" name="图片 26"/>
          <p:cNvPicPr/>
          <p:nvPr/>
        </p:nvPicPr>
        <p:blipFill>
          <a:blip r:embed="rId3"/>
          <a:stretch>
            <a:fillRect/>
          </a:stretch>
        </p:blipFill>
        <p:spPr>
          <a:xfrm>
            <a:off x="4698365" y="1236980"/>
            <a:ext cx="6732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图片 30" descr="图片7"/>
          <p:cNvPicPr/>
          <p:nvPr/>
        </p:nvPicPr>
        <p:blipFill>
          <a:blip r:embed="rId4"/>
          <a:stretch>
            <a:fillRect/>
          </a:stretch>
        </p:blipFill>
        <p:spPr>
          <a:xfrm>
            <a:off x="5466715" y="1236980"/>
            <a:ext cx="740410" cy="540385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3780155" y="948055"/>
            <a:ext cx="2485390" cy="86487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810000" y="971550"/>
            <a:ext cx="3154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形状检测</a:t>
            </a:r>
            <a:r>
              <a:rPr lang="en-US" altLang="zh-CN" sz="1200"/>
              <a:t>  </a:t>
            </a:r>
            <a:r>
              <a:rPr lang="zh-CN" altLang="en-US" sz="1200"/>
              <a:t>灰度直方图</a:t>
            </a:r>
            <a:r>
              <a:rPr lang="en-US" altLang="zh-CN" sz="1200"/>
              <a:t>   </a:t>
            </a:r>
            <a:r>
              <a:rPr lang="zh-CN" altLang="en-US" sz="1200"/>
              <a:t>边缘算子</a:t>
            </a:r>
            <a:endParaRPr lang="zh-CN" altLang="en-US" sz="1200"/>
          </a:p>
        </p:txBody>
      </p:sp>
      <p:cxnSp>
        <p:nvCxnSpPr>
          <p:cNvPr id="35" name="直接箭头连接符 34"/>
          <p:cNvCxnSpPr>
            <a:stCxn id="16" idx="3"/>
            <a:endCxn id="32" idx="1"/>
          </p:cNvCxnSpPr>
          <p:nvPr/>
        </p:nvCxnSpPr>
        <p:spPr>
          <a:xfrm flipV="1">
            <a:off x="3101975" y="1380490"/>
            <a:ext cx="678180" cy="6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93390" y="1093470"/>
            <a:ext cx="964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提取特征</a:t>
            </a:r>
            <a:endParaRPr lang="zh-CN" altLang="en-US" sz="1200"/>
          </a:p>
        </p:txBody>
      </p:sp>
      <p:cxnSp>
        <p:nvCxnSpPr>
          <p:cNvPr id="37" name="直接箭头连接符 36"/>
          <p:cNvCxnSpPr>
            <a:endCxn id="47" idx="0"/>
          </p:cNvCxnSpPr>
          <p:nvPr/>
        </p:nvCxnSpPr>
        <p:spPr>
          <a:xfrm flipH="1">
            <a:off x="3171190" y="1812925"/>
            <a:ext cx="639445" cy="6121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 rot="19200000">
            <a:off x="3004820" y="1807210"/>
            <a:ext cx="964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实际应用</a:t>
            </a:r>
            <a:endParaRPr lang="zh-CN" altLang="en-US" sz="1200"/>
          </a:p>
        </p:txBody>
      </p:sp>
      <p:pic>
        <p:nvPicPr>
          <p:cNvPr id="39" name="图片 38" descr="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860" y="2461260"/>
            <a:ext cx="672000" cy="504000"/>
          </a:xfrm>
          <a:prstGeom prst="rect">
            <a:avLst/>
          </a:prstGeom>
        </p:spPr>
      </p:pic>
      <p:pic>
        <p:nvPicPr>
          <p:cNvPr id="40" name="图片 39" descr="1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925" y="2460625"/>
            <a:ext cx="671830" cy="504825"/>
          </a:xfrm>
          <a:prstGeom prst="rect">
            <a:avLst/>
          </a:prstGeom>
        </p:spPr>
      </p:pic>
      <p:pic>
        <p:nvPicPr>
          <p:cNvPr id="41" name="图片 40" descr="4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925" y="3024505"/>
            <a:ext cx="672000" cy="504000"/>
          </a:xfrm>
          <a:prstGeom prst="rect">
            <a:avLst/>
          </a:prstGeom>
        </p:spPr>
      </p:pic>
      <p:pic>
        <p:nvPicPr>
          <p:cNvPr id="42" name="图片 41" descr="5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9990" y="3024505"/>
            <a:ext cx="672000" cy="504000"/>
          </a:xfrm>
          <a:prstGeom prst="rect">
            <a:avLst/>
          </a:prstGeom>
        </p:spPr>
      </p:pic>
      <p:pic>
        <p:nvPicPr>
          <p:cNvPr id="43" name="图片 42" descr="4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990" y="2461260"/>
            <a:ext cx="671830" cy="503555"/>
          </a:xfrm>
          <a:prstGeom prst="rect">
            <a:avLst/>
          </a:prstGeom>
        </p:spPr>
      </p:pic>
      <p:pic>
        <p:nvPicPr>
          <p:cNvPr id="44" name="图片 43" descr="3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9860" y="3024505"/>
            <a:ext cx="672000" cy="50400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2637790" y="2605405"/>
            <a:ext cx="241935" cy="285115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617345" y="2425065"/>
            <a:ext cx="3107690" cy="115760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0" name="图片 49" descr="勾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7290" y="2461260"/>
            <a:ext cx="190500" cy="190500"/>
          </a:xfrm>
          <a:prstGeom prst="rect">
            <a:avLst/>
          </a:prstGeom>
        </p:spPr>
      </p:pic>
      <p:pic>
        <p:nvPicPr>
          <p:cNvPr id="51" name="图片 50" descr="勾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91510" y="2461260"/>
            <a:ext cx="190500" cy="190500"/>
          </a:xfrm>
          <a:prstGeom prst="rect">
            <a:avLst/>
          </a:prstGeom>
        </p:spPr>
      </p:pic>
      <p:pic>
        <p:nvPicPr>
          <p:cNvPr id="52" name="图片 51" descr="叉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8105" y="2442845"/>
            <a:ext cx="216000" cy="216000"/>
          </a:xfrm>
          <a:prstGeom prst="rect">
            <a:avLst/>
          </a:prstGeom>
        </p:spPr>
      </p:pic>
      <p:pic>
        <p:nvPicPr>
          <p:cNvPr id="53" name="图片 52" descr="叉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21890" y="3037205"/>
            <a:ext cx="216000" cy="216000"/>
          </a:xfrm>
          <a:prstGeom prst="rect">
            <a:avLst/>
          </a:prstGeom>
        </p:spPr>
      </p:pic>
      <p:pic>
        <p:nvPicPr>
          <p:cNvPr id="54" name="图片 53" descr="叉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69285" y="3037205"/>
            <a:ext cx="216000" cy="216000"/>
          </a:xfrm>
          <a:prstGeom prst="rect">
            <a:avLst/>
          </a:prstGeom>
        </p:spPr>
      </p:pic>
      <p:pic>
        <p:nvPicPr>
          <p:cNvPr id="55" name="图片 54" descr="叉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16680" y="3037205"/>
            <a:ext cx="216000" cy="216000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3424555" y="2571115"/>
            <a:ext cx="241935" cy="1714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0" name="图片 59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82165" y="758190"/>
            <a:ext cx="345440" cy="345440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4746625" y="1778000"/>
            <a:ext cx="1386840" cy="1655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2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/>
              <a:t>存在的问题：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/>
              <a:t>受主观影响大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/>
              <a:t>缺乏泛化性</a:t>
            </a:r>
            <a:endParaRPr lang="en-US" altLang="zh-CN" sz="1200" b="1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en-US" altLang="zh-CN" sz="1200" b="1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200" b="1">
                <a:sym typeface="+mn-ea"/>
              </a:rPr>
              <a:t>   A. </a:t>
            </a:r>
            <a:r>
              <a:rPr lang="zh-CN" altLang="en-US" sz="1200" b="1">
                <a:sym typeface="+mn-ea"/>
              </a:rPr>
              <a:t>传统方法</a:t>
            </a:r>
            <a:endParaRPr lang="zh-CN" altLang="en-US" sz="1200"/>
          </a:p>
        </p:txBody>
      </p:sp>
      <p:pic>
        <p:nvPicPr>
          <p:cNvPr id="2" name="图片 -2147482600"/>
          <p:cNvPicPr>
            <a:picLocks noChangeAspect="1"/>
          </p:cNvPicPr>
          <p:nvPr/>
        </p:nvPicPr>
        <p:blipFill>
          <a:blip r:embed="rId17"/>
          <a:srcRect r="1509" b="10082"/>
          <a:stretch>
            <a:fillRect/>
          </a:stretch>
        </p:blipFill>
        <p:spPr>
          <a:xfrm>
            <a:off x="6595745" y="758190"/>
            <a:ext cx="3366135" cy="97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99"/>
          <p:cNvPicPr>
            <a:picLocks noChangeAspect="1"/>
          </p:cNvPicPr>
          <p:nvPr/>
        </p:nvPicPr>
        <p:blipFill>
          <a:blip r:embed="rId18"/>
          <a:srcRect l="1340" t="3145" r="734" b="10862"/>
          <a:stretch>
            <a:fillRect/>
          </a:stretch>
        </p:blipFill>
        <p:spPr>
          <a:xfrm>
            <a:off x="8174355" y="1827530"/>
            <a:ext cx="1815465" cy="849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2"/>
          <p:cNvPicPr>
            <a:picLocks noChangeAspect="1"/>
          </p:cNvPicPr>
          <p:nvPr/>
        </p:nvPicPr>
        <p:blipFill>
          <a:blip r:embed="rId19"/>
          <a:srcRect l="1688" t="4262" b="17851"/>
          <a:stretch>
            <a:fillRect/>
          </a:stretch>
        </p:blipFill>
        <p:spPr>
          <a:xfrm>
            <a:off x="8174355" y="2795270"/>
            <a:ext cx="1818005" cy="8496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4" name="直接连接符 63"/>
          <p:cNvCxnSpPr/>
          <p:nvPr/>
        </p:nvCxnSpPr>
        <p:spPr>
          <a:xfrm>
            <a:off x="6331585" y="739775"/>
            <a:ext cx="635" cy="2945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298700" y="732790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a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sp>
        <p:nvSpPr>
          <p:cNvPr id="67" name="文本框 66"/>
          <p:cNvSpPr txBox="1"/>
          <p:nvPr/>
        </p:nvSpPr>
        <p:spPr>
          <a:xfrm>
            <a:off x="1651000" y="2185670"/>
            <a:ext cx="521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b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pic>
        <p:nvPicPr>
          <p:cNvPr id="68" name="图片 67" descr="10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32280" y="3024505"/>
            <a:ext cx="669925" cy="504190"/>
          </a:xfrm>
          <a:prstGeom prst="rect">
            <a:avLst/>
          </a:prstGeom>
        </p:spPr>
      </p:pic>
      <p:pic>
        <p:nvPicPr>
          <p:cNvPr id="69" name="图片 68" descr="28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32280" y="2463800"/>
            <a:ext cx="668020" cy="501650"/>
          </a:xfrm>
          <a:prstGeom prst="rect">
            <a:avLst/>
          </a:prstGeom>
        </p:spPr>
      </p:pic>
      <p:pic>
        <p:nvPicPr>
          <p:cNvPr id="70" name="图片 69" descr="叉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56080" y="2514600"/>
            <a:ext cx="216000" cy="216000"/>
          </a:xfrm>
          <a:prstGeom prst="rect">
            <a:avLst/>
          </a:prstGeom>
        </p:spPr>
      </p:pic>
      <p:pic>
        <p:nvPicPr>
          <p:cNvPr id="71" name="图片 70" descr="叉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3855" y="3037205"/>
            <a:ext cx="216000" cy="216000"/>
          </a:xfrm>
          <a:prstGeom prst="rect">
            <a:avLst/>
          </a:prstGeom>
        </p:spPr>
      </p:pic>
      <p:pic>
        <p:nvPicPr>
          <p:cNvPr id="61" name="图片 60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52245" y="2188210"/>
            <a:ext cx="345440" cy="34544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6539865" y="732790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a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sp>
        <p:nvSpPr>
          <p:cNvPr id="73" name="文本框 72"/>
          <p:cNvSpPr txBox="1"/>
          <p:nvPr/>
        </p:nvSpPr>
        <p:spPr>
          <a:xfrm>
            <a:off x="8131175" y="1729740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b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sp>
        <p:nvSpPr>
          <p:cNvPr id="74" name="文本框 73"/>
          <p:cNvSpPr txBox="1"/>
          <p:nvPr/>
        </p:nvSpPr>
        <p:spPr>
          <a:xfrm>
            <a:off x="8059420" y="2658745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c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pic>
        <p:nvPicPr>
          <p:cNvPr id="75" name="图片 74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62700" y="758190"/>
            <a:ext cx="345440" cy="345440"/>
          </a:xfrm>
          <a:prstGeom prst="rect">
            <a:avLst/>
          </a:prstGeom>
        </p:spPr>
      </p:pic>
      <p:pic>
        <p:nvPicPr>
          <p:cNvPr id="76" name="图片 75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41310" y="1729740"/>
            <a:ext cx="345440" cy="345440"/>
          </a:xfrm>
          <a:prstGeom prst="rect">
            <a:avLst/>
          </a:prstGeom>
        </p:spPr>
      </p:pic>
      <p:pic>
        <p:nvPicPr>
          <p:cNvPr id="77" name="图片 76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41310" y="2795270"/>
            <a:ext cx="345440" cy="345440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6475730" y="1486535"/>
            <a:ext cx="2301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2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/>
              <a:t>存在的问题：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/>
              <a:t>硬标注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/>
              <a:t>预测不完整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/>
              <a:t>类别划分不合理</a:t>
            </a:r>
            <a:endParaRPr lang="zh-CN" altLang="en-US" sz="1200"/>
          </a:p>
          <a:p>
            <a:pPr>
              <a:lnSpc>
                <a:spcPct val="150000"/>
              </a:lnSpc>
              <a:buFont typeface="+mj-lt"/>
            </a:pPr>
            <a:endParaRPr lang="en-US" altLang="zh-CN" sz="1200" b="1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200" b="1">
                <a:sym typeface="+mn-ea"/>
              </a:rPr>
              <a:t>      B. </a:t>
            </a:r>
            <a:r>
              <a:rPr lang="zh-CN" altLang="en-US" sz="1200" b="1">
                <a:sym typeface="+mn-ea"/>
              </a:rPr>
              <a:t>全监督方法</a:t>
            </a:r>
            <a:endParaRPr lang="zh-CN" altLang="en-US" sz="12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50365" y="3685540"/>
            <a:ext cx="835279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10860" y="3829685"/>
            <a:ext cx="1253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200"/>
              <a:t> </a:t>
            </a:r>
            <a:r>
              <a:rPr lang="en-US" altLang="zh-CN" sz="1200" b="1">
                <a:sym typeface="+mn-ea"/>
              </a:rPr>
              <a:t>C. </a:t>
            </a:r>
            <a:r>
              <a:rPr lang="zh-CN" altLang="en-US" sz="1200" b="1">
                <a:sym typeface="+mn-ea"/>
              </a:rPr>
              <a:t>弱监督方法</a:t>
            </a:r>
            <a:r>
              <a:rPr lang="en-US" altLang="zh-CN" sz="1200"/>
              <a:t>                                                                    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562100" y="3698875"/>
            <a:ext cx="929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CAM</a:t>
            </a:r>
            <a:r>
              <a:rPr lang="zh-CN" altLang="en-US" sz="1200"/>
              <a:t>类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2140585" y="4044950"/>
            <a:ext cx="712470" cy="653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息肉图像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5400000">
            <a:off x="4164965" y="3849370"/>
            <a:ext cx="427990" cy="991235"/>
            <a:chOff x="6425" y="6195"/>
            <a:chExt cx="907" cy="1360"/>
          </a:xfrm>
        </p:grpSpPr>
        <p:sp>
          <p:nvSpPr>
            <p:cNvPr id="12" name="梯形 11"/>
            <p:cNvSpPr/>
            <p:nvPr/>
          </p:nvSpPr>
          <p:spPr>
            <a:xfrm rot="16200000">
              <a:off x="6198" y="6421"/>
              <a:ext cx="1360" cy="907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rot="16200000">
              <a:off x="6326" y="6545"/>
              <a:ext cx="1086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分类器</a:t>
              </a:r>
              <a:endParaRPr lang="zh-CN" altLang="en-US" sz="1200"/>
            </a:p>
          </p:txBody>
        </p:sp>
      </p:grpSp>
      <p:sp>
        <p:nvSpPr>
          <p:cNvPr id="20" name="矩形 19"/>
          <p:cNvSpPr/>
          <p:nvPr/>
        </p:nvSpPr>
        <p:spPr>
          <a:xfrm>
            <a:off x="4670425" y="5142230"/>
            <a:ext cx="712470" cy="65341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374390" y="5142230"/>
            <a:ext cx="712470" cy="65341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error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67165" y="3716655"/>
            <a:ext cx="929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MIL</a:t>
            </a:r>
            <a:r>
              <a:rPr lang="zh-CN" altLang="en-US" sz="1200"/>
              <a:t>类</a:t>
            </a:r>
            <a:endParaRPr lang="zh-CN" altLang="en-US" sz="1200"/>
          </a:p>
        </p:txBody>
      </p:sp>
      <p:cxnSp>
        <p:nvCxnSpPr>
          <p:cNvPr id="23" name="直接箭头连接符 22"/>
          <p:cNvCxnSpPr>
            <a:endCxn id="21" idx="0"/>
          </p:cNvCxnSpPr>
          <p:nvPr/>
        </p:nvCxnSpPr>
        <p:spPr>
          <a:xfrm flipH="1">
            <a:off x="3730625" y="4558665"/>
            <a:ext cx="648970" cy="5835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0" idx="0"/>
          </p:cNvCxnSpPr>
          <p:nvPr/>
        </p:nvCxnSpPr>
        <p:spPr>
          <a:xfrm>
            <a:off x="4379595" y="4558665"/>
            <a:ext cx="647065" cy="5835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26435" y="5574030"/>
            <a:ext cx="345440" cy="345440"/>
          </a:xfrm>
          <a:prstGeom prst="rect">
            <a:avLst/>
          </a:prstGeom>
        </p:spPr>
      </p:pic>
      <p:pic>
        <p:nvPicPr>
          <p:cNvPr id="28" name="图片 27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29455" y="5574030"/>
            <a:ext cx="345440" cy="3454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970905" y="4116070"/>
            <a:ext cx="712470" cy="653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息肉图像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566545" y="4909185"/>
            <a:ext cx="2549525" cy="1031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/>
              <a:t>存在的问题：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/>
              <a:t>检测缺乏完整性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/>
              <a:t>激活区域可能出错</a:t>
            </a:r>
            <a:endParaRPr lang="en-US" altLang="zh-CN" sz="1200" b="1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3532505" y="5790565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a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4818380" y="5790565"/>
            <a:ext cx="521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b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pic>
        <p:nvPicPr>
          <p:cNvPr id="57" name="图片 56" descr="图片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82840" y="4189095"/>
            <a:ext cx="534035" cy="513080"/>
          </a:xfrm>
          <a:prstGeom prst="rect">
            <a:avLst/>
          </a:prstGeom>
        </p:spPr>
      </p:pic>
      <p:sp>
        <p:nvSpPr>
          <p:cNvPr id="62" name="圆角矩形 61"/>
          <p:cNvSpPr/>
          <p:nvPr/>
        </p:nvSpPr>
        <p:spPr>
          <a:xfrm>
            <a:off x="5852795" y="5056505"/>
            <a:ext cx="2432050" cy="7969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9" name="图片 78" descr="图片3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21" r="45643"/>
          <a:stretch>
            <a:fillRect/>
          </a:stretch>
        </p:blipFill>
        <p:spPr>
          <a:xfrm rot="5400000">
            <a:off x="7947660" y="4546600"/>
            <a:ext cx="1872933" cy="1012825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8779510" y="4962525"/>
            <a:ext cx="1348105" cy="1031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/>
              <a:t>存在的问题：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 startAt="3"/>
            </a:pPr>
            <a:r>
              <a:rPr lang="zh-CN" altLang="en-US" sz="1200"/>
              <a:t>大量噪声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+mj-lt"/>
              <a:buAutoNum type="alphaLcPeriod" startAt="3"/>
            </a:pPr>
            <a:r>
              <a:rPr lang="zh-CN" altLang="en-US" sz="1200"/>
              <a:t>检测精度低</a:t>
            </a:r>
            <a:endParaRPr lang="en-US" altLang="zh-CN" sz="1200" b="1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200"/>
          </a:p>
        </p:txBody>
      </p:sp>
      <p:cxnSp>
        <p:nvCxnSpPr>
          <p:cNvPr id="80" name="直接箭头连接符 79"/>
          <p:cNvCxnSpPr>
            <a:stCxn id="29" idx="3"/>
            <a:endCxn id="57" idx="1"/>
          </p:cNvCxnSpPr>
          <p:nvPr/>
        </p:nvCxnSpPr>
        <p:spPr>
          <a:xfrm>
            <a:off x="6683375" y="4443095"/>
            <a:ext cx="799465" cy="25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7" idx="2"/>
            <a:endCxn id="62" idx="0"/>
          </p:cNvCxnSpPr>
          <p:nvPr/>
        </p:nvCxnSpPr>
        <p:spPr>
          <a:xfrm flipH="1">
            <a:off x="7068820" y="4702175"/>
            <a:ext cx="681355" cy="3543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212330" y="3973830"/>
            <a:ext cx="1285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区域生成算法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 rot="19740000">
            <a:off x="6906895" y="4632325"/>
            <a:ext cx="877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伪标注框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626860" y="4201160"/>
            <a:ext cx="1285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创建示例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 rot="19140000">
            <a:off x="3519170" y="4612640"/>
            <a:ext cx="877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类别映射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 rot="2460000">
            <a:off x="4362450" y="4650740"/>
            <a:ext cx="877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类别映射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996565" y="4129405"/>
            <a:ext cx="1285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判断类别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8" name="图片 87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16270" y="5648960"/>
            <a:ext cx="345440" cy="345440"/>
          </a:xfrm>
          <a:prstGeom prst="rect">
            <a:avLst/>
          </a:prstGeom>
        </p:spPr>
      </p:pic>
      <p:pic>
        <p:nvPicPr>
          <p:cNvPr id="89" name="图片 88" descr="愤怒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83065" y="3973195"/>
            <a:ext cx="345440" cy="345440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5930900" y="5790565"/>
            <a:ext cx="521335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c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sp>
        <p:nvSpPr>
          <p:cNvPr id="91" name="文本框 90"/>
          <p:cNvSpPr txBox="1"/>
          <p:nvPr/>
        </p:nvSpPr>
        <p:spPr>
          <a:xfrm>
            <a:off x="9498965" y="4030980"/>
            <a:ext cx="521335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b="1"/>
              <a:t>（</a:t>
            </a:r>
            <a:r>
              <a:rPr lang="en-US" altLang="zh-CN" sz="1200" b="1"/>
              <a:t>d</a:t>
            </a:r>
            <a:r>
              <a:rPr lang="zh-CN" altLang="en-US" sz="1200" b="1"/>
              <a:t>）</a:t>
            </a:r>
            <a:endParaRPr lang="zh-CN" altLang="en-US" sz="1200" b="1"/>
          </a:p>
        </p:txBody>
      </p:sp>
      <p:sp>
        <p:nvSpPr>
          <p:cNvPr id="6" name="右箭头 5"/>
          <p:cNvSpPr/>
          <p:nvPr/>
        </p:nvSpPr>
        <p:spPr>
          <a:xfrm>
            <a:off x="5826760" y="3325495"/>
            <a:ext cx="93599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2940000">
            <a:off x="5509260" y="3632835"/>
            <a:ext cx="56896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48985" y="312610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克服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a, 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12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 rot="18600000">
            <a:off x="6379845" y="337947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克服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12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 rot="2940000">
            <a:off x="5555615" y="35477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克服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a, 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12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右箭头 47"/>
          <p:cNvSpPr/>
          <p:nvPr/>
        </p:nvSpPr>
        <p:spPr>
          <a:xfrm rot="18660000" flipH="1">
            <a:off x="6531610" y="3632200"/>
            <a:ext cx="56896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82825" y="1914525"/>
            <a:ext cx="665480" cy="66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初始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伪标注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2190" y="2734945"/>
            <a:ext cx="665480" cy="66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粗糙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伪标注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2825" y="3544570"/>
            <a:ext cx="665480" cy="66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提纯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伪标注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13735" y="2009775"/>
            <a:ext cx="1386840" cy="4464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粗略伪标注生成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18815" y="2837815"/>
            <a:ext cx="1386205" cy="431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伪标注精炼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14930" y="4210685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210435" y="1770380"/>
            <a:ext cx="2478405" cy="2656840"/>
          </a:xfrm>
          <a:prstGeom prst="roundRect">
            <a:avLst>
              <a:gd name="adj" fmla="val 9915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930775" y="2257425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7" idx="0"/>
          </p:cNvCxnSpPr>
          <p:nvPr/>
        </p:nvCxnSpPr>
        <p:spPr>
          <a:xfrm flipH="1">
            <a:off x="2614930" y="2456180"/>
            <a:ext cx="1292225" cy="2787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2"/>
          </p:cNvCxnSpPr>
          <p:nvPr/>
        </p:nvCxnSpPr>
        <p:spPr>
          <a:xfrm flipH="1">
            <a:off x="2642870" y="3269615"/>
            <a:ext cx="1269365" cy="2952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rcRect t="4451"/>
          <a:stretch>
            <a:fillRect/>
          </a:stretch>
        </p:blipFill>
        <p:spPr>
          <a:xfrm>
            <a:off x="7536180" y="3210560"/>
            <a:ext cx="1725295" cy="1149985"/>
          </a:xfrm>
          <a:prstGeom prst="rect">
            <a:avLst/>
          </a:prstGeom>
        </p:spPr>
      </p:pic>
      <p:pic>
        <p:nvPicPr>
          <p:cNvPr id="30" name="图片 29" descr="图片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80" y="1844040"/>
            <a:ext cx="1725930" cy="935990"/>
          </a:xfrm>
          <a:prstGeom prst="rect">
            <a:avLst/>
          </a:prstGeom>
        </p:spPr>
      </p:pic>
      <p:pic>
        <p:nvPicPr>
          <p:cNvPr id="34" name="图片 33" descr="图片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3125" y="3354070"/>
            <a:ext cx="731520" cy="86042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6316345" y="406273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3" idx="0"/>
            <a:endCxn id="30" idx="2"/>
          </p:cNvCxnSpPr>
          <p:nvPr/>
        </p:nvCxnSpPr>
        <p:spPr>
          <a:xfrm flipV="1">
            <a:off x="8399145" y="2780030"/>
            <a:ext cx="0" cy="43053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172835" y="2815590"/>
            <a:ext cx="0" cy="576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173470" y="2994025"/>
            <a:ext cx="1318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监督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8399145" y="2887345"/>
            <a:ext cx="1318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训练</a:t>
            </a:r>
            <a:endParaRPr lang="zh-CN" altLang="en-US" sz="1200"/>
          </a:p>
        </p:txBody>
      </p:sp>
      <p:sp>
        <p:nvSpPr>
          <p:cNvPr id="49" name="圆角矩形 48"/>
          <p:cNvSpPr/>
          <p:nvPr/>
        </p:nvSpPr>
        <p:spPr>
          <a:xfrm>
            <a:off x="4862195" y="1770380"/>
            <a:ext cx="4543425" cy="2656840"/>
          </a:xfrm>
          <a:prstGeom prst="roundRect">
            <a:avLst>
              <a:gd name="adj" fmla="val 9915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001645" y="4410075"/>
            <a:ext cx="4795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                                      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948555" y="3139440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58770" y="3822700"/>
            <a:ext cx="3689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Region Proposal Network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95545" y="1869440"/>
            <a:ext cx="2473960" cy="927735"/>
          </a:xfrm>
          <a:prstGeom prst="roundRect">
            <a:avLst>
              <a:gd name="adj" fmla="val 0"/>
            </a:avLst>
          </a:prstGeom>
          <a:gradFill>
            <a:gsLst>
              <a:gs pos="25000">
                <a:srgbClr val="F0D3F8"/>
              </a:gs>
              <a:gs pos="25000">
                <a:srgbClr val="B9DE8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9490" y="1869440"/>
            <a:ext cx="2659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正示例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                                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负示例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33950" y="2117090"/>
            <a:ext cx="726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OICR</a:t>
            </a:r>
            <a:r>
              <a:rPr lang="en-US" altLang="zh-CN" sz="1200" baseline="30000">
                <a:latin typeface="Times New Roman" panose="02020603050405020304" charset="0"/>
                <a:cs typeface="Times New Roman" panose="02020603050405020304" charset="0"/>
              </a:rPr>
              <a:t>[43]</a:t>
            </a:r>
            <a:endParaRPr lang="en-US" altLang="zh-CN" sz="12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策略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左大括号 11"/>
          <p:cNvSpPr/>
          <p:nvPr/>
        </p:nvSpPr>
        <p:spPr>
          <a:xfrm flipH="1">
            <a:off x="7380605" y="2108200"/>
            <a:ext cx="76200" cy="511810"/>
          </a:xfrm>
          <a:prstGeom prst="leftBrace">
            <a:avLst>
              <a:gd name="adj1" fmla="val 8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6893" y="2044065"/>
          <a:ext cx="1770380" cy="25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" imgW="1765300" imgH="254000" progId="Equation.KSEE3">
                  <p:embed/>
                </p:oleObj>
              </mc:Choice>
              <mc:Fallback>
                <p:oleObj name="" r:id="rId4" imgW="1765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6893" y="2044065"/>
                        <a:ext cx="1770380" cy="25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56300" y="2418715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完全错误的伪标注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5435600" y="2560955"/>
            <a:ext cx="1809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0E0FE3"/>
                </a:solidFill>
                <a:latin typeface="Times New Roman" panose="02020603050405020304" charset="0"/>
                <a:cs typeface="Times New Roman" panose="02020603050405020304" charset="0"/>
              </a:rPr>
              <a:t>Proposal selection</a:t>
            </a:r>
            <a:endParaRPr lang="en-US" altLang="zh-CN" sz="1200">
              <a:solidFill>
                <a:srgbClr val="0E0FE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1951355" y="2925445"/>
            <a:ext cx="1789430" cy="1187450"/>
            <a:chOff x="1948" y="1431"/>
            <a:chExt cx="2818" cy="1870"/>
          </a:xfrm>
        </p:grpSpPr>
        <p:pic>
          <p:nvPicPr>
            <p:cNvPr id="4" name="图片 3" descr="2007_00748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48" y="1431"/>
              <a:ext cx="2818" cy="1871"/>
            </a:xfrm>
            <a:prstGeom prst="rect">
              <a:avLst/>
            </a:prstGeom>
          </p:spPr>
        </p:pic>
        <p:sp>
          <p:nvSpPr>
            <p:cNvPr id="9" name="任意多边形 8"/>
            <p:cNvSpPr/>
            <p:nvPr/>
          </p:nvSpPr>
          <p:spPr>
            <a:xfrm>
              <a:off x="2917" y="1729"/>
              <a:ext cx="1068" cy="700"/>
            </a:xfrm>
            <a:custGeom>
              <a:avLst/>
              <a:gdLst>
                <a:gd name="connisteX0" fmla="*/ 0 w 678180"/>
                <a:gd name="connsiteY0" fmla="*/ 248920 h 444500"/>
                <a:gd name="connisteX1" fmla="*/ 43180 w 678180"/>
                <a:gd name="connsiteY1" fmla="*/ 226060 h 444500"/>
                <a:gd name="connisteX2" fmla="*/ 63500 w 678180"/>
                <a:gd name="connsiteY2" fmla="*/ 198120 h 444500"/>
                <a:gd name="connisteX3" fmla="*/ 78740 w 678180"/>
                <a:gd name="connsiteY3" fmla="*/ 172720 h 444500"/>
                <a:gd name="connisteX4" fmla="*/ 101600 w 678180"/>
                <a:gd name="connsiteY4" fmla="*/ 139700 h 444500"/>
                <a:gd name="connisteX5" fmla="*/ 124460 w 678180"/>
                <a:gd name="connsiteY5" fmla="*/ 109220 h 444500"/>
                <a:gd name="connisteX6" fmla="*/ 170180 w 678180"/>
                <a:gd name="connsiteY6" fmla="*/ 71120 h 444500"/>
                <a:gd name="connisteX7" fmla="*/ 251460 w 678180"/>
                <a:gd name="connsiteY7" fmla="*/ 25400 h 444500"/>
                <a:gd name="connisteX8" fmla="*/ 299720 w 678180"/>
                <a:gd name="connsiteY8" fmla="*/ 15240 h 444500"/>
                <a:gd name="connisteX9" fmla="*/ 345440 w 678180"/>
                <a:gd name="connsiteY9" fmla="*/ 0 h 444500"/>
                <a:gd name="connisteX10" fmla="*/ 401320 w 678180"/>
                <a:gd name="connsiteY10" fmla="*/ 2540 h 444500"/>
                <a:gd name="connisteX11" fmla="*/ 474980 w 678180"/>
                <a:gd name="connsiteY11" fmla="*/ 22860 h 444500"/>
                <a:gd name="connisteX12" fmla="*/ 551180 w 678180"/>
                <a:gd name="connsiteY12" fmla="*/ 66040 h 444500"/>
                <a:gd name="connisteX13" fmla="*/ 586740 w 678180"/>
                <a:gd name="connsiteY13" fmla="*/ 106680 h 444500"/>
                <a:gd name="connisteX14" fmla="*/ 599440 w 678180"/>
                <a:gd name="connsiteY14" fmla="*/ 127000 h 444500"/>
                <a:gd name="connisteX15" fmla="*/ 604520 w 678180"/>
                <a:gd name="connsiteY15" fmla="*/ 144780 h 444500"/>
                <a:gd name="connisteX16" fmla="*/ 604520 w 678180"/>
                <a:gd name="connsiteY16" fmla="*/ 154940 h 444500"/>
                <a:gd name="connisteX17" fmla="*/ 614680 w 678180"/>
                <a:gd name="connsiteY17" fmla="*/ 160020 h 444500"/>
                <a:gd name="connisteX18" fmla="*/ 660400 w 678180"/>
                <a:gd name="connsiteY18" fmla="*/ 170180 h 444500"/>
                <a:gd name="connisteX19" fmla="*/ 675640 w 678180"/>
                <a:gd name="connsiteY19" fmla="*/ 177800 h 444500"/>
                <a:gd name="connisteX20" fmla="*/ 678180 w 678180"/>
                <a:gd name="connsiteY20" fmla="*/ 187960 h 444500"/>
                <a:gd name="connisteX21" fmla="*/ 660400 w 678180"/>
                <a:gd name="connsiteY21" fmla="*/ 213360 h 444500"/>
                <a:gd name="connisteX22" fmla="*/ 640080 w 678180"/>
                <a:gd name="connsiteY22" fmla="*/ 231140 h 444500"/>
                <a:gd name="connisteX23" fmla="*/ 612140 w 678180"/>
                <a:gd name="connsiteY23" fmla="*/ 254000 h 444500"/>
                <a:gd name="connisteX24" fmla="*/ 584200 w 678180"/>
                <a:gd name="connsiteY24" fmla="*/ 271780 h 444500"/>
                <a:gd name="connisteX25" fmla="*/ 596900 w 678180"/>
                <a:gd name="connsiteY25" fmla="*/ 297180 h 444500"/>
                <a:gd name="connisteX26" fmla="*/ 596900 w 678180"/>
                <a:gd name="connsiteY26" fmla="*/ 312420 h 444500"/>
                <a:gd name="connisteX27" fmla="*/ 604520 w 678180"/>
                <a:gd name="connsiteY27" fmla="*/ 335280 h 444500"/>
                <a:gd name="connisteX28" fmla="*/ 604520 w 678180"/>
                <a:gd name="connsiteY28" fmla="*/ 368300 h 444500"/>
                <a:gd name="connisteX29" fmla="*/ 599440 w 678180"/>
                <a:gd name="connsiteY29" fmla="*/ 396240 h 444500"/>
                <a:gd name="connisteX30" fmla="*/ 594360 w 678180"/>
                <a:gd name="connsiteY30" fmla="*/ 426720 h 444500"/>
                <a:gd name="connisteX31" fmla="*/ 571500 w 678180"/>
                <a:gd name="connsiteY31" fmla="*/ 431800 h 444500"/>
                <a:gd name="connisteX32" fmla="*/ 495300 w 678180"/>
                <a:gd name="connsiteY32" fmla="*/ 441960 h 444500"/>
                <a:gd name="connisteX33" fmla="*/ 406400 w 678180"/>
                <a:gd name="connsiteY33" fmla="*/ 444500 h 444500"/>
                <a:gd name="connisteX34" fmla="*/ 342900 w 678180"/>
                <a:gd name="connsiteY34" fmla="*/ 419100 h 444500"/>
                <a:gd name="connisteX35" fmla="*/ 261620 w 678180"/>
                <a:gd name="connsiteY35" fmla="*/ 393700 h 444500"/>
                <a:gd name="connisteX36" fmla="*/ 208280 w 678180"/>
                <a:gd name="connsiteY36" fmla="*/ 378460 h 444500"/>
                <a:gd name="connisteX37" fmla="*/ 170180 w 678180"/>
                <a:gd name="connsiteY37" fmla="*/ 368300 h 444500"/>
                <a:gd name="connisteX38" fmla="*/ 139700 w 678180"/>
                <a:gd name="connsiteY38" fmla="*/ 353060 h 444500"/>
                <a:gd name="connisteX39" fmla="*/ 127000 w 678180"/>
                <a:gd name="connsiteY39" fmla="*/ 314960 h 444500"/>
                <a:gd name="connisteX40" fmla="*/ 91440 w 678180"/>
                <a:gd name="connsiteY40" fmla="*/ 294640 h 444500"/>
                <a:gd name="connisteX41" fmla="*/ 71120 w 678180"/>
                <a:gd name="connsiteY41" fmla="*/ 259080 h 444500"/>
                <a:gd name="connisteX42" fmla="*/ 0 w 678180"/>
                <a:gd name="connsiteY42" fmla="*/ 248920 h 4445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</a:cxnLst>
              <a:rect l="l" t="t" r="r" b="b"/>
              <a:pathLst>
                <a:path w="678180" h="444500">
                  <a:moveTo>
                    <a:pt x="0" y="248920"/>
                  </a:moveTo>
                  <a:lnTo>
                    <a:pt x="43180" y="226060"/>
                  </a:lnTo>
                  <a:lnTo>
                    <a:pt x="63500" y="198120"/>
                  </a:lnTo>
                  <a:lnTo>
                    <a:pt x="78740" y="172720"/>
                  </a:lnTo>
                  <a:lnTo>
                    <a:pt x="101600" y="139700"/>
                  </a:lnTo>
                  <a:lnTo>
                    <a:pt x="124460" y="109220"/>
                  </a:lnTo>
                  <a:lnTo>
                    <a:pt x="170180" y="71120"/>
                  </a:lnTo>
                  <a:lnTo>
                    <a:pt x="251460" y="25400"/>
                  </a:lnTo>
                  <a:lnTo>
                    <a:pt x="299720" y="15240"/>
                  </a:lnTo>
                  <a:lnTo>
                    <a:pt x="345440" y="0"/>
                  </a:lnTo>
                  <a:lnTo>
                    <a:pt x="401320" y="2540"/>
                  </a:lnTo>
                  <a:lnTo>
                    <a:pt x="474980" y="22860"/>
                  </a:lnTo>
                  <a:lnTo>
                    <a:pt x="551180" y="66040"/>
                  </a:lnTo>
                  <a:lnTo>
                    <a:pt x="586740" y="106680"/>
                  </a:lnTo>
                  <a:lnTo>
                    <a:pt x="599440" y="127000"/>
                  </a:lnTo>
                  <a:lnTo>
                    <a:pt x="604520" y="144780"/>
                  </a:lnTo>
                  <a:lnTo>
                    <a:pt x="604520" y="154940"/>
                  </a:lnTo>
                  <a:lnTo>
                    <a:pt x="614680" y="160020"/>
                  </a:lnTo>
                  <a:lnTo>
                    <a:pt x="660400" y="170180"/>
                  </a:lnTo>
                  <a:lnTo>
                    <a:pt x="675640" y="177800"/>
                  </a:lnTo>
                  <a:lnTo>
                    <a:pt x="678180" y="187960"/>
                  </a:lnTo>
                  <a:lnTo>
                    <a:pt x="660400" y="213360"/>
                  </a:lnTo>
                  <a:lnTo>
                    <a:pt x="640080" y="231140"/>
                  </a:lnTo>
                  <a:lnTo>
                    <a:pt x="612140" y="254000"/>
                  </a:lnTo>
                  <a:lnTo>
                    <a:pt x="584200" y="271780"/>
                  </a:lnTo>
                  <a:lnTo>
                    <a:pt x="596900" y="297180"/>
                  </a:lnTo>
                  <a:lnTo>
                    <a:pt x="596900" y="312420"/>
                  </a:lnTo>
                  <a:lnTo>
                    <a:pt x="604520" y="335280"/>
                  </a:lnTo>
                  <a:lnTo>
                    <a:pt x="604520" y="368300"/>
                  </a:lnTo>
                  <a:lnTo>
                    <a:pt x="599440" y="396240"/>
                  </a:lnTo>
                  <a:lnTo>
                    <a:pt x="594360" y="426720"/>
                  </a:lnTo>
                  <a:lnTo>
                    <a:pt x="571500" y="431800"/>
                  </a:lnTo>
                  <a:lnTo>
                    <a:pt x="495300" y="441960"/>
                  </a:lnTo>
                  <a:lnTo>
                    <a:pt x="406400" y="444500"/>
                  </a:lnTo>
                  <a:lnTo>
                    <a:pt x="342900" y="419100"/>
                  </a:lnTo>
                  <a:lnTo>
                    <a:pt x="261620" y="393700"/>
                  </a:lnTo>
                  <a:lnTo>
                    <a:pt x="208280" y="378460"/>
                  </a:lnTo>
                  <a:lnTo>
                    <a:pt x="170180" y="368300"/>
                  </a:lnTo>
                  <a:lnTo>
                    <a:pt x="139700" y="353060"/>
                  </a:lnTo>
                  <a:lnTo>
                    <a:pt x="127000" y="314960"/>
                  </a:lnTo>
                  <a:lnTo>
                    <a:pt x="91440" y="294640"/>
                  </a:lnTo>
                  <a:lnTo>
                    <a:pt x="71120" y="259080"/>
                  </a:lnTo>
                  <a:lnTo>
                    <a:pt x="0" y="24892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74160" y="2925445"/>
            <a:ext cx="1789430" cy="1187450"/>
            <a:chOff x="1948" y="3812"/>
            <a:chExt cx="2818" cy="1870"/>
          </a:xfrm>
        </p:grpSpPr>
        <p:pic>
          <p:nvPicPr>
            <p:cNvPr id="5" name="图片 4" descr="2007_00748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48" y="3812"/>
              <a:ext cx="2818" cy="187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2920" y="4105"/>
              <a:ext cx="1065" cy="696"/>
            </a:xfrm>
            <a:prstGeom prst="rect">
              <a:avLst/>
            </a:prstGeom>
            <a:noFill/>
            <a:ln w="19050">
              <a:solidFill>
                <a:srgbClr val="FF0000">
                  <a:alpha val="50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67755" y="2925445"/>
            <a:ext cx="1789430" cy="1187450"/>
            <a:chOff x="14930" y="3699"/>
            <a:chExt cx="2818" cy="1870"/>
          </a:xfrm>
        </p:grpSpPr>
        <p:pic>
          <p:nvPicPr>
            <p:cNvPr id="6" name="图片 5" descr="2007_00748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930" y="3699"/>
              <a:ext cx="2818" cy="1871"/>
            </a:xfrm>
            <a:prstGeom prst="rect">
              <a:avLst/>
            </a:prstGeom>
          </p:spPr>
        </p:pic>
        <p:sp>
          <p:nvSpPr>
            <p:cNvPr id="13" name="任意多边形 12"/>
            <p:cNvSpPr/>
            <p:nvPr/>
          </p:nvSpPr>
          <p:spPr>
            <a:xfrm>
              <a:off x="15278" y="3994"/>
              <a:ext cx="1692" cy="1536"/>
            </a:xfrm>
            <a:custGeom>
              <a:avLst/>
              <a:gdLst>
                <a:gd name="connisteX0" fmla="*/ 401955 w 1074420"/>
                <a:gd name="connsiteY0" fmla="*/ 243840 h 975360"/>
                <a:gd name="connisteX1" fmla="*/ 441960 w 1074420"/>
                <a:gd name="connsiteY1" fmla="*/ 217170 h 975360"/>
                <a:gd name="connisteX2" fmla="*/ 466725 w 1074420"/>
                <a:gd name="connsiteY2" fmla="*/ 177165 h 975360"/>
                <a:gd name="connisteX3" fmla="*/ 508635 w 1074420"/>
                <a:gd name="connsiteY3" fmla="*/ 131445 h 975360"/>
                <a:gd name="connisteX4" fmla="*/ 567690 w 1074420"/>
                <a:gd name="connsiteY4" fmla="*/ 72390 h 975360"/>
                <a:gd name="connisteX5" fmla="*/ 622935 w 1074420"/>
                <a:gd name="connsiteY5" fmla="*/ 38100 h 975360"/>
                <a:gd name="connisteX6" fmla="*/ 687705 w 1074420"/>
                <a:gd name="connsiteY6" fmla="*/ 15240 h 975360"/>
                <a:gd name="connisteX7" fmla="*/ 752475 w 1074420"/>
                <a:gd name="connsiteY7" fmla="*/ 0 h 975360"/>
                <a:gd name="connisteX8" fmla="*/ 815340 w 1074420"/>
                <a:gd name="connsiteY8" fmla="*/ 5715 h 975360"/>
                <a:gd name="connisteX9" fmla="*/ 885825 w 1074420"/>
                <a:gd name="connsiteY9" fmla="*/ 30480 h 975360"/>
                <a:gd name="connisteX10" fmla="*/ 952500 w 1074420"/>
                <a:gd name="connsiteY10" fmla="*/ 80010 h 975360"/>
                <a:gd name="connisteX11" fmla="*/ 982980 w 1074420"/>
                <a:gd name="connsiteY11" fmla="*/ 108585 h 975360"/>
                <a:gd name="connisteX12" fmla="*/ 996315 w 1074420"/>
                <a:gd name="connsiteY12" fmla="*/ 160020 h 975360"/>
                <a:gd name="connisteX13" fmla="*/ 1047750 w 1074420"/>
                <a:gd name="connsiteY13" fmla="*/ 171450 h 975360"/>
                <a:gd name="connisteX14" fmla="*/ 1074420 w 1074420"/>
                <a:gd name="connsiteY14" fmla="*/ 194310 h 975360"/>
                <a:gd name="connisteX15" fmla="*/ 1068705 w 1074420"/>
                <a:gd name="connsiteY15" fmla="*/ 209550 h 975360"/>
                <a:gd name="connisteX16" fmla="*/ 979170 w 1074420"/>
                <a:gd name="connsiteY16" fmla="*/ 270510 h 975360"/>
                <a:gd name="connisteX17" fmla="*/ 986790 w 1074420"/>
                <a:gd name="connsiteY17" fmla="*/ 291465 h 975360"/>
                <a:gd name="connisteX18" fmla="*/ 1000125 w 1074420"/>
                <a:gd name="connsiteY18" fmla="*/ 320040 h 975360"/>
                <a:gd name="connisteX19" fmla="*/ 1011555 w 1074420"/>
                <a:gd name="connsiteY19" fmla="*/ 361950 h 975360"/>
                <a:gd name="connisteX20" fmla="*/ 988695 w 1074420"/>
                <a:gd name="connsiteY20" fmla="*/ 417195 h 975360"/>
                <a:gd name="connisteX21" fmla="*/ 1005840 w 1074420"/>
                <a:gd name="connsiteY21" fmla="*/ 441960 h 975360"/>
                <a:gd name="connisteX22" fmla="*/ 1026795 w 1074420"/>
                <a:gd name="connsiteY22" fmla="*/ 495300 h 975360"/>
                <a:gd name="connisteX23" fmla="*/ 1036320 w 1074420"/>
                <a:gd name="connsiteY23" fmla="*/ 567690 h 975360"/>
                <a:gd name="connisteX24" fmla="*/ 1024890 w 1074420"/>
                <a:gd name="connsiteY24" fmla="*/ 619125 h 975360"/>
                <a:gd name="connisteX25" fmla="*/ 996315 w 1074420"/>
                <a:gd name="connsiteY25" fmla="*/ 672465 h 975360"/>
                <a:gd name="connisteX26" fmla="*/ 977265 w 1074420"/>
                <a:gd name="connsiteY26" fmla="*/ 752475 h 975360"/>
                <a:gd name="connisteX27" fmla="*/ 958215 w 1074420"/>
                <a:gd name="connsiteY27" fmla="*/ 811530 h 975360"/>
                <a:gd name="connisteX28" fmla="*/ 935355 w 1074420"/>
                <a:gd name="connsiteY28" fmla="*/ 853440 h 975360"/>
                <a:gd name="connisteX29" fmla="*/ 922020 w 1074420"/>
                <a:gd name="connsiteY29" fmla="*/ 866775 h 975360"/>
                <a:gd name="connisteX30" fmla="*/ 902970 w 1074420"/>
                <a:gd name="connsiteY30" fmla="*/ 885825 h 975360"/>
                <a:gd name="connisteX31" fmla="*/ 901065 w 1074420"/>
                <a:gd name="connsiteY31" fmla="*/ 902970 h 975360"/>
                <a:gd name="connisteX32" fmla="*/ 944880 w 1074420"/>
                <a:gd name="connsiteY32" fmla="*/ 918210 h 975360"/>
                <a:gd name="connisteX33" fmla="*/ 971550 w 1074420"/>
                <a:gd name="connsiteY33" fmla="*/ 939165 h 975360"/>
                <a:gd name="connisteX34" fmla="*/ 962025 w 1074420"/>
                <a:gd name="connsiteY34" fmla="*/ 971550 h 975360"/>
                <a:gd name="connisteX35" fmla="*/ 925830 w 1074420"/>
                <a:gd name="connsiteY35" fmla="*/ 944880 h 975360"/>
                <a:gd name="connisteX36" fmla="*/ 878205 w 1074420"/>
                <a:gd name="connsiteY36" fmla="*/ 935355 h 975360"/>
                <a:gd name="connisteX37" fmla="*/ 859155 w 1074420"/>
                <a:gd name="connsiteY37" fmla="*/ 929640 h 975360"/>
                <a:gd name="connisteX38" fmla="*/ 834390 w 1074420"/>
                <a:gd name="connsiteY38" fmla="*/ 946785 h 975360"/>
                <a:gd name="connisteX39" fmla="*/ 763905 w 1074420"/>
                <a:gd name="connsiteY39" fmla="*/ 941070 h 975360"/>
                <a:gd name="connisteX40" fmla="*/ 714375 w 1074420"/>
                <a:gd name="connsiteY40" fmla="*/ 937260 h 975360"/>
                <a:gd name="connisteX41" fmla="*/ 662940 w 1074420"/>
                <a:gd name="connsiteY41" fmla="*/ 933450 h 975360"/>
                <a:gd name="connisteX42" fmla="*/ 619125 w 1074420"/>
                <a:gd name="connsiteY42" fmla="*/ 929640 h 975360"/>
                <a:gd name="connisteX43" fmla="*/ 617220 w 1074420"/>
                <a:gd name="connsiteY43" fmla="*/ 929640 h 975360"/>
                <a:gd name="connisteX44" fmla="*/ 617220 w 1074420"/>
                <a:gd name="connsiteY44" fmla="*/ 960120 h 975360"/>
                <a:gd name="connisteX45" fmla="*/ 617220 w 1074420"/>
                <a:gd name="connsiteY45" fmla="*/ 975360 h 975360"/>
                <a:gd name="connisteX46" fmla="*/ 596265 w 1074420"/>
                <a:gd name="connsiteY46" fmla="*/ 944880 h 975360"/>
                <a:gd name="connisteX47" fmla="*/ 579120 w 1074420"/>
                <a:gd name="connsiteY47" fmla="*/ 927735 h 975360"/>
                <a:gd name="connisteX48" fmla="*/ 556260 w 1074420"/>
                <a:gd name="connsiteY48" fmla="*/ 931545 h 975360"/>
                <a:gd name="connisteX49" fmla="*/ 520065 w 1074420"/>
                <a:gd name="connsiteY49" fmla="*/ 925830 h 975360"/>
                <a:gd name="connisteX50" fmla="*/ 481965 w 1074420"/>
                <a:gd name="connsiteY50" fmla="*/ 910590 h 975360"/>
                <a:gd name="connisteX51" fmla="*/ 461010 w 1074420"/>
                <a:gd name="connsiteY51" fmla="*/ 910590 h 975360"/>
                <a:gd name="connisteX52" fmla="*/ 7620 w 1074420"/>
                <a:gd name="connsiteY52" fmla="*/ 857250 h 975360"/>
                <a:gd name="connisteX53" fmla="*/ 0 w 1074420"/>
                <a:gd name="connsiteY53" fmla="*/ 851535 h 975360"/>
                <a:gd name="connisteX54" fmla="*/ 28575 w 1074420"/>
                <a:gd name="connsiteY54" fmla="*/ 794385 h 975360"/>
                <a:gd name="connisteX55" fmla="*/ 60960 w 1074420"/>
                <a:gd name="connsiteY55" fmla="*/ 718185 h 975360"/>
                <a:gd name="connisteX56" fmla="*/ 104775 w 1074420"/>
                <a:gd name="connsiteY56" fmla="*/ 634365 h 975360"/>
                <a:gd name="connisteX57" fmla="*/ 154305 w 1074420"/>
                <a:gd name="connsiteY57" fmla="*/ 563880 h 975360"/>
                <a:gd name="connisteX58" fmla="*/ 180975 w 1074420"/>
                <a:gd name="connsiteY58" fmla="*/ 508635 h 975360"/>
                <a:gd name="connisteX59" fmla="*/ 188595 w 1074420"/>
                <a:gd name="connsiteY59" fmla="*/ 476250 h 975360"/>
                <a:gd name="connisteX60" fmla="*/ 201930 w 1074420"/>
                <a:gd name="connsiteY60" fmla="*/ 428625 h 975360"/>
                <a:gd name="connisteX61" fmla="*/ 219075 w 1074420"/>
                <a:gd name="connsiteY61" fmla="*/ 394335 h 975360"/>
                <a:gd name="connisteX62" fmla="*/ 245745 w 1074420"/>
                <a:gd name="connsiteY62" fmla="*/ 350520 h 975360"/>
                <a:gd name="connisteX63" fmla="*/ 285750 w 1074420"/>
                <a:gd name="connsiteY63" fmla="*/ 306705 h 975360"/>
                <a:gd name="connisteX64" fmla="*/ 331470 w 1074420"/>
                <a:gd name="connsiteY64" fmla="*/ 281940 h 975360"/>
                <a:gd name="connisteX65" fmla="*/ 401955 w 1074420"/>
                <a:gd name="connsiteY65" fmla="*/ 243840 h 9753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</a:cxnLst>
              <a:rect l="l" t="t" r="r" b="b"/>
              <a:pathLst>
                <a:path w="1074420" h="975360">
                  <a:moveTo>
                    <a:pt x="401955" y="243840"/>
                  </a:moveTo>
                  <a:lnTo>
                    <a:pt x="441960" y="217170"/>
                  </a:lnTo>
                  <a:lnTo>
                    <a:pt x="466725" y="177165"/>
                  </a:lnTo>
                  <a:lnTo>
                    <a:pt x="508635" y="131445"/>
                  </a:lnTo>
                  <a:lnTo>
                    <a:pt x="567690" y="72390"/>
                  </a:lnTo>
                  <a:lnTo>
                    <a:pt x="622935" y="38100"/>
                  </a:lnTo>
                  <a:lnTo>
                    <a:pt x="687705" y="15240"/>
                  </a:lnTo>
                  <a:lnTo>
                    <a:pt x="752475" y="0"/>
                  </a:lnTo>
                  <a:lnTo>
                    <a:pt x="815340" y="5715"/>
                  </a:lnTo>
                  <a:lnTo>
                    <a:pt x="885825" y="30480"/>
                  </a:lnTo>
                  <a:lnTo>
                    <a:pt x="952500" y="80010"/>
                  </a:lnTo>
                  <a:lnTo>
                    <a:pt x="982980" y="108585"/>
                  </a:lnTo>
                  <a:lnTo>
                    <a:pt x="996315" y="160020"/>
                  </a:lnTo>
                  <a:lnTo>
                    <a:pt x="1047750" y="171450"/>
                  </a:lnTo>
                  <a:lnTo>
                    <a:pt x="1074420" y="194310"/>
                  </a:lnTo>
                  <a:lnTo>
                    <a:pt x="1068705" y="209550"/>
                  </a:lnTo>
                  <a:lnTo>
                    <a:pt x="979170" y="270510"/>
                  </a:lnTo>
                  <a:lnTo>
                    <a:pt x="986790" y="291465"/>
                  </a:lnTo>
                  <a:lnTo>
                    <a:pt x="1000125" y="320040"/>
                  </a:lnTo>
                  <a:lnTo>
                    <a:pt x="1011555" y="361950"/>
                  </a:lnTo>
                  <a:lnTo>
                    <a:pt x="988695" y="417195"/>
                  </a:lnTo>
                  <a:lnTo>
                    <a:pt x="1005840" y="441960"/>
                  </a:lnTo>
                  <a:lnTo>
                    <a:pt x="1026795" y="495300"/>
                  </a:lnTo>
                  <a:lnTo>
                    <a:pt x="1036320" y="567690"/>
                  </a:lnTo>
                  <a:lnTo>
                    <a:pt x="1024890" y="619125"/>
                  </a:lnTo>
                  <a:lnTo>
                    <a:pt x="996315" y="672465"/>
                  </a:lnTo>
                  <a:lnTo>
                    <a:pt x="977265" y="752475"/>
                  </a:lnTo>
                  <a:lnTo>
                    <a:pt x="958215" y="811530"/>
                  </a:lnTo>
                  <a:lnTo>
                    <a:pt x="935355" y="853440"/>
                  </a:lnTo>
                  <a:lnTo>
                    <a:pt x="922020" y="866775"/>
                  </a:lnTo>
                  <a:lnTo>
                    <a:pt x="902970" y="885825"/>
                  </a:lnTo>
                  <a:lnTo>
                    <a:pt x="901065" y="902970"/>
                  </a:lnTo>
                  <a:lnTo>
                    <a:pt x="944880" y="918210"/>
                  </a:lnTo>
                  <a:lnTo>
                    <a:pt x="971550" y="939165"/>
                  </a:lnTo>
                  <a:lnTo>
                    <a:pt x="962025" y="971550"/>
                  </a:lnTo>
                  <a:lnTo>
                    <a:pt x="925830" y="944880"/>
                  </a:lnTo>
                  <a:lnTo>
                    <a:pt x="878205" y="935355"/>
                  </a:lnTo>
                  <a:lnTo>
                    <a:pt x="859155" y="929640"/>
                  </a:lnTo>
                  <a:lnTo>
                    <a:pt x="834390" y="946785"/>
                  </a:lnTo>
                  <a:lnTo>
                    <a:pt x="763905" y="941070"/>
                  </a:lnTo>
                  <a:lnTo>
                    <a:pt x="714375" y="937260"/>
                  </a:lnTo>
                  <a:lnTo>
                    <a:pt x="662940" y="933450"/>
                  </a:lnTo>
                  <a:lnTo>
                    <a:pt x="619125" y="929640"/>
                  </a:lnTo>
                  <a:lnTo>
                    <a:pt x="617220" y="929640"/>
                  </a:lnTo>
                  <a:lnTo>
                    <a:pt x="617220" y="960120"/>
                  </a:lnTo>
                  <a:lnTo>
                    <a:pt x="617220" y="975360"/>
                  </a:lnTo>
                  <a:lnTo>
                    <a:pt x="596265" y="944880"/>
                  </a:lnTo>
                  <a:lnTo>
                    <a:pt x="579120" y="927735"/>
                  </a:lnTo>
                  <a:lnTo>
                    <a:pt x="556260" y="931545"/>
                  </a:lnTo>
                  <a:lnTo>
                    <a:pt x="520065" y="925830"/>
                  </a:lnTo>
                  <a:lnTo>
                    <a:pt x="481965" y="910590"/>
                  </a:lnTo>
                  <a:lnTo>
                    <a:pt x="461010" y="910590"/>
                  </a:lnTo>
                  <a:lnTo>
                    <a:pt x="7620" y="857250"/>
                  </a:lnTo>
                  <a:lnTo>
                    <a:pt x="0" y="851535"/>
                  </a:lnTo>
                  <a:lnTo>
                    <a:pt x="28575" y="794385"/>
                  </a:lnTo>
                  <a:lnTo>
                    <a:pt x="60960" y="718185"/>
                  </a:lnTo>
                  <a:lnTo>
                    <a:pt x="104775" y="634365"/>
                  </a:lnTo>
                  <a:lnTo>
                    <a:pt x="154305" y="563880"/>
                  </a:lnTo>
                  <a:lnTo>
                    <a:pt x="180975" y="508635"/>
                  </a:lnTo>
                  <a:lnTo>
                    <a:pt x="188595" y="476250"/>
                  </a:lnTo>
                  <a:lnTo>
                    <a:pt x="201930" y="428625"/>
                  </a:lnTo>
                  <a:lnTo>
                    <a:pt x="219075" y="394335"/>
                  </a:lnTo>
                  <a:lnTo>
                    <a:pt x="245745" y="350520"/>
                  </a:lnTo>
                  <a:lnTo>
                    <a:pt x="285750" y="306705"/>
                  </a:lnTo>
                  <a:lnTo>
                    <a:pt x="331470" y="281940"/>
                  </a:lnTo>
                  <a:lnTo>
                    <a:pt x="401955" y="24384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56270" y="2925445"/>
            <a:ext cx="1789430" cy="1188085"/>
            <a:chOff x="14931" y="6059"/>
            <a:chExt cx="2818" cy="1871"/>
          </a:xfrm>
        </p:grpSpPr>
        <p:pic>
          <p:nvPicPr>
            <p:cNvPr id="7" name="图片 6" descr="2007_00748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931" y="6059"/>
              <a:ext cx="2818" cy="1871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5278" y="6352"/>
              <a:ext cx="1700" cy="1527"/>
            </a:xfrm>
            <a:prstGeom prst="rect">
              <a:avLst/>
            </a:prstGeom>
            <a:noFill/>
            <a:ln w="19050">
              <a:solidFill>
                <a:srgbClr val="FF0000">
                  <a:alpha val="50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000">
                      <a:alpha val="5000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06625" y="4194810"/>
            <a:ext cx="8168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弱监督语义分割</a:t>
            </a:r>
            <a:r>
              <a:rPr lang="en-US" altLang="zh-CN" sz="1200"/>
              <a:t>                         </a:t>
            </a:r>
            <a:r>
              <a:rPr lang="zh-CN" altLang="en-US" sz="1200"/>
              <a:t>弱监督目标检测</a:t>
            </a:r>
            <a:r>
              <a:rPr lang="en-US" altLang="zh-CN" sz="1200"/>
              <a:t>                              </a:t>
            </a:r>
            <a:r>
              <a:rPr lang="zh-CN" altLang="en-US" sz="1200"/>
              <a:t>弱监督语义分割</a:t>
            </a:r>
            <a:r>
              <a:rPr lang="en-US" altLang="zh-CN" sz="1200"/>
              <a:t>                        </a:t>
            </a:r>
            <a:r>
              <a:rPr lang="zh-CN" altLang="en-US" sz="1200"/>
              <a:t>弱监督目标检测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142615" y="2106295"/>
            <a:ext cx="1568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伪标注加权、</a:t>
            </a:r>
            <a:endParaRPr lang="zh-CN" altLang="en-US" sz="1200"/>
          </a:p>
          <a:p>
            <a:pPr algn="ctr"/>
            <a:r>
              <a:rPr lang="zh-CN" altLang="en-US" sz="1200"/>
              <a:t>空间先验概率矩阵等</a:t>
            </a:r>
            <a:endParaRPr lang="zh-CN" altLang="en-US" sz="1200"/>
          </a:p>
        </p:txBody>
      </p:sp>
      <p:sp>
        <p:nvSpPr>
          <p:cNvPr id="27" name="上弧形箭头 26"/>
          <p:cNvSpPr/>
          <p:nvPr/>
        </p:nvSpPr>
        <p:spPr>
          <a:xfrm>
            <a:off x="3494405" y="2529205"/>
            <a:ext cx="864235" cy="39600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00290" y="2115820"/>
            <a:ext cx="1568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伪标注加权、</a:t>
            </a:r>
            <a:endParaRPr lang="zh-CN" altLang="en-US" sz="1200"/>
          </a:p>
          <a:p>
            <a:pPr algn="ctr"/>
            <a:r>
              <a:rPr lang="zh-CN" altLang="en-US" sz="1200"/>
              <a:t>空间先验概率矩阵等</a:t>
            </a:r>
            <a:endParaRPr lang="zh-CN" altLang="en-US" sz="1200"/>
          </a:p>
        </p:txBody>
      </p:sp>
      <p:sp>
        <p:nvSpPr>
          <p:cNvPr id="30" name="上弧形箭头 29"/>
          <p:cNvSpPr/>
          <p:nvPr/>
        </p:nvSpPr>
        <p:spPr>
          <a:xfrm>
            <a:off x="7752080" y="2538730"/>
            <a:ext cx="864235" cy="39600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上弧形箭头 30"/>
          <p:cNvSpPr/>
          <p:nvPr/>
        </p:nvSpPr>
        <p:spPr>
          <a:xfrm flipH="1" flipV="1">
            <a:off x="7751445" y="4088130"/>
            <a:ext cx="864235" cy="39600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64425" y="4482465"/>
            <a:ext cx="1692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邻接标记、</a:t>
            </a:r>
            <a:endParaRPr lang="zh-CN" altLang="en-US" sz="1200"/>
          </a:p>
          <a:p>
            <a:pPr algn="ctr"/>
            <a:r>
              <a:rPr lang="zh-CN" altLang="en-US" sz="1200"/>
              <a:t>种子区域生成等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1836420" y="2115820"/>
            <a:ext cx="4109085" cy="282702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073140" y="2106930"/>
            <a:ext cx="4098925" cy="283591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336290" y="4956175"/>
            <a:ext cx="6646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单向策略</a:t>
            </a:r>
            <a:r>
              <a:rPr lang="en-US" altLang="zh-CN" sz="1200" b="1"/>
              <a:t>                                                                                          </a:t>
            </a:r>
            <a:r>
              <a:rPr lang="zh-CN" altLang="en-US" sz="1200" b="1"/>
              <a:t>双向策略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479425" y="2637155"/>
            <a:ext cx="2063750" cy="1548130"/>
            <a:chOff x="755" y="4153"/>
            <a:chExt cx="3250" cy="2438"/>
          </a:xfrm>
        </p:grpSpPr>
        <p:pic>
          <p:nvPicPr>
            <p:cNvPr id="2" name="图片 1" descr="2007_0041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5" y="4153"/>
              <a:ext cx="3250" cy="243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662" y="4606"/>
              <a:ext cx="1361" cy="17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662" y="4493"/>
              <a:ext cx="681" cy="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62" y="4693"/>
              <a:ext cx="912" cy="13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09" y="4379"/>
              <a:ext cx="1018" cy="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95" y="4833"/>
              <a:ext cx="1018" cy="10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95" y="4275"/>
              <a:ext cx="2178" cy="17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22" y="4938"/>
              <a:ext cx="2364" cy="15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35" y="5287"/>
              <a:ext cx="1239" cy="11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479675" y="3429000"/>
            <a:ext cx="50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图片 12" descr="图片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3865" y="2925445"/>
            <a:ext cx="2240280" cy="876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69945" y="2780665"/>
            <a:ext cx="844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卷积层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4008755" y="2853055"/>
            <a:ext cx="84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RoI</a:t>
            </a:r>
            <a:endParaRPr lang="en-US" altLang="zh-CN" sz="1200"/>
          </a:p>
          <a:p>
            <a:pPr algn="ctr"/>
            <a:r>
              <a:rPr lang="zh-CN" altLang="en-US" sz="1200"/>
              <a:t>池化层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4584700" y="2793365"/>
            <a:ext cx="844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全连接层</a:t>
            </a:r>
            <a:endParaRPr lang="zh-CN" altLang="en-US" sz="12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rcRect r="-1126"/>
          <a:stretch>
            <a:fillRect/>
          </a:stretch>
        </p:blipFill>
        <p:spPr>
          <a:xfrm>
            <a:off x="5409565" y="3707130"/>
            <a:ext cx="570230" cy="20574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734685" y="3140710"/>
            <a:ext cx="739775" cy="288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类别</a:t>
            </a:r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28815" y="3135630"/>
            <a:ext cx="739775" cy="288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类别</a:t>
            </a:r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09305" y="3115945"/>
            <a:ext cx="739775" cy="288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类别</a:t>
            </a:r>
            <a:r>
              <a:rPr lang="en-US" altLang="zh-CN" sz="1200">
                <a:solidFill>
                  <a:schemeClr val="tx1"/>
                </a:solidFill>
              </a:rPr>
              <a:t>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23730" y="3115945"/>
            <a:ext cx="739775" cy="288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Bbox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04940" y="3717290"/>
            <a:ext cx="739775" cy="59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伪标签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GTs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96225" y="3717290"/>
            <a:ext cx="739775" cy="59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伪标签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GTs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66555" y="3717290"/>
            <a:ext cx="739775" cy="59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伪标签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GTs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6" name="肘形连接符 25"/>
          <p:cNvCxnSpPr>
            <a:stCxn id="13" idx="3"/>
            <a:endCxn id="22" idx="0"/>
          </p:cNvCxnSpPr>
          <p:nvPr/>
        </p:nvCxnSpPr>
        <p:spPr>
          <a:xfrm flipV="1">
            <a:off x="5224145" y="3115945"/>
            <a:ext cx="4669790" cy="247650"/>
          </a:xfrm>
          <a:prstGeom prst="bentConnector4">
            <a:avLst>
              <a:gd name="adj1" fmla="val 8186"/>
              <a:gd name="adj2" fmla="val 27307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9" idx="0"/>
          </p:cNvCxnSpPr>
          <p:nvPr/>
        </p:nvCxnSpPr>
        <p:spPr>
          <a:xfrm>
            <a:off x="6096000" y="2708910"/>
            <a:ext cx="889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394575" y="2684145"/>
            <a:ext cx="889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760460" y="2673985"/>
            <a:ext cx="889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9" idx="2"/>
            <a:endCxn id="23" idx="1"/>
          </p:cNvCxnSpPr>
          <p:nvPr/>
        </p:nvCxnSpPr>
        <p:spPr>
          <a:xfrm rot="5400000" flipV="1">
            <a:off x="6083935" y="3593465"/>
            <a:ext cx="586105" cy="2565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8" idx="3"/>
            <a:endCxn id="19" idx="2"/>
          </p:cNvCxnSpPr>
          <p:nvPr/>
        </p:nvCxnSpPr>
        <p:spPr>
          <a:xfrm flipV="1">
            <a:off x="5979795" y="3429000"/>
            <a:ext cx="125095" cy="381000"/>
          </a:xfrm>
          <a:prstGeom prst="bentConnector2">
            <a:avLst/>
          </a:prstGeom>
          <a:ln w="12700">
            <a:solidFill>
              <a:srgbClr val="FFC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20" idx="2"/>
          </p:cNvCxnSpPr>
          <p:nvPr/>
        </p:nvCxnSpPr>
        <p:spPr>
          <a:xfrm rot="16200000">
            <a:off x="7025640" y="3632200"/>
            <a:ext cx="581025" cy="164465"/>
          </a:xfrm>
          <a:prstGeom prst="bentConnector3">
            <a:avLst>
              <a:gd name="adj1" fmla="val 2732"/>
            </a:avLst>
          </a:prstGeom>
          <a:ln w="12700">
            <a:solidFill>
              <a:srgbClr val="FFC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endCxn id="24" idx="1"/>
          </p:cNvCxnSpPr>
          <p:nvPr/>
        </p:nvCxnSpPr>
        <p:spPr>
          <a:xfrm rot="5400000" flipV="1">
            <a:off x="7459345" y="3577590"/>
            <a:ext cx="586105" cy="2882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16200000">
            <a:off x="8444230" y="3637280"/>
            <a:ext cx="581025" cy="164465"/>
          </a:xfrm>
          <a:prstGeom prst="bentConnector3">
            <a:avLst>
              <a:gd name="adj1" fmla="val 2732"/>
            </a:avLst>
          </a:prstGeom>
          <a:ln w="12700">
            <a:solidFill>
              <a:srgbClr val="FFC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 flipV="1">
            <a:off x="8827135" y="3563620"/>
            <a:ext cx="586105" cy="2882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0200640" y="3415030"/>
            <a:ext cx="0" cy="504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51145" y="2340610"/>
            <a:ext cx="4980940" cy="22371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285740" y="3947160"/>
            <a:ext cx="854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图像标签</a:t>
            </a:r>
            <a:endParaRPr lang="zh-CN" altLang="en-US" sz="1200"/>
          </a:p>
        </p:txBody>
      </p:sp>
      <p:sp>
        <p:nvSpPr>
          <p:cNvPr id="39" name="文本框 38"/>
          <p:cNvSpPr txBox="1"/>
          <p:nvPr/>
        </p:nvSpPr>
        <p:spPr>
          <a:xfrm>
            <a:off x="7319645" y="4348480"/>
            <a:ext cx="1757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自</a:t>
            </a:r>
            <a:r>
              <a:rPr lang="zh-CN" altLang="en-US" sz="1200" b="1"/>
              <a:t>训练策略</a:t>
            </a:r>
            <a:endParaRPr lang="zh-CN" altLang="en-US" sz="1200" b="1"/>
          </a:p>
        </p:txBody>
      </p:sp>
      <p:sp>
        <p:nvSpPr>
          <p:cNvPr id="40" name="文本框 39"/>
          <p:cNvSpPr txBox="1"/>
          <p:nvPr/>
        </p:nvSpPr>
        <p:spPr>
          <a:xfrm>
            <a:off x="5808345" y="2400300"/>
            <a:ext cx="3961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伪标签优化、多阶段知识蒸馏、正则化、边界框回归</a:t>
            </a:r>
            <a:endParaRPr lang="zh-CN" altLang="en-US" sz="1200" b="1"/>
          </a:p>
        </p:txBody>
      </p:sp>
      <p:sp>
        <p:nvSpPr>
          <p:cNvPr id="41" name="文本框 40"/>
          <p:cNvSpPr txBox="1"/>
          <p:nvPr/>
        </p:nvSpPr>
        <p:spPr>
          <a:xfrm>
            <a:off x="7899400" y="30689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/>
        <p:txBody>
          <a:bodyPr anchor="b" anchorCtr="0"/>
          <a:p>
            <a:pPr defTabSz="914400">
              <a:buClrTx/>
              <a:buSzTx/>
              <a:buFontTx/>
              <a:buNone/>
            </a:pP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p>
            <a:pPr defTabSz="914400">
              <a:buClrTx/>
              <a:buSzTx/>
              <a:buFontTx/>
            </a:pPr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  <p:pic>
        <p:nvPicPr>
          <p:cNvPr id="14" name="图片 13" descr="WPS图片-抠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055" y="2420620"/>
            <a:ext cx="3162300" cy="2085975"/>
          </a:xfrm>
          <a:prstGeom prst="rect">
            <a:avLst/>
          </a:prstGeom>
        </p:spPr>
      </p:pic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351405" y="1340485"/>
            <a:ext cx="1200658" cy="792000"/>
            <a:chOff x="3703" y="2111"/>
            <a:chExt cx="3984" cy="2628"/>
          </a:xfrm>
        </p:grpSpPr>
        <p:pic>
          <p:nvPicPr>
            <p:cNvPr id="5" name="图片 4" descr="图片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3" y="2111"/>
              <a:ext cx="3984" cy="2628"/>
            </a:xfrm>
            <a:prstGeom prst="rect">
              <a:avLst/>
            </a:prstGeom>
          </p:spPr>
        </p:pic>
        <p:pic>
          <p:nvPicPr>
            <p:cNvPr id="12" name="图片 11" descr="WPS图片-抠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" y="2678"/>
              <a:ext cx="1159" cy="1251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2113915" y="3213100"/>
            <a:ext cx="2327910" cy="1743710"/>
            <a:chOff x="7746" y="4039"/>
            <a:chExt cx="3666" cy="2746"/>
          </a:xfrm>
        </p:grpSpPr>
        <p:sp>
          <p:nvSpPr>
            <p:cNvPr id="22" name="矩形 21"/>
            <p:cNvSpPr/>
            <p:nvPr/>
          </p:nvSpPr>
          <p:spPr>
            <a:xfrm>
              <a:off x="7746" y="4039"/>
              <a:ext cx="3667" cy="27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126" y="5513"/>
              <a:ext cx="2118" cy="1215"/>
            </a:xfrm>
            <a:custGeom>
              <a:avLst/>
              <a:gdLst>
                <a:gd name="connisteX0" fmla="*/ 1905 w 1344930"/>
                <a:gd name="connsiteY0" fmla="*/ 0 h 771525"/>
                <a:gd name="connisteX1" fmla="*/ 0 w 1344930"/>
                <a:gd name="connsiteY1" fmla="*/ 527685 h 771525"/>
                <a:gd name="connisteX2" fmla="*/ 264795 w 1344930"/>
                <a:gd name="connsiteY2" fmla="*/ 763905 h 771525"/>
                <a:gd name="connisteX3" fmla="*/ 1344930 w 1344930"/>
                <a:gd name="connsiteY3" fmla="*/ 771525 h 771525"/>
                <a:gd name="connisteX4" fmla="*/ 1320165 w 1344930"/>
                <a:gd name="connsiteY4" fmla="*/ 731520 h 771525"/>
                <a:gd name="connisteX5" fmla="*/ 1293495 w 1344930"/>
                <a:gd name="connsiteY5" fmla="*/ 710565 h 771525"/>
                <a:gd name="connisteX6" fmla="*/ 1283970 w 1344930"/>
                <a:gd name="connsiteY6" fmla="*/ 710565 h 771525"/>
                <a:gd name="connisteX7" fmla="*/ 1261110 w 1344930"/>
                <a:gd name="connsiteY7" fmla="*/ 689610 h 771525"/>
                <a:gd name="connisteX8" fmla="*/ 1224915 w 1344930"/>
                <a:gd name="connsiteY8" fmla="*/ 670560 h 771525"/>
                <a:gd name="connisteX9" fmla="*/ 1194435 w 1344930"/>
                <a:gd name="connsiteY9" fmla="*/ 653415 h 771525"/>
                <a:gd name="connisteX10" fmla="*/ 1184910 w 1344930"/>
                <a:gd name="connsiteY10" fmla="*/ 630555 h 771525"/>
                <a:gd name="connisteX11" fmla="*/ 1173480 w 1344930"/>
                <a:gd name="connsiteY11" fmla="*/ 567690 h 771525"/>
                <a:gd name="connisteX12" fmla="*/ 1129665 w 1344930"/>
                <a:gd name="connsiteY12" fmla="*/ 533400 h 771525"/>
                <a:gd name="connisteX13" fmla="*/ 1102995 w 1344930"/>
                <a:gd name="connsiteY13" fmla="*/ 497205 h 771525"/>
                <a:gd name="connisteX14" fmla="*/ 1066800 w 1344930"/>
                <a:gd name="connsiteY14" fmla="*/ 457200 h 771525"/>
                <a:gd name="connisteX15" fmla="*/ 1030605 w 1344930"/>
                <a:gd name="connsiteY15" fmla="*/ 441960 h 771525"/>
                <a:gd name="connisteX16" fmla="*/ 977265 w 1344930"/>
                <a:gd name="connsiteY16" fmla="*/ 419100 h 771525"/>
                <a:gd name="connisteX17" fmla="*/ 902970 w 1344930"/>
                <a:gd name="connsiteY17" fmla="*/ 405765 h 771525"/>
                <a:gd name="connisteX18" fmla="*/ 876300 w 1344930"/>
                <a:gd name="connsiteY18" fmla="*/ 401955 h 771525"/>
                <a:gd name="connisteX19" fmla="*/ 845820 w 1344930"/>
                <a:gd name="connsiteY19" fmla="*/ 422910 h 771525"/>
                <a:gd name="connisteX20" fmla="*/ 832485 w 1344930"/>
                <a:gd name="connsiteY20" fmla="*/ 400050 h 771525"/>
                <a:gd name="connisteX21" fmla="*/ 817245 w 1344930"/>
                <a:gd name="connsiteY21" fmla="*/ 360045 h 771525"/>
                <a:gd name="connisteX22" fmla="*/ 769620 w 1344930"/>
                <a:gd name="connsiteY22" fmla="*/ 320040 h 771525"/>
                <a:gd name="connisteX23" fmla="*/ 681990 w 1344930"/>
                <a:gd name="connsiteY23" fmla="*/ 260985 h 771525"/>
                <a:gd name="connisteX24" fmla="*/ 655320 w 1344930"/>
                <a:gd name="connsiteY24" fmla="*/ 243840 h 771525"/>
                <a:gd name="connisteX25" fmla="*/ 628650 w 1344930"/>
                <a:gd name="connsiteY25" fmla="*/ 196215 h 771525"/>
                <a:gd name="connisteX26" fmla="*/ 601980 w 1344930"/>
                <a:gd name="connsiteY26" fmla="*/ 158115 h 771525"/>
                <a:gd name="connisteX27" fmla="*/ 550545 w 1344930"/>
                <a:gd name="connsiteY27" fmla="*/ 97155 h 771525"/>
                <a:gd name="connisteX28" fmla="*/ 514350 w 1344930"/>
                <a:gd name="connsiteY28" fmla="*/ 93345 h 771525"/>
                <a:gd name="connisteX29" fmla="*/ 493395 w 1344930"/>
                <a:gd name="connsiteY29" fmla="*/ 97155 h 771525"/>
                <a:gd name="connisteX30" fmla="*/ 459105 w 1344930"/>
                <a:gd name="connsiteY30" fmla="*/ 81915 h 771525"/>
                <a:gd name="connisteX31" fmla="*/ 398145 w 1344930"/>
                <a:gd name="connsiteY31" fmla="*/ 81915 h 771525"/>
                <a:gd name="connisteX32" fmla="*/ 323850 w 1344930"/>
                <a:gd name="connsiteY32" fmla="*/ 106680 h 771525"/>
                <a:gd name="connisteX33" fmla="*/ 285750 w 1344930"/>
                <a:gd name="connsiteY33" fmla="*/ 121920 h 771525"/>
                <a:gd name="connisteX34" fmla="*/ 238125 w 1344930"/>
                <a:gd name="connsiteY34" fmla="*/ 165735 h 771525"/>
                <a:gd name="connisteX35" fmla="*/ 209550 w 1344930"/>
                <a:gd name="connsiteY35" fmla="*/ 129540 h 771525"/>
                <a:gd name="connisteX36" fmla="*/ 140970 w 1344930"/>
                <a:gd name="connsiteY36" fmla="*/ 85725 h 771525"/>
                <a:gd name="connisteX37" fmla="*/ 91440 w 1344930"/>
                <a:gd name="connsiteY37" fmla="*/ 55245 h 771525"/>
                <a:gd name="connisteX38" fmla="*/ 57150 w 1344930"/>
                <a:gd name="connsiteY38" fmla="*/ 22860 h 771525"/>
                <a:gd name="connisteX39" fmla="*/ 1905 w 1344930"/>
                <a:gd name="connsiteY39" fmla="*/ 0 h 7715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</a:cxnLst>
              <a:rect l="l" t="t" r="r" b="b"/>
              <a:pathLst>
                <a:path w="1344930" h="771525">
                  <a:moveTo>
                    <a:pt x="1905" y="0"/>
                  </a:moveTo>
                  <a:lnTo>
                    <a:pt x="0" y="527685"/>
                  </a:lnTo>
                  <a:lnTo>
                    <a:pt x="264795" y="763905"/>
                  </a:lnTo>
                  <a:lnTo>
                    <a:pt x="1344930" y="771525"/>
                  </a:lnTo>
                  <a:lnTo>
                    <a:pt x="1320165" y="731520"/>
                  </a:lnTo>
                  <a:lnTo>
                    <a:pt x="1293495" y="710565"/>
                  </a:lnTo>
                  <a:lnTo>
                    <a:pt x="1283970" y="710565"/>
                  </a:lnTo>
                  <a:lnTo>
                    <a:pt x="1261110" y="689610"/>
                  </a:lnTo>
                  <a:lnTo>
                    <a:pt x="1224915" y="670560"/>
                  </a:lnTo>
                  <a:lnTo>
                    <a:pt x="1194435" y="653415"/>
                  </a:lnTo>
                  <a:lnTo>
                    <a:pt x="1184910" y="630555"/>
                  </a:lnTo>
                  <a:lnTo>
                    <a:pt x="1173480" y="567690"/>
                  </a:lnTo>
                  <a:lnTo>
                    <a:pt x="1129665" y="533400"/>
                  </a:lnTo>
                  <a:lnTo>
                    <a:pt x="1102995" y="497205"/>
                  </a:lnTo>
                  <a:lnTo>
                    <a:pt x="1066800" y="457200"/>
                  </a:lnTo>
                  <a:lnTo>
                    <a:pt x="1030605" y="441960"/>
                  </a:lnTo>
                  <a:lnTo>
                    <a:pt x="977265" y="419100"/>
                  </a:lnTo>
                  <a:lnTo>
                    <a:pt x="902970" y="405765"/>
                  </a:lnTo>
                  <a:lnTo>
                    <a:pt x="876300" y="401955"/>
                  </a:lnTo>
                  <a:lnTo>
                    <a:pt x="845820" y="422910"/>
                  </a:lnTo>
                  <a:lnTo>
                    <a:pt x="832485" y="400050"/>
                  </a:lnTo>
                  <a:lnTo>
                    <a:pt x="817245" y="360045"/>
                  </a:lnTo>
                  <a:lnTo>
                    <a:pt x="769620" y="320040"/>
                  </a:lnTo>
                  <a:lnTo>
                    <a:pt x="681990" y="260985"/>
                  </a:lnTo>
                  <a:lnTo>
                    <a:pt x="655320" y="243840"/>
                  </a:lnTo>
                  <a:lnTo>
                    <a:pt x="628650" y="196215"/>
                  </a:lnTo>
                  <a:lnTo>
                    <a:pt x="601980" y="158115"/>
                  </a:lnTo>
                  <a:lnTo>
                    <a:pt x="550545" y="97155"/>
                  </a:lnTo>
                  <a:lnTo>
                    <a:pt x="514350" y="93345"/>
                  </a:lnTo>
                  <a:lnTo>
                    <a:pt x="493395" y="97155"/>
                  </a:lnTo>
                  <a:lnTo>
                    <a:pt x="459105" y="81915"/>
                  </a:lnTo>
                  <a:lnTo>
                    <a:pt x="398145" y="81915"/>
                  </a:lnTo>
                  <a:lnTo>
                    <a:pt x="323850" y="106680"/>
                  </a:lnTo>
                  <a:lnTo>
                    <a:pt x="285750" y="121920"/>
                  </a:lnTo>
                  <a:lnTo>
                    <a:pt x="238125" y="165735"/>
                  </a:lnTo>
                  <a:lnTo>
                    <a:pt x="209550" y="129540"/>
                  </a:lnTo>
                  <a:lnTo>
                    <a:pt x="140970" y="85725"/>
                  </a:lnTo>
                  <a:lnTo>
                    <a:pt x="91440" y="55245"/>
                  </a:lnTo>
                  <a:lnTo>
                    <a:pt x="57150" y="22860"/>
                  </a:lnTo>
                  <a:lnTo>
                    <a:pt x="1905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 flipH="1">
            <a:off x="4079875" y="980440"/>
            <a:ext cx="3840480" cy="1097280"/>
            <a:chOff x="8239" y="7101"/>
            <a:chExt cx="6048" cy="1728"/>
          </a:xfrm>
        </p:grpSpPr>
        <p:pic>
          <p:nvPicPr>
            <p:cNvPr id="2" name="图片 1" descr="图片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8239" y="7101"/>
              <a:ext cx="6048" cy="172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 rot="10800000">
              <a:off x="8239" y="8281"/>
              <a:ext cx="22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ym typeface="+mn-ea"/>
                </a:rPr>
                <a:t>弱监督</a:t>
              </a:r>
              <a:r>
                <a:rPr lang="en-US" altLang="zh-CN" sz="1200">
                  <a:sym typeface="+mn-ea"/>
                </a:rPr>
                <a:t> 23%</a:t>
              </a:r>
              <a:endParaRPr lang="en-US" altLang="zh-CN" sz="1200"/>
            </a:p>
          </p:txBody>
        </p:sp>
        <p:sp>
          <p:nvSpPr>
            <p:cNvPr id="17" name="文本框 16"/>
            <p:cNvSpPr txBox="1"/>
            <p:nvPr/>
          </p:nvSpPr>
          <p:spPr>
            <a:xfrm rot="10800000">
              <a:off x="8239" y="7374"/>
              <a:ext cx="22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ym typeface="+mn-ea"/>
                </a:rPr>
                <a:t>全监督</a:t>
              </a:r>
              <a:r>
                <a:rPr lang="en-US" altLang="zh-CN" sz="1200">
                  <a:sym typeface="+mn-ea"/>
                </a:rPr>
                <a:t> 87%</a:t>
              </a:r>
              <a:endParaRPr lang="en-US" altLang="zh-CN" sz="1200"/>
            </a:p>
          </p:txBody>
        </p:sp>
      </p:grpSp>
      <p:pic>
        <p:nvPicPr>
          <p:cNvPr id="49" name="https://photo-static-api.fotomore.com/creative/vcg/400/new/VCG41N1132438205.jpg?uid=386&amp;timestamp=1720746359&amp;sign=35a3dbfca6000829053db9b3c639a745" descr="高斯函数的图像"/>
          <p:cNvPicPr>
            <a:picLocks noChangeAspect="1"/>
          </p:cNvPicPr>
          <p:nvPr/>
        </p:nvPicPr>
        <p:blipFill>
          <a:blip r:embed="rId5">
            <a:grayscl/>
          </a:blip>
          <a:srcRect l="9233" t="16398" r="8556" b="14296"/>
          <a:stretch>
            <a:fillRect/>
          </a:stretch>
        </p:blipFill>
        <p:spPr>
          <a:xfrm>
            <a:off x="9192260" y="980440"/>
            <a:ext cx="1154430" cy="6299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601200" y="4149725"/>
            <a:ext cx="887095" cy="886460"/>
            <a:chOff x="12095" y="4115"/>
            <a:chExt cx="4422" cy="4232"/>
          </a:xfrm>
        </p:grpSpPr>
        <p:sp>
          <p:nvSpPr>
            <p:cNvPr id="8" name="椭圆 7"/>
            <p:cNvSpPr/>
            <p:nvPr/>
          </p:nvSpPr>
          <p:spPr>
            <a:xfrm>
              <a:off x="12208" y="4153"/>
              <a:ext cx="4196" cy="4195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" name="图片 6" descr="图片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11149" t="-6818" r="16454" b="-8493"/>
            <a:stretch>
              <a:fillRect/>
            </a:stretch>
          </p:blipFill>
          <p:spPr>
            <a:xfrm>
              <a:off x="12095" y="4115"/>
              <a:ext cx="4422" cy="3856"/>
            </a:xfrm>
            <a:prstGeom prst="ellipse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M0YzlmOGMzMzdhZThiZmIzYjg1YzRjZTUxNDM3YT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/>
  <Paragraphs>164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默认设计模板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欣冉</cp:lastModifiedBy>
  <cp:revision>111</cp:revision>
  <dcterms:created xsi:type="dcterms:W3CDTF">2024-07-08T09:04:00Z</dcterms:created>
  <dcterms:modified xsi:type="dcterms:W3CDTF">2024-07-16T01:58:48Z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2052-12.1.0.16704</vt:lpwstr>
  </property>
  <property fmtid="{D5CDD505-2E9C-101B-9397-08002B2CF9AE}" pid="3" name="ICV">
    <vt:lpwstr>4EE4D04368D14448ACD4FBAC58109A15_12</vt:lpwstr>
  </property>
</Properties>
</file>