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06" r:id="rId2"/>
    <p:sldId id="307" r:id="rId3"/>
    <p:sldId id="310" r:id="rId4"/>
    <p:sldId id="321" r:id="rId5"/>
    <p:sldId id="311" r:id="rId6"/>
    <p:sldId id="316" r:id="rId7"/>
    <p:sldId id="308" r:id="rId8"/>
    <p:sldId id="319" r:id="rId9"/>
    <p:sldId id="312" r:id="rId10"/>
    <p:sldId id="320" r:id="rId11"/>
    <p:sldId id="314" r:id="rId12"/>
    <p:sldId id="322" r:id="rId13"/>
    <p:sldId id="313" r:id="rId14"/>
    <p:sldId id="326" r:id="rId15"/>
    <p:sldId id="328" r:id="rId16"/>
    <p:sldId id="327" r:id="rId17"/>
  </p:sldIdLst>
  <p:sldSz cx="9144000" cy="5143500" type="screen16x9"/>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4C9AE"/>
    <a:srgbClr val="9966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82"/>
      </p:cViewPr>
      <p:guideLst>
        <p:guide orient="horz" pos="1620"/>
        <p:guide pos="2880"/>
      </p:guideLst>
    </p:cSldViewPr>
  </p:slid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61" d="100"/>
          <a:sy n="61" d="100"/>
        </p:scale>
        <p:origin x="-321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2CDB1E-9234-4DE3-B1B0-A3145D9229B4}" type="datetimeFigureOut">
              <a:rPr lang="zh-CN" altLang="en-US" smtClean="0"/>
              <a:t>2021/11/13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AA8746-F1BF-4756-BE87-F7DCC251CE0E}" type="slidenum">
              <a:rPr lang="zh-CN" altLang="en-US" smtClean="0"/>
              <a:t>‹#›</a:t>
            </a:fld>
            <a:endParaRPr lang="zh-CN" altLang="en-US"/>
          </a:p>
        </p:txBody>
      </p:sp>
    </p:spTree>
    <p:extLst>
      <p:ext uri="{BB962C8B-B14F-4D97-AF65-F5344CB8AC3E}">
        <p14:creationId xmlns:p14="http://schemas.microsoft.com/office/powerpoint/2010/main" val="1540621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a:t>
            </a:fld>
            <a:endParaRPr lang="zh-CN" altLang="en-US"/>
          </a:p>
        </p:txBody>
      </p:sp>
    </p:spTree>
    <p:extLst>
      <p:ext uri="{BB962C8B-B14F-4D97-AF65-F5344CB8AC3E}">
        <p14:creationId xmlns:p14="http://schemas.microsoft.com/office/powerpoint/2010/main" val="756472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10</a:t>
            </a:fld>
            <a:endParaRPr lang="zh-CN" altLang="en-US"/>
          </a:p>
        </p:txBody>
      </p:sp>
    </p:spTree>
    <p:extLst>
      <p:ext uri="{BB962C8B-B14F-4D97-AF65-F5344CB8AC3E}">
        <p14:creationId xmlns:p14="http://schemas.microsoft.com/office/powerpoint/2010/main" val="1635228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11</a:t>
            </a:fld>
            <a:endParaRPr lang="zh-CN" altLang="en-US"/>
          </a:p>
        </p:txBody>
      </p:sp>
    </p:spTree>
    <p:extLst>
      <p:ext uri="{BB962C8B-B14F-4D97-AF65-F5344CB8AC3E}">
        <p14:creationId xmlns:p14="http://schemas.microsoft.com/office/powerpoint/2010/main" val="1451646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12</a:t>
            </a:fld>
            <a:endParaRPr lang="zh-CN" altLang="en-US"/>
          </a:p>
        </p:txBody>
      </p:sp>
    </p:spTree>
    <p:extLst>
      <p:ext uri="{BB962C8B-B14F-4D97-AF65-F5344CB8AC3E}">
        <p14:creationId xmlns:p14="http://schemas.microsoft.com/office/powerpoint/2010/main" val="3565152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13</a:t>
            </a:fld>
            <a:endParaRPr lang="zh-CN" altLang="en-US"/>
          </a:p>
        </p:txBody>
      </p:sp>
    </p:spTree>
    <p:extLst>
      <p:ext uri="{BB962C8B-B14F-4D97-AF65-F5344CB8AC3E}">
        <p14:creationId xmlns:p14="http://schemas.microsoft.com/office/powerpoint/2010/main" val="1036973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14</a:t>
            </a:fld>
            <a:endParaRPr lang="zh-CN" altLang="en-US"/>
          </a:p>
        </p:txBody>
      </p:sp>
    </p:spTree>
    <p:extLst>
      <p:ext uri="{BB962C8B-B14F-4D97-AF65-F5344CB8AC3E}">
        <p14:creationId xmlns:p14="http://schemas.microsoft.com/office/powerpoint/2010/main" val="45056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15</a:t>
            </a:fld>
            <a:endParaRPr lang="zh-CN" altLang="en-US"/>
          </a:p>
        </p:txBody>
      </p:sp>
    </p:spTree>
    <p:extLst>
      <p:ext uri="{BB962C8B-B14F-4D97-AF65-F5344CB8AC3E}">
        <p14:creationId xmlns:p14="http://schemas.microsoft.com/office/powerpoint/2010/main" val="3223335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16</a:t>
            </a:fld>
            <a:endParaRPr lang="zh-CN" altLang="en-US"/>
          </a:p>
        </p:txBody>
      </p:sp>
    </p:spTree>
    <p:extLst>
      <p:ext uri="{BB962C8B-B14F-4D97-AF65-F5344CB8AC3E}">
        <p14:creationId xmlns:p14="http://schemas.microsoft.com/office/powerpoint/2010/main" val="3161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2</a:t>
            </a:fld>
            <a:endParaRPr lang="zh-CN" altLang="en-US"/>
          </a:p>
        </p:txBody>
      </p:sp>
    </p:spTree>
    <p:extLst>
      <p:ext uri="{BB962C8B-B14F-4D97-AF65-F5344CB8AC3E}">
        <p14:creationId xmlns:p14="http://schemas.microsoft.com/office/powerpoint/2010/main" val="312963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3</a:t>
            </a:fld>
            <a:endParaRPr lang="zh-CN" altLang="en-US"/>
          </a:p>
        </p:txBody>
      </p:sp>
    </p:spTree>
    <p:extLst>
      <p:ext uri="{BB962C8B-B14F-4D97-AF65-F5344CB8AC3E}">
        <p14:creationId xmlns:p14="http://schemas.microsoft.com/office/powerpoint/2010/main" val="521452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4</a:t>
            </a:fld>
            <a:endParaRPr lang="zh-CN" altLang="en-US"/>
          </a:p>
        </p:txBody>
      </p:sp>
    </p:spTree>
    <p:extLst>
      <p:ext uri="{BB962C8B-B14F-4D97-AF65-F5344CB8AC3E}">
        <p14:creationId xmlns:p14="http://schemas.microsoft.com/office/powerpoint/2010/main" val="2495524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5</a:t>
            </a:fld>
            <a:endParaRPr lang="zh-CN" altLang="en-US"/>
          </a:p>
        </p:txBody>
      </p:sp>
    </p:spTree>
    <p:extLst>
      <p:ext uri="{BB962C8B-B14F-4D97-AF65-F5344CB8AC3E}">
        <p14:creationId xmlns:p14="http://schemas.microsoft.com/office/powerpoint/2010/main" val="2005324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6</a:t>
            </a:fld>
            <a:endParaRPr lang="zh-CN" altLang="en-US"/>
          </a:p>
        </p:txBody>
      </p:sp>
    </p:spTree>
    <p:extLst>
      <p:ext uri="{BB962C8B-B14F-4D97-AF65-F5344CB8AC3E}">
        <p14:creationId xmlns:p14="http://schemas.microsoft.com/office/powerpoint/2010/main" val="368834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A8746-F1BF-4756-BE87-F7DCC251CE0E}" type="slidenum">
              <a:rPr lang="zh-CN" altLang="en-US" smtClean="0"/>
              <a:t>7</a:t>
            </a:fld>
            <a:endParaRPr lang="zh-CN" altLang="en-US"/>
          </a:p>
        </p:txBody>
      </p:sp>
    </p:spTree>
    <p:extLst>
      <p:ext uri="{BB962C8B-B14F-4D97-AF65-F5344CB8AC3E}">
        <p14:creationId xmlns:p14="http://schemas.microsoft.com/office/powerpoint/2010/main" val="2299722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8</a:t>
            </a:fld>
            <a:endParaRPr lang="zh-CN" altLang="en-US"/>
          </a:p>
        </p:txBody>
      </p:sp>
    </p:spTree>
    <p:extLst>
      <p:ext uri="{BB962C8B-B14F-4D97-AF65-F5344CB8AC3E}">
        <p14:creationId xmlns:p14="http://schemas.microsoft.com/office/powerpoint/2010/main" val="3840299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AAA8746-F1BF-4756-BE87-F7DCC251CE0E}" type="slidenum">
              <a:rPr lang="zh-CN" altLang="en-US" smtClean="0"/>
              <a:t>9</a:t>
            </a:fld>
            <a:endParaRPr lang="zh-CN" altLang="en-US"/>
          </a:p>
        </p:txBody>
      </p:sp>
    </p:spTree>
    <p:extLst>
      <p:ext uri="{BB962C8B-B14F-4D97-AF65-F5344CB8AC3E}">
        <p14:creationId xmlns:p14="http://schemas.microsoft.com/office/powerpoint/2010/main" val="2168681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2021/11/13</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123478"/>
            <a:ext cx="8856984" cy="4896544"/>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矩形 2"/>
          <p:cNvSpPr/>
          <p:nvPr/>
        </p:nvSpPr>
        <p:spPr>
          <a:xfrm>
            <a:off x="2447764" y="1608931"/>
            <a:ext cx="4248472" cy="5040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 name="文本框 4"/>
          <p:cNvSpPr txBox="1"/>
          <p:nvPr/>
        </p:nvSpPr>
        <p:spPr>
          <a:xfrm>
            <a:off x="6156176" y="4723552"/>
            <a:ext cx="3136707" cy="307777"/>
          </a:xfrm>
          <a:prstGeom prst="rect">
            <a:avLst/>
          </a:prstGeom>
          <a:noFill/>
        </p:spPr>
        <p:txBody>
          <a:bodyPr wrap="square" rtlCol="0">
            <a:spAutoFit/>
          </a:bodyPr>
          <a:lstStyle/>
          <a:p>
            <a:pPr algn="ctr"/>
            <a:r>
              <a:rPr lang="zh-CN" altLang="en-US" sz="1400" b="1" dirty="0">
                <a:latin typeface="霞鹜文楷" pitchFamily="2" charset="-122"/>
                <a:ea typeface="霞鹜文楷" pitchFamily="2" charset="-122"/>
                <a:cs typeface="+mn-ea"/>
              </a:rPr>
              <a:t>软件学院 余欣然 </a:t>
            </a:r>
            <a:r>
              <a:rPr lang="en-US" altLang="zh-CN" sz="1400" b="1" dirty="0">
                <a:latin typeface="霞鹜文楷" pitchFamily="2" charset="-122"/>
                <a:ea typeface="霞鹜文楷" pitchFamily="2" charset="-122"/>
                <a:cs typeface="+mn-ea"/>
              </a:rPr>
              <a:t>191250187</a:t>
            </a:r>
            <a:endParaRPr lang="zh-CN" altLang="en-US" sz="1400" b="1" dirty="0">
              <a:latin typeface="霞鹜文楷" pitchFamily="2" charset="-122"/>
              <a:ea typeface="霞鹜文楷" pitchFamily="2" charset="-122"/>
              <a:cs typeface="+mn-ea"/>
            </a:endParaRPr>
          </a:p>
        </p:txBody>
      </p:sp>
      <p:sp>
        <p:nvSpPr>
          <p:cNvPr id="7" name="文本框 6"/>
          <p:cNvSpPr txBox="1"/>
          <p:nvPr/>
        </p:nvSpPr>
        <p:spPr>
          <a:xfrm>
            <a:off x="2519772" y="1655391"/>
            <a:ext cx="4104456" cy="400110"/>
          </a:xfrm>
          <a:prstGeom prst="rect">
            <a:avLst/>
          </a:prstGeom>
          <a:noFill/>
        </p:spPr>
        <p:txBody>
          <a:bodyPr wrap="square" rtlCol="0">
            <a:spAutoFit/>
          </a:bodyPr>
          <a:lstStyle/>
          <a:p>
            <a:pPr algn="ctr"/>
            <a:r>
              <a:rPr lang="zh-CN" altLang="en-US" sz="2000" dirty="0">
                <a:solidFill>
                  <a:schemeClr val="bg1"/>
                </a:solidFill>
                <a:latin typeface="Microsoft YaHei Light" panose="020B0502040204020203" pitchFamily="34" charset="-122"/>
                <a:ea typeface="Microsoft YaHei Light" panose="020B0502040204020203" pitchFamily="34" charset="-122"/>
                <a:cs typeface="+mn-ea"/>
              </a:rPr>
              <a:t>自动化测试</a:t>
            </a:r>
            <a:r>
              <a:rPr lang="en-US" altLang="zh-CN" sz="2000" dirty="0">
                <a:solidFill>
                  <a:schemeClr val="bg1"/>
                </a:solidFill>
                <a:latin typeface="Microsoft YaHei Light" panose="020B0502040204020203" pitchFamily="34" charset="-122"/>
                <a:ea typeface="Microsoft YaHei Light" panose="020B0502040204020203" pitchFamily="34" charset="-122"/>
                <a:cs typeface="+mn-ea"/>
              </a:rPr>
              <a:t>-</a:t>
            </a:r>
            <a:r>
              <a:rPr lang="zh-CN" altLang="en-US" sz="2000" dirty="0">
                <a:solidFill>
                  <a:schemeClr val="bg1"/>
                </a:solidFill>
                <a:latin typeface="Microsoft YaHei Light" panose="020B0502040204020203" pitchFamily="34" charset="-122"/>
                <a:ea typeface="Microsoft YaHei Light" panose="020B0502040204020203" pitchFamily="34" charset="-122"/>
                <a:cs typeface="+mn-ea"/>
              </a:rPr>
              <a:t>工具复现</a:t>
            </a:r>
          </a:p>
        </p:txBody>
      </p:sp>
      <p:grpSp>
        <p:nvGrpSpPr>
          <p:cNvPr id="18" name="组合 17"/>
          <p:cNvGrpSpPr/>
          <p:nvPr/>
        </p:nvGrpSpPr>
        <p:grpSpPr>
          <a:xfrm>
            <a:off x="1435008" y="577820"/>
            <a:ext cx="6529425" cy="3217045"/>
            <a:chOff x="1435008" y="577820"/>
            <a:chExt cx="6529425" cy="3217045"/>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2416404" y="2108201"/>
            <a:ext cx="4279832" cy="954107"/>
          </a:xfrm>
          <a:prstGeom prst="rect">
            <a:avLst/>
          </a:prstGeom>
          <a:noFill/>
        </p:spPr>
        <p:txBody>
          <a:bodyPr wrap="square" rtlCol="0">
            <a:spAutoFit/>
          </a:bodyPr>
          <a:lstStyle/>
          <a:p>
            <a:pPr algn="ctr"/>
            <a:r>
              <a:rPr lang="en-US" altLang="zh-CN" sz="2800" dirty="0">
                <a:effectLst>
                  <a:outerShdw blurRad="38100" dist="38100" dir="2700000" algn="tl">
                    <a:srgbClr val="000000">
                      <a:alpha val="43137"/>
                    </a:srgbClr>
                  </a:outerShdw>
                </a:effectLst>
                <a:latin typeface="Berlin Sans FB" panose="020E0602020502020306" pitchFamily="34" charset="0"/>
              </a:rPr>
              <a:t>Structure-Invariant Testing for Machine Translation</a:t>
            </a:r>
            <a:endParaRPr lang="zh-CN" altLang="en-US" sz="4400" b="1" dirty="0">
              <a:effectLst>
                <a:outerShdw blurRad="38100" dist="38100" dir="2700000" algn="tl">
                  <a:srgbClr val="000000">
                    <a:alpha val="43137"/>
                  </a:srgbClr>
                </a:outerShdw>
              </a:effectLst>
              <a:latin typeface="Berlin Sans FB" panose="020E0602020502020306" pitchFamily="34" charset="0"/>
              <a:cs typeface="+mn-ea"/>
            </a:endParaRPr>
          </a:p>
        </p:txBody>
      </p:sp>
      <p:pic>
        <p:nvPicPr>
          <p:cNvPr id="14" name="图片 13">
            <a:extLst>
              <a:ext uri="{FF2B5EF4-FFF2-40B4-BE49-F238E27FC236}">
                <a16:creationId xmlns:a16="http://schemas.microsoft.com/office/drawing/2014/main" id="{113A38AA-DFC9-412F-979B-3A1E99B377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6416" y="195566"/>
            <a:ext cx="574162" cy="720000"/>
          </a:xfrm>
          <a:prstGeom prst="rect">
            <a:avLst/>
          </a:prstGeom>
        </p:spPr>
      </p:pic>
    </p:spTree>
    <p:extLst>
      <p:ext uri="{BB962C8B-B14F-4D97-AF65-F5344CB8AC3E}">
        <p14:creationId xmlns:p14="http://schemas.microsoft.com/office/powerpoint/2010/main" val="19083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结果评估</a:t>
              </a:r>
            </a:p>
          </p:txBody>
        </p:sp>
      </p:gr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0331" y="129001"/>
            <a:ext cx="627245" cy="786566"/>
          </a:xfrm>
          <a:prstGeom prst="rect">
            <a:avLst/>
          </a:prstGeom>
        </p:spPr>
      </p:pic>
      <p:pic>
        <p:nvPicPr>
          <p:cNvPr id="32" name="图片 31">
            <a:extLst>
              <a:ext uri="{FF2B5EF4-FFF2-40B4-BE49-F238E27FC236}">
                <a16:creationId xmlns:a16="http://schemas.microsoft.com/office/drawing/2014/main" id="{53583953-8482-44B2-9C43-2363AC3DD1E2}"/>
              </a:ext>
            </a:extLst>
          </p:cNvPr>
          <p:cNvPicPr>
            <a:picLocks noChangeAspect="1"/>
          </p:cNvPicPr>
          <p:nvPr/>
        </p:nvPicPr>
        <p:blipFill>
          <a:blip r:embed="rId4"/>
          <a:stretch>
            <a:fillRect/>
          </a:stretch>
        </p:blipFill>
        <p:spPr>
          <a:xfrm>
            <a:off x="4499992" y="1165769"/>
            <a:ext cx="3539379" cy="3579862"/>
          </a:xfrm>
          <a:prstGeom prst="rect">
            <a:avLst/>
          </a:prstGeom>
        </p:spPr>
      </p:pic>
      <p:sp>
        <p:nvSpPr>
          <p:cNvPr id="33" name="矩形 32">
            <a:extLst>
              <a:ext uri="{FF2B5EF4-FFF2-40B4-BE49-F238E27FC236}">
                <a16:creationId xmlns:a16="http://schemas.microsoft.com/office/drawing/2014/main" id="{6412569C-B773-453A-B1D0-5674C3E49AE3}"/>
              </a:ext>
            </a:extLst>
          </p:cNvPr>
          <p:cNvSpPr/>
          <p:nvPr/>
        </p:nvSpPr>
        <p:spPr>
          <a:xfrm>
            <a:off x="465345" y="1635646"/>
            <a:ext cx="3005951" cy="769441"/>
          </a:xfrm>
          <a:prstGeom prst="rect">
            <a:avLst/>
          </a:prstGeom>
          <a:noFill/>
        </p:spPr>
        <p:txBody>
          <a:bodyPr wrap="none" lIns="91440" tIns="45720" rIns="91440" bIns="45720">
            <a:spAutoFit/>
          </a:bodyPr>
          <a:lstStyle/>
          <a:p>
            <a:pPr algn="ctr"/>
            <a:r>
              <a:rPr lang="zh-CN" altLang="en-US" sz="4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关于数据集</a:t>
            </a:r>
          </a:p>
        </p:txBody>
      </p:sp>
      <p:pic>
        <p:nvPicPr>
          <p:cNvPr id="35" name="图片 34">
            <a:extLst>
              <a:ext uri="{FF2B5EF4-FFF2-40B4-BE49-F238E27FC236}">
                <a16:creationId xmlns:a16="http://schemas.microsoft.com/office/drawing/2014/main" id="{5432B33B-930C-45D8-AFA0-F66969A1A241}"/>
              </a:ext>
            </a:extLst>
          </p:cNvPr>
          <p:cNvPicPr>
            <a:picLocks noChangeAspect="1"/>
          </p:cNvPicPr>
          <p:nvPr/>
        </p:nvPicPr>
        <p:blipFill>
          <a:blip r:embed="rId5"/>
          <a:stretch>
            <a:fillRect/>
          </a:stretch>
        </p:blipFill>
        <p:spPr>
          <a:xfrm>
            <a:off x="539552" y="3205260"/>
            <a:ext cx="3191320" cy="704948"/>
          </a:xfrm>
          <a:prstGeom prst="rect">
            <a:avLst/>
          </a:prstGeom>
        </p:spPr>
      </p:pic>
      <p:sp>
        <p:nvSpPr>
          <p:cNvPr id="36" name="文本框 35">
            <a:extLst>
              <a:ext uri="{FF2B5EF4-FFF2-40B4-BE49-F238E27FC236}">
                <a16:creationId xmlns:a16="http://schemas.microsoft.com/office/drawing/2014/main" id="{8D1CD2A2-DE0B-4402-BD6B-AB4661F93830}"/>
              </a:ext>
            </a:extLst>
          </p:cNvPr>
          <p:cNvSpPr txBox="1"/>
          <p:nvPr/>
        </p:nvSpPr>
        <p:spPr>
          <a:xfrm>
            <a:off x="1259632" y="4011910"/>
            <a:ext cx="1977081" cy="276999"/>
          </a:xfrm>
          <a:prstGeom prst="rect">
            <a:avLst/>
          </a:prstGeom>
          <a:noFill/>
        </p:spPr>
        <p:txBody>
          <a:bodyPr wrap="square" rtlCol="0">
            <a:spAutoFit/>
          </a:bodyPr>
          <a:lstStyle/>
          <a:p>
            <a:r>
              <a:rPr lang="zh-CN" altLang="en-US" sz="1200" dirty="0">
                <a:latin typeface="楷体" panose="02010609060101010101" pitchFamily="49" charset="-122"/>
                <a:ea typeface="楷体" panose="02010609060101010101" pitchFamily="49" charset="-122"/>
              </a:rPr>
              <a:t>分母为</a:t>
            </a:r>
            <a:r>
              <a:rPr lang="en-US" altLang="zh-CN" sz="1200" dirty="0">
                <a:latin typeface="楷体" panose="02010609060101010101" pitchFamily="49" charset="-122"/>
                <a:ea typeface="楷体" panose="02010609060101010101" pitchFamily="49" charset="-122"/>
              </a:rPr>
              <a:t>SIT</a:t>
            </a:r>
            <a:r>
              <a:rPr lang="zh-CN" altLang="en-US" sz="1200" dirty="0">
                <a:latin typeface="楷体" panose="02010609060101010101" pitchFamily="49" charset="-122"/>
                <a:ea typeface="楷体" panose="02010609060101010101" pitchFamily="49" charset="-122"/>
              </a:rPr>
              <a:t>返回的问题个数</a:t>
            </a:r>
          </a:p>
        </p:txBody>
      </p:sp>
    </p:spTree>
    <p:extLst>
      <p:ext uri="{BB962C8B-B14F-4D97-AF65-F5344CB8AC3E}">
        <p14:creationId xmlns:p14="http://schemas.microsoft.com/office/powerpoint/2010/main" val="10366881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结果评估</a:t>
              </a:r>
            </a:p>
          </p:txBody>
        </p:sp>
      </p:gr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0331" y="129001"/>
            <a:ext cx="627245" cy="786566"/>
          </a:xfrm>
          <a:prstGeom prst="rect">
            <a:avLst/>
          </a:prstGeom>
        </p:spPr>
      </p:pic>
      <p:sp>
        <p:nvSpPr>
          <p:cNvPr id="26" name="矩形 25">
            <a:extLst>
              <a:ext uri="{FF2B5EF4-FFF2-40B4-BE49-F238E27FC236}">
                <a16:creationId xmlns:a16="http://schemas.microsoft.com/office/drawing/2014/main" id="{83E6B727-D7EF-451D-BEC2-E68FFA8846B9}"/>
              </a:ext>
            </a:extLst>
          </p:cNvPr>
          <p:cNvSpPr/>
          <p:nvPr/>
        </p:nvSpPr>
        <p:spPr>
          <a:xfrm>
            <a:off x="169050" y="784436"/>
            <a:ext cx="2646879" cy="584775"/>
          </a:xfrm>
          <a:prstGeom prst="rect">
            <a:avLst/>
          </a:prstGeom>
          <a:noFill/>
        </p:spPr>
        <p:txBody>
          <a:bodyPr wrap="none" lIns="91440" tIns="45720" rIns="91440" bIns="45720">
            <a:spAutoFit/>
          </a:bodyPr>
          <a:lstStyle/>
          <a:p>
            <a:pPr algn="ctr"/>
            <a:r>
              <a:rPr lang="zh-CN" altLang="en-US" sz="32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翻译错误类型</a:t>
            </a:r>
          </a:p>
        </p:txBody>
      </p:sp>
      <p:pic>
        <p:nvPicPr>
          <p:cNvPr id="28" name="图片 27">
            <a:extLst>
              <a:ext uri="{FF2B5EF4-FFF2-40B4-BE49-F238E27FC236}">
                <a16:creationId xmlns:a16="http://schemas.microsoft.com/office/drawing/2014/main" id="{C6965362-6855-4DC9-B82D-BCF7B79842BD}"/>
              </a:ext>
            </a:extLst>
          </p:cNvPr>
          <p:cNvPicPr>
            <a:picLocks noChangeAspect="1"/>
          </p:cNvPicPr>
          <p:nvPr/>
        </p:nvPicPr>
        <p:blipFill>
          <a:blip r:embed="rId4"/>
          <a:stretch>
            <a:fillRect/>
          </a:stretch>
        </p:blipFill>
        <p:spPr>
          <a:xfrm>
            <a:off x="169050" y="1377482"/>
            <a:ext cx="3395730" cy="1411646"/>
          </a:xfrm>
          <a:prstGeom prst="rect">
            <a:avLst/>
          </a:prstGeom>
        </p:spPr>
      </p:pic>
      <p:pic>
        <p:nvPicPr>
          <p:cNvPr id="30" name="图片 29">
            <a:extLst>
              <a:ext uri="{FF2B5EF4-FFF2-40B4-BE49-F238E27FC236}">
                <a16:creationId xmlns:a16="http://schemas.microsoft.com/office/drawing/2014/main" id="{94A909CE-5CEA-458E-942A-680C51B3E16F}"/>
              </a:ext>
            </a:extLst>
          </p:cNvPr>
          <p:cNvPicPr>
            <a:picLocks noChangeAspect="1"/>
          </p:cNvPicPr>
          <p:nvPr/>
        </p:nvPicPr>
        <p:blipFill>
          <a:blip r:embed="rId5"/>
          <a:stretch>
            <a:fillRect/>
          </a:stretch>
        </p:blipFill>
        <p:spPr>
          <a:xfrm>
            <a:off x="212908" y="3003798"/>
            <a:ext cx="3645224" cy="1442267"/>
          </a:xfrm>
          <a:prstGeom prst="rect">
            <a:avLst/>
          </a:prstGeom>
        </p:spPr>
      </p:pic>
      <p:sp>
        <p:nvSpPr>
          <p:cNvPr id="31" name="矩形 30">
            <a:extLst>
              <a:ext uri="{FF2B5EF4-FFF2-40B4-BE49-F238E27FC236}">
                <a16:creationId xmlns:a16="http://schemas.microsoft.com/office/drawing/2014/main" id="{FE458D5C-FD5B-41B8-92C8-E0493BC3B344}"/>
              </a:ext>
            </a:extLst>
          </p:cNvPr>
          <p:cNvSpPr/>
          <p:nvPr/>
        </p:nvSpPr>
        <p:spPr>
          <a:xfrm>
            <a:off x="1196189" y="4446065"/>
            <a:ext cx="1678665" cy="307777"/>
          </a:xfrm>
          <a:prstGeom prst="rect">
            <a:avLst/>
          </a:prstGeom>
          <a:noFill/>
        </p:spPr>
        <p:txBody>
          <a:bodyPr wrap="none" lIns="91440" tIns="45720" rIns="91440" bIns="45720">
            <a:spAutoFit/>
          </a:bodyPr>
          <a:lstStyle/>
          <a:p>
            <a:pPr algn="ctr"/>
            <a:r>
              <a:rPr lang="zh-CN" altLang="en-US" sz="1400" dirty="0">
                <a:ln w="0"/>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① 部分词汇未翻译</a:t>
            </a:r>
          </a:p>
        </p:txBody>
      </p:sp>
      <p:pic>
        <p:nvPicPr>
          <p:cNvPr id="34" name="图片 33">
            <a:extLst>
              <a:ext uri="{FF2B5EF4-FFF2-40B4-BE49-F238E27FC236}">
                <a16:creationId xmlns:a16="http://schemas.microsoft.com/office/drawing/2014/main" id="{5532019F-26BB-48EA-83EA-A41CBE033D67}"/>
              </a:ext>
            </a:extLst>
          </p:cNvPr>
          <p:cNvPicPr>
            <a:picLocks noChangeAspect="1"/>
          </p:cNvPicPr>
          <p:nvPr/>
        </p:nvPicPr>
        <p:blipFill>
          <a:blip r:embed="rId6"/>
          <a:stretch>
            <a:fillRect/>
          </a:stretch>
        </p:blipFill>
        <p:spPr>
          <a:xfrm>
            <a:off x="4154743" y="340501"/>
            <a:ext cx="3456384" cy="1150131"/>
          </a:xfrm>
          <a:prstGeom prst="rect">
            <a:avLst/>
          </a:prstGeom>
        </p:spPr>
      </p:pic>
      <p:sp>
        <p:nvSpPr>
          <p:cNvPr id="35" name="矩形 34">
            <a:extLst>
              <a:ext uri="{FF2B5EF4-FFF2-40B4-BE49-F238E27FC236}">
                <a16:creationId xmlns:a16="http://schemas.microsoft.com/office/drawing/2014/main" id="{EE8BFA11-3A08-4F51-9204-0E1F31793A5A}"/>
              </a:ext>
            </a:extLst>
          </p:cNvPr>
          <p:cNvSpPr/>
          <p:nvPr/>
        </p:nvSpPr>
        <p:spPr>
          <a:xfrm>
            <a:off x="4669122" y="1449218"/>
            <a:ext cx="2324675" cy="307777"/>
          </a:xfrm>
          <a:prstGeom prst="rect">
            <a:avLst/>
          </a:prstGeom>
          <a:noFill/>
        </p:spPr>
        <p:txBody>
          <a:bodyPr wrap="none" lIns="91440" tIns="45720" rIns="91440" bIns="45720">
            <a:spAutoFit/>
          </a:bodyPr>
          <a:lstStyle/>
          <a:p>
            <a:pPr algn="ctr"/>
            <a:r>
              <a:rPr lang="zh-CN" altLang="en-US" sz="1400" dirty="0">
                <a:ln w="0"/>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② 部分词汇重复</a:t>
            </a:r>
            <a:r>
              <a:rPr lang="en-US" altLang="zh-CN" sz="1400" dirty="0">
                <a:ln w="0"/>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r>
              <a:rPr lang="zh-CN" altLang="en-US" sz="1400" dirty="0">
                <a:ln w="0"/>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过度翻译</a:t>
            </a:r>
          </a:p>
        </p:txBody>
      </p:sp>
      <p:pic>
        <p:nvPicPr>
          <p:cNvPr id="37" name="图片 36">
            <a:extLst>
              <a:ext uri="{FF2B5EF4-FFF2-40B4-BE49-F238E27FC236}">
                <a16:creationId xmlns:a16="http://schemas.microsoft.com/office/drawing/2014/main" id="{27DE41A8-661A-4770-ABBD-030FDB2780E7}"/>
              </a:ext>
            </a:extLst>
          </p:cNvPr>
          <p:cNvPicPr>
            <a:picLocks noChangeAspect="1"/>
          </p:cNvPicPr>
          <p:nvPr/>
        </p:nvPicPr>
        <p:blipFill>
          <a:blip r:embed="rId7"/>
          <a:stretch>
            <a:fillRect/>
          </a:stretch>
        </p:blipFill>
        <p:spPr>
          <a:xfrm>
            <a:off x="4327847" y="1769962"/>
            <a:ext cx="2935231" cy="1337383"/>
          </a:xfrm>
          <a:prstGeom prst="rect">
            <a:avLst/>
          </a:prstGeom>
        </p:spPr>
      </p:pic>
      <p:sp>
        <p:nvSpPr>
          <p:cNvPr id="38" name="矩形 37">
            <a:extLst>
              <a:ext uri="{FF2B5EF4-FFF2-40B4-BE49-F238E27FC236}">
                <a16:creationId xmlns:a16="http://schemas.microsoft.com/office/drawing/2014/main" id="{97324A92-BA22-4D78-8B39-31E702B1FBF1}"/>
              </a:ext>
            </a:extLst>
          </p:cNvPr>
          <p:cNvSpPr/>
          <p:nvPr/>
        </p:nvSpPr>
        <p:spPr>
          <a:xfrm>
            <a:off x="4635421" y="3044415"/>
            <a:ext cx="2324675" cy="307777"/>
          </a:xfrm>
          <a:prstGeom prst="rect">
            <a:avLst/>
          </a:prstGeom>
          <a:noFill/>
        </p:spPr>
        <p:txBody>
          <a:bodyPr wrap="none" lIns="91440" tIns="45720" rIns="91440" bIns="45720">
            <a:spAutoFit/>
          </a:bodyPr>
          <a:lstStyle/>
          <a:p>
            <a:pPr algn="ctr"/>
            <a:r>
              <a:rPr lang="zh-CN" altLang="en-US" sz="1400" dirty="0">
                <a:ln w="0"/>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③ 匹配错误</a:t>
            </a:r>
            <a:r>
              <a:rPr lang="en-US" altLang="zh-CN" sz="1400" dirty="0">
                <a:ln w="0"/>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r>
              <a:rPr lang="zh-CN" altLang="en-US" sz="1400" dirty="0">
                <a:ln w="0"/>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结构理解错误</a:t>
            </a:r>
          </a:p>
        </p:txBody>
      </p:sp>
      <p:pic>
        <p:nvPicPr>
          <p:cNvPr id="40" name="图片 39">
            <a:extLst>
              <a:ext uri="{FF2B5EF4-FFF2-40B4-BE49-F238E27FC236}">
                <a16:creationId xmlns:a16="http://schemas.microsoft.com/office/drawing/2014/main" id="{D95B7040-D3E7-4B49-8063-9C376DAC8D29}"/>
              </a:ext>
            </a:extLst>
          </p:cNvPr>
          <p:cNvPicPr>
            <a:picLocks noChangeAspect="1"/>
          </p:cNvPicPr>
          <p:nvPr/>
        </p:nvPicPr>
        <p:blipFill>
          <a:blip r:embed="rId8"/>
          <a:stretch>
            <a:fillRect/>
          </a:stretch>
        </p:blipFill>
        <p:spPr>
          <a:xfrm>
            <a:off x="3887363" y="3323058"/>
            <a:ext cx="1908100" cy="1479941"/>
          </a:xfrm>
          <a:prstGeom prst="rect">
            <a:avLst/>
          </a:prstGeom>
        </p:spPr>
      </p:pic>
      <p:sp>
        <p:nvSpPr>
          <p:cNvPr id="41" name="矩形 40">
            <a:extLst>
              <a:ext uri="{FF2B5EF4-FFF2-40B4-BE49-F238E27FC236}">
                <a16:creationId xmlns:a16="http://schemas.microsoft.com/office/drawing/2014/main" id="{43FDD0DB-5D28-42CF-BE25-6827AEA7C2E7}"/>
              </a:ext>
            </a:extLst>
          </p:cNvPr>
          <p:cNvSpPr/>
          <p:nvPr/>
        </p:nvSpPr>
        <p:spPr>
          <a:xfrm>
            <a:off x="3985584" y="4745614"/>
            <a:ext cx="1499128" cy="307777"/>
          </a:xfrm>
          <a:prstGeom prst="rect">
            <a:avLst/>
          </a:prstGeom>
          <a:noFill/>
        </p:spPr>
        <p:txBody>
          <a:bodyPr wrap="none" lIns="91440" tIns="45720" rIns="91440" bIns="45720">
            <a:spAutoFit/>
          </a:bodyPr>
          <a:lstStyle/>
          <a:p>
            <a:pPr algn="ctr"/>
            <a:r>
              <a:rPr lang="zh-CN" altLang="en-US" sz="1400" dirty="0">
                <a:ln w="0"/>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④ 词语翻译错误</a:t>
            </a:r>
          </a:p>
        </p:txBody>
      </p:sp>
      <p:pic>
        <p:nvPicPr>
          <p:cNvPr id="43" name="图片 42">
            <a:extLst>
              <a:ext uri="{FF2B5EF4-FFF2-40B4-BE49-F238E27FC236}">
                <a16:creationId xmlns:a16="http://schemas.microsoft.com/office/drawing/2014/main" id="{FC133440-4BA0-42DB-B352-9DF370F542B6}"/>
              </a:ext>
            </a:extLst>
          </p:cNvPr>
          <p:cNvPicPr>
            <a:picLocks noChangeAspect="1"/>
          </p:cNvPicPr>
          <p:nvPr/>
        </p:nvPicPr>
        <p:blipFill>
          <a:blip r:embed="rId9"/>
          <a:stretch>
            <a:fillRect/>
          </a:stretch>
        </p:blipFill>
        <p:spPr>
          <a:xfrm>
            <a:off x="6012160" y="3461686"/>
            <a:ext cx="2770227" cy="1202684"/>
          </a:xfrm>
          <a:prstGeom prst="rect">
            <a:avLst/>
          </a:prstGeom>
        </p:spPr>
      </p:pic>
      <p:sp>
        <p:nvSpPr>
          <p:cNvPr id="46" name="矩形 45">
            <a:extLst>
              <a:ext uri="{FF2B5EF4-FFF2-40B4-BE49-F238E27FC236}">
                <a16:creationId xmlns:a16="http://schemas.microsoft.com/office/drawing/2014/main" id="{BA46DC48-9AB7-48A1-B51F-D88991E0095B}"/>
              </a:ext>
            </a:extLst>
          </p:cNvPr>
          <p:cNvSpPr/>
          <p:nvPr/>
        </p:nvSpPr>
        <p:spPr>
          <a:xfrm>
            <a:off x="6780673" y="4745613"/>
            <a:ext cx="1497526" cy="307777"/>
          </a:xfrm>
          <a:prstGeom prst="rect">
            <a:avLst/>
          </a:prstGeom>
          <a:noFill/>
        </p:spPr>
        <p:txBody>
          <a:bodyPr wrap="none" lIns="91440" tIns="45720" rIns="91440" bIns="45720">
            <a:spAutoFit/>
          </a:bodyPr>
          <a:lstStyle/>
          <a:p>
            <a:pPr algn="ctr"/>
            <a:r>
              <a:rPr lang="zh-CN" altLang="en-US" sz="1400" dirty="0">
                <a:ln w="0"/>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⑤ 句子逻辑不清</a:t>
            </a:r>
          </a:p>
        </p:txBody>
      </p:sp>
    </p:spTree>
    <p:extLst>
      <p:ext uri="{BB962C8B-B14F-4D97-AF65-F5344CB8AC3E}">
        <p14:creationId xmlns:p14="http://schemas.microsoft.com/office/powerpoint/2010/main" val="3816417674"/>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结果评估</a:t>
              </a:r>
            </a:p>
          </p:txBody>
        </p:sp>
      </p:gr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0331" y="129001"/>
            <a:ext cx="627245" cy="786566"/>
          </a:xfrm>
          <a:prstGeom prst="rect">
            <a:avLst/>
          </a:prstGeom>
        </p:spPr>
      </p:pic>
      <p:pic>
        <p:nvPicPr>
          <p:cNvPr id="37" name="图片 36">
            <a:extLst>
              <a:ext uri="{FF2B5EF4-FFF2-40B4-BE49-F238E27FC236}">
                <a16:creationId xmlns:a16="http://schemas.microsoft.com/office/drawing/2014/main" id="{E8540B59-1E30-4134-9FD7-1F583738F819}"/>
              </a:ext>
            </a:extLst>
          </p:cNvPr>
          <p:cNvPicPr>
            <a:picLocks noChangeAspect="1"/>
          </p:cNvPicPr>
          <p:nvPr/>
        </p:nvPicPr>
        <p:blipFill>
          <a:blip r:embed="rId4"/>
          <a:stretch>
            <a:fillRect/>
          </a:stretch>
        </p:blipFill>
        <p:spPr>
          <a:xfrm>
            <a:off x="4427984" y="730952"/>
            <a:ext cx="3591358" cy="3901651"/>
          </a:xfrm>
          <a:prstGeom prst="rect">
            <a:avLst/>
          </a:prstGeom>
        </p:spPr>
      </p:pic>
      <p:pic>
        <p:nvPicPr>
          <p:cNvPr id="39" name="图片 38">
            <a:extLst>
              <a:ext uri="{FF2B5EF4-FFF2-40B4-BE49-F238E27FC236}">
                <a16:creationId xmlns:a16="http://schemas.microsoft.com/office/drawing/2014/main" id="{635A8955-31FB-42F8-B7C8-084E81A8DB05}"/>
              </a:ext>
            </a:extLst>
          </p:cNvPr>
          <p:cNvPicPr>
            <a:picLocks noChangeAspect="1"/>
          </p:cNvPicPr>
          <p:nvPr/>
        </p:nvPicPr>
        <p:blipFill>
          <a:blip r:embed="rId5"/>
          <a:stretch>
            <a:fillRect/>
          </a:stretch>
        </p:blipFill>
        <p:spPr>
          <a:xfrm>
            <a:off x="240166" y="3193241"/>
            <a:ext cx="4042809" cy="1468930"/>
          </a:xfrm>
          <a:prstGeom prst="rect">
            <a:avLst/>
          </a:prstGeom>
        </p:spPr>
      </p:pic>
      <p:sp>
        <p:nvSpPr>
          <p:cNvPr id="40" name="矩形 39">
            <a:extLst>
              <a:ext uri="{FF2B5EF4-FFF2-40B4-BE49-F238E27FC236}">
                <a16:creationId xmlns:a16="http://schemas.microsoft.com/office/drawing/2014/main" id="{E99057C3-EE9B-4D2D-AE34-0A8BFF098935}"/>
              </a:ext>
            </a:extLst>
          </p:cNvPr>
          <p:cNvSpPr/>
          <p:nvPr/>
        </p:nvSpPr>
        <p:spPr>
          <a:xfrm>
            <a:off x="305928" y="612528"/>
            <a:ext cx="3877985" cy="584775"/>
          </a:xfrm>
          <a:prstGeom prst="rect">
            <a:avLst/>
          </a:prstGeom>
          <a:noFill/>
        </p:spPr>
        <p:txBody>
          <a:bodyPr wrap="none" lIns="91440" tIns="45720" rIns="91440" bIns="45720">
            <a:spAutoFit/>
          </a:bodyPr>
          <a:lstStyle/>
          <a:p>
            <a:pPr algn="ctr"/>
            <a:r>
              <a:rPr lang="zh-CN" altLang="en-US" sz="3200" b="0" cap="none" spc="0" dirty="0">
                <a:ln w="0"/>
                <a:effectLst>
                  <a:reflection blurRad="6350" stA="53000" endA="300" endPos="35500" dir="5400000" sy="-90000" algn="bl" rotWithShape="0"/>
                </a:effectLst>
                <a:latin typeface="华文中宋" panose="02010600040101010101" pitchFamily="2" charset="-122"/>
                <a:ea typeface="华文中宋" panose="02010600040101010101" pitchFamily="2" charset="-122"/>
              </a:rPr>
              <a:t>效率评估与阈值选取</a:t>
            </a:r>
          </a:p>
        </p:txBody>
      </p:sp>
      <p:sp>
        <p:nvSpPr>
          <p:cNvPr id="41" name="文本框 40">
            <a:extLst>
              <a:ext uri="{FF2B5EF4-FFF2-40B4-BE49-F238E27FC236}">
                <a16:creationId xmlns:a16="http://schemas.microsoft.com/office/drawing/2014/main" id="{0B6F7FBD-F900-48B3-9D49-E40DF5043D8A}"/>
              </a:ext>
            </a:extLst>
          </p:cNvPr>
          <p:cNvSpPr txBox="1"/>
          <p:nvPr/>
        </p:nvSpPr>
        <p:spPr>
          <a:xfrm>
            <a:off x="611560" y="1419622"/>
            <a:ext cx="3384376" cy="1631216"/>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latin typeface="华文中宋" panose="02010600040101010101" pitchFamily="2" charset="-122"/>
                <a:ea typeface="华文中宋" panose="02010600040101010101" pitchFamily="2" charset="-122"/>
              </a:rPr>
              <a:t>成分分析往往比依存分析更耗时</a:t>
            </a:r>
            <a:endParaRPr lang="en-US" altLang="zh-CN" sz="1600" dirty="0">
              <a:latin typeface="华文中宋" panose="02010600040101010101" pitchFamily="2" charset="-122"/>
              <a:ea typeface="华文中宋" panose="02010600040101010101" pitchFamily="2" charset="-122"/>
            </a:endParaRPr>
          </a:p>
          <a:p>
            <a:pPr marL="285750" indent="-285750">
              <a:buFont typeface="Arial" panose="020B0604020202020204" pitchFamily="34" charset="0"/>
              <a:buChar char="•"/>
            </a:pPr>
            <a:endParaRPr lang="en-US" altLang="zh-CN" sz="1600" dirty="0">
              <a:latin typeface="华文中宋" panose="02010600040101010101" pitchFamily="2" charset="-122"/>
              <a:ea typeface="华文中宋" panose="02010600040101010101" pitchFamily="2" charset="-122"/>
            </a:endParaRPr>
          </a:p>
          <a:p>
            <a:pPr marL="285750" indent="-285750">
              <a:buFont typeface="Arial" panose="020B0604020202020204" pitchFamily="34" charset="0"/>
              <a:buChar char="•"/>
            </a:pPr>
            <a:r>
              <a:rPr lang="zh-CN" altLang="en-US" sz="1600" dirty="0">
                <a:latin typeface="华文中宋" panose="02010600040101010101" pitchFamily="2" charset="-122"/>
                <a:ea typeface="华文中宋" panose="02010600040101010101" pitchFamily="2" charset="-122"/>
              </a:rPr>
              <a:t>总体是均相对高效</a:t>
            </a:r>
            <a:endParaRPr lang="en-US" altLang="zh-CN" sz="1600" dirty="0">
              <a:latin typeface="华文中宋" panose="02010600040101010101" pitchFamily="2" charset="-122"/>
              <a:ea typeface="华文中宋" panose="02010600040101010101" pitchFamily="2" charset="-122"/>
            </a:endParaRPr>
          </a:p>
          <a:p>
            <a:pPr marL="285750" indent="-285750">
              <a:buFont typeface="Arial" panose="020B0604020202020204" pitchFamily="34" charset="0"/>
              <a:buChar char="•"/>
            </a:pPr>
            <a:endParaRPr lang="en-US" altLang="zh-CN" sz="1600" dirty="0">
              <a:latin typeface="华文中宋" panose="02010600040101010101" pitchFamily="2" charset="-122"/>
              <a:ea typeface="华文中宋" panose="02010600040101010101" pitchFamily="2" charset="-122"/>
            </a:endParaRPr>
          </a:p>
          <a:p>
            <a:pPr marL="285750" indent="-285750">
              <a:buFont typeface="Arial" panose="020B0604020202020204" pitchFamily="34" charset="0"/>
              <a:buChar char="•"/>
            </a:pPr>
            <a:r>
              <a:rPr lang="zh-CN" altLang="en-US" sz="1600" dirty="0">
                <a:latin typeface="华文中宋" panose="02010600040101010101" pitchFamily="2" charset="-122"/>
                <a:ea typeface="华文中宋" panose="02010600040101010101" pitchFamily="2" charset="-122"/>
              </a:rPr>
              <a:t>阈值挑选时数值较大则报告问题较少，但相对精度更高</a:t>
            </a:r>
          </a:p>
        </p:txBody>
      </p:sp>
    </p:spTree>
    <p:extLst>
      <p:ext uri="{BB962C8B-B14F-4D97-AF65-F5344CB8AC3E}">
        <p14:creationId xmlns:p14="http://schemas.microsoft.com/office/powerpoint/2010/main" val="5208980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123478"/>
            <a:ext cx="8856984" cy="4896544"/>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矩形 2"/>
          <p:cNvSpPr/>
          <p:nvPr/>
        </p:nvSpPr>
        <p:spPr>
          <a:xfrm>
            <a:off x="2447764" y="1733202"/>
            <a:ext cx="4248472" cy="5040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4" name="文本框 3"/>
          <p:cNvSpPr txBox="1"/>
          <p:nvPr/>
        </p:nvSpPr>
        <p:spPr>
          <a:xfrm>
            <a:off x="2432084" y="2307171"/>
            <a:ext cx="4279832" cy="707886"/>
          </a:xfrm>
          <a:prstGeom prst="rect">
            <a:avLst/>
          </a:prstGeom>
          <a:noFill/>
        </p:spPr>
        <p:txBody>
          <a:bodyPr wrap="square" rtlCol="0">
            <a:spAutoFit/>
          </a:bodyPr>
          <a:lstStyle/>
          <a:p>
            <a:pPr algn="ctr"/>
            <a:r>
              <a:rPr lang="zh-CN" altLang="en-US" sz="4000" b="1" dirty="0">
                <a:cs typeface="+mn-ea"/>
              </a:rPr>
              <a:t>研究总结</a:t>
            </a:r>
          </a:p>
        </p:txBody>
      </p:sp>
      <p:sp>
        <p:nvSpPr>
          <p:cNvPr id="7" name="文本框 6"/>
          <p:cNvSpPr txBox="1"/>
          <p:nvPr/>
        </p:nvSpPr>
        <p:spPr>
          <a:xfrm>
            <a:off x="2519772" y="1723620"/>
            <a:ext cx="4104456" cy="523220"/>
          </a:xfrm>
          <a:prstGeom prst="rect">
            <a:avLst/>
          </a:prstGeom>
          <a:noFill/>
        </p:spPr>
        <p:txBody>
          <a:bodyPr wrap="square" rtlCol="0">
            <a:spAutoFit/>
          </a:bodyPr>
          <a:lstStyle/>
          <a:p>
            <a:pPr algn="ctr"/>
            <a:r>
              <a:rPr lang="en-US" altLang="zh-CN" sz="2800" dirty="0">
                <a:solidFill>
                  <a:schemeClr val="bg1"/>
                </a:solidFill>
                <a:latin typeface="Century Gothic" panose="020B0502020202020204" pitchFamily="34" charset="0"/>
                <a:cs typeface="+mn-ea"/>
              </a:rPr>
              <a:t>PART  04</a:t>
            </a:r>
            <a:endParaRPr lang="zh-CN" altLang="en-US" sz="2800" dirty="0">
              <a:solidFill>
                <a:schemeClr val="bg1"/>
              </a:solidFill>
              <a:latin typeface="Century Gothic" panose="020B0502020202020204" pitchFamily="34" charset="0"/>
              <a:cs typeface="+mn-ea"/>
            </a:endParaRPr>
          </a:p>
        </p:txBody>
      </p:sp>
      <p:grpSp>
        <p:nvGrpSpPr>
          <p:cNvPr id="18" name="组合 17"/>
          <p:cNvGrpSpPr/>
          <p:nvPr/>
        </p:nvGrpSpPr>
        <p:grpSpPr>
          <a:xfrm>
            <a:off x="1435008" y="577820"/>
            <a:ext cx="6529425" cy="3217045"/>
            <a:chOff x="1435008" y="577820"/>
            <a:chExt cx="6529425" cy="3217045"/>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2" name="图片 11">
            <a:extLst>
              <a:ext uri="{FF2B5EF4-FFF2-40B4-BE49-F238E27FC236}">
                <a16:creationId xmlns:a16="http://schemas.microsoft.com/office/drawing/2014/main" id="{FF4B8608-A851-42E3-972A-8C7E1F3CE0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5246" y="191942"/>
            <a:ext cx="627245" cy="786566"/>
          </a:xfrm>
          <a:prstGeom prst="rect">
            <a:avLst/>
          </a:prstGeom>
        </p:spPr>
      </p:pic>
    </p:spTree>
    <p:extLst>
      <p:ext uri="{BB962C8B-B14F-4D97-AF65-F5344CB8AC3E}">
        <p14:creationId xmlns:p14="http://schemas.microsoft.com/office/powerpoint/2010/main" val="20257331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研究总结</a:t>
              </a:r>
            </a:p>
          </p:txBody>
        </p:sp>
      </p:grpSp>
      <p:grpSp>
        <p:nvGrpSpPr>
          <p:cNvPr id="20" name="组合 19">
            <a:extLst>
              <a:ext uri="{FF2B5EF4-FFF2-40B4-BE49-F238E27FC236}">
                <a16:creationId xmlns:a16="http://schemas.microsoft.com/office/drawing/2014/main" id="{04519234-E41F-4B6F-8CE2-09A683187A3D}"/>
              </a:ext>
            </a:extLst>
          </p:cNvPr>
          <p:cNvGrpSpPr/>
          <p:nvPr/>
        </p:nvGrpSpPr>
        <p:grpSpPr>
          <a:xfrm>
            <a:off x="5544108" y="1120583"/>
            <a:ext cx="2673584" cy="2878954"/>
            <a:chOff x="5544108" y="1120583"/>
            <a:chExt cx="2673584" cy="2878954"/>
          </a:xfrm>
        </p:grpSpPr>
        <p:grpSp>
          <p:nvGrpSpPr>
            <p:cNvPr id="21" name="组合 20"/>
            <p:cNvGrpSpPr/>
            <p:nvPr/>
          </p:nvGrpSpPr>
          <p:grpSpPr>
            <a:xfrm>
              <a:off x="6084168" y="1121948"/>
              <a:ext cx="1656184" cy="2877589"/>
              <a:chOff x="1477543" y="637844"/>
              <a:chExt cx="6486890" cy="3157021"/>
            </a:xfrm>
          </p:grpSpPr>
          <p:sp>
            <p:nvSpPr>
              <p:cNvPr id="22" name="矩形 21"/>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23" name="矩形 22"/>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24" name="矩形 23"/>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cxnSp>
          <p:nvCxnSpPr>
            <p:cNvPr id="25" name="直接连接符 24"/>
            <p:cNvCxnSpPr/>
            <p:nvPr/>
          </p:nvCxnSpPr>
          <p:spPr>
            <a:xfrm flipH="1">
              <a:off x="7416316" y="1120583"/>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5544108" y="3064799"/>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Freeform 275"/>
            <p:cNvSpPr>
              <a:spLocks noEditPoints="1"/>
            </p:cNvSpPr>
            <p:nvPr/>
          </p:nvSpPr>
          <p:spPr bwMode="auto">
            <a:xfrm>
              <a:off x="6566615" y="2211986"/>
              <a:ext cx="691289" cy="697514"/>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33 w 288"/>
                <a:gd name="T11" fmla="*/ 131 h 288"/>
                <a:gd name="T12" fmla="*/ 230 w 288"/>
                <a:gd name="T13" fmla="*/ 134 h 288"/>
                <a:gd name="T14" fmla="*/ 189 w 288"/>
                <a:gd name="T15" fmla="*/ 161 h 288"/>
                <a:gd name="T16" fmla="*/ 187 w 288"/>
                <a:gd name="T17" fmla="*/ 165 h 288"/>
                <a:gd name="T18" fmla="*/ 188 w 288"/>
                <a:gd name="T19" fmla="*/ 166 h 288"/>
                <a:gd name="T20" fmla="*/ 205 w 288"/>
                <a:gd name="T21" fmla="*/ 218 h 288"/>
                <a:gd name="T22" fmla="*/ 206 w 288"/>
                <a:gd name="T23" fmla="*/ 223 h 288"/>
                <a:gd name="T24" fmla="*/ 205 w 288"/>
                <a:gd name="T25" fmla="*/ 229 h 288"/>
                <a:gd name="T26" fmla="*/ 198 w 288"/>
                <a:gd name="T27" fmla="*/ 232 h 288"/>
                <a:gd name="T28" fmla="*/ 198 w 288"/>
                <a:gd name="T29" fmla="*/ 232 h 288"/>
                <a:gd name="T30" fmla="*/ 190 w 288"/>
                <a:gd name="T31" fmla="*/ 229 h 288"/>
                <a:gd name="T32" fmla="*/ 148 w 288"/>
                <a:gd name="T33" fmla="*/ 195 h 288"/>
                <a:gd name="T34" fmla="*/ 146 w 288"/>
                <a:gd name="T35" fmla="*/ 194 h 288"/>
                <a:gd name="T36" fmla="*/ 144 w 288"/>
                <a:gd name="T37" fmla="*/ 195 h 288"/>
                <a:gd name="T38" fmla="*/ 104 w 288"/>
                <a:gd name="T39" fmla="*/ 229 h 288"/>
                <a:gd name="T40" fmla="*/ 96 w 288"/>
                <a:gd name="T41" fmla="*/ 232 h 288"/>
                <a:gd name="T42" fmla="*/ 89 w 288"/>
                <a:gd name="T43" fmla="*/ 229 h 288"/>
                <a:gd name="T44" fmla="*/ 87 w 288"/>
                <a:gd name="T45" fmla="*/ 223 h 288"/>
                <a:gd name="T46" fmla="*/ 88 w 288"/>
                <a:gd name="T47" fmla="*/ 218 h 288"/>
                <a:gd name="T48" fmla="*/ 104 w 288"/>
                <a:gd name="T49" fmla="*/ 166 h 288"/>
                <a:gd name="T50" fmla="*/ 104 w 288"/>
                <a:gd name="T51" fmla="*/ 165 h 288"/>
                <a:gd name="T52" fmla="*/ 102 w 288"/>
                <a:gd name="T53" fmla="*/ 161 h 288"/>
                <a:gd name="T54" fmla="*/ 61 w 288"/>
                <a:gd name="T55" fmla="*/ 134 h 288"/>
                <a:gd name="T56" fmla="*/ 58 w 288"/>
                <a:gd name="T57" fmla="*/ 131 h 288"/>
                <a:gd name="T58" fmla="*/ 56 w 288"/>
                <a:gd name="T59" fmla="*/ 125 h 288"/>
                <a:gd name="T60" fmla="*/ 57 w 288"/>
                <a:gd name="T61" fmla="*/ 120 h 288"/>
                <a:gd name="T62" fmla="*/ 61 w 288"/>
                <a:gd name="T63" fmla="*/ 117 h 288"/>
                <a:gd name="T64" fmla="*/ 67 w 288"/>
                <a:gd name="T65" fmla="*/ 116 h 288"/>
                <a:gd name="T66" fmla="*/ 118 w 288"/>
                <a:gd name="T67" fmla="*/ 116 h 288"/>
                <a:gd name="T68" fmla="*/ 120 w 288"/>
                <a:gd name="T69" fmla="*/ 115 h 288"/>
                <a:gd name="T70" fmla="*/ 122 w 288"/>
                <a:gd name="T71" fmla="*/ 113 h 288"/>
                <a:gd name="T72" fmla="*/ 136 w 288"/>
                <a:gd name="T73" fmla="*/ 61 h 288"/>
                <a:gd name="T74" fmla="*/ 138 w 288"/>
                <a:gd name="T75" fmla="*/ 56 h 288"/>
                <a:gd name="T76" fmla="*/ 146 w 288"/>
                <a:gd name="T77" fmla="*/ 52 h 288"/>
                <a:gd name="T78" fmla="*/ 153 w 288"/>
                <a:gd name="T79" fmla="*/ 56 h 288"/>
                <a:gd name="T80" fmla="*/ 155 w 288"/>
                <a:gd name="T81" fmla="*/ 61 h 288"/>
                <a:gd name="T82" fmla="*/ 170 w 288"/>
                <a:gd name="T83" fmla="*/ 113 h 288"/>
                <a:gd name="T84" fmla="*/ 171 w 288"/>
                <a:gd name="T85" fmla="*/ 115 h 288"/>
                <a:gd name="T86" fmla="*/ 174 w 288"/>
                <a:gd name="T87" fmla="*/ 116 h 288"/>
                <a:gd name="T88" fmla="*/ 224 w 288"/>
                <a:gd name="T89" fmla="*/ 116 h 288"/>
                <a:gd name="T90" fmla="*/ 229 w 288"/>
                <a:gd name="T91" fmla="*/ 117 h 288"/>
                <a:gd name="T92" fmla="*/ 234 w 288"/>
                <a:gd name="T93" fmla="*/ 120 h 288"/>
                <a:gd name="T94" fmla="*/ 236 w 288"/>
                <a:gd name="T95" fmla="*/ 125 h 288"/>
                <a:gd name="T96" fmla="*/ 233 w 288"/>
                <a:gd name="T97" fmla="*/ 13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 h="288">
                  <a:moveTo>
                    <a:pt x="144" y="0"/>
                  </a:moveTo>
                  <a:cubicBezTo>
                    <a:pt x="65" y="0"/>
                    <a:pt x="0" y="64"/>
                    <a:pt x="0" y="144"/>
                  </a:cubicBezTo>
                  <a:cubicBezTo>
                    <a:pt x="0" y="223"/>
                    <a:pt x="65" y="288"/>
                    <a:pt x="144" y="288"/>
                  </a:cubicBezTo>
                  <a:cubicBezTo>
                    <a:pt x="224" y="288"/>
                    <a:pt x="288" y="223"/>
                    <a:pt x="288" y="144"/>
                  </a:cubicBezTo>
                  <a:cubicBezTo>
                    <a:pt x="288" y="64"/>
                    <a:pt x="224" y="0"/>
                    <a:pt x="144" y="0"/>
                  </a:cubicBezTo>
                  <a:close/>
                  <a:moveTo>
                    <a:pt x="233" y="131"/>
                  </a:moveTo>
                  <a:cubicBezTo>
                    <a:pt x="232" y="133"/>
                    <a:pt x="231" y="134"/>
                    <a:pt x="230" y="134"/>
                  </a:cubicBezTo>
                  <a:cubicBezTo>
                    <a:pt x="189" y="161"/>
                    <a:pt x="189" y="161"/>
                    <a:pt x="189" y="161"/>
                  </a:cubicBezTo>
                  <a:cubicBezTo>
                    <a:pt x="188" y="161"/>
                    <a:pt x="187" y="164"/>
                    <a:pt x="187" y="165"/>
                  </a:cubicBezTo>
                  <a:cubicBezTo>
                    <a:pt x="187" y="165"/>
                    <a:pt x="187" y="166"/>
                    <a:pt x="188" y="166"/>
                  </a:cubicBezTo>
                  <a:cubicBezTo>
                    <a:pt x="205" y="218"/>
                    <a:pt x="205" y="218"/>
                    <a:pt x="205" y="218"/>
                  </a:cubicBezTo>
                  <a:cubicBezTo>
                    <a:pt x="206" y="220"/>
                    <a:pt x="206" y="221"/>
                    <a:pt x="206" y="223"/>
                  </a:cubicBezTo>
                  <a:cubicBezTo>
                    <a:pt x="206" y="225"/>
                    <a:pt x="206" y="227"/>
                    <a:pt x="205" y="229"/>
                  </a:cubicBezTo>
                  <a:cubicBezTo>
                    <a:pt x="203" y="231"/>
                    <a:pt x="200" y="232"/>
                    <a:pt x="198" y="232"/>
                  </a:cubicBezTo>
                  <a:cubicBezTo>
                    <a:pt x="198" y="232"/>
                    <a:pt x="198" y="232"/>
                    <a:pt x="198" y="232"/>
                  </a:cubicBezTo>
                  <a:cubicBezTo>
                    <a:pt x="194" y="232"/>
                    <a:pt x="192" y="230"/>
                    <a:pt x="190" y="229"/>
                  </a:cubicBezTo>
                  <a:cubicBezTo>
                    <a:pt x="148" y="195"/>
                    <a:pt x="148" y="195"/>
                    <a:pt x="148" y="195"/>
                  </a:cubicBezTo>
                  <a:cubicBezTo>
                    <a:pt x="148" y="194"/>
                    <a:pt x="147" y="194"/>
                    <a:pt x="146" y="194"/>
                  </a:cubicBezTo>
                  <a:cubicBezTo>
                    <a:pt x="145" y="194"/>
                    <a:pt x="144" y="194"/>
                    <a:pt x="144" y="195"/>
                  </a:cubicBezTo>
                  <a:cubicBezTo>
                    <a:pt x="104" y="229"/>
                    <a:pt x="104" y="229"/>
                    <a:pt x="104" y="229"/>
                  </a:cubicBezTo>
                  <a:cubicBezTo>
                    <a:pt x="102" y="230"/>
                    <a:pt x="100" y="232"/>
                    <a:pt x="96" y="232"/>
                  </a:cubicBezTo>
                  <a:cubicBezTo>
                    <a:pt x="94" y="232"/>
                    <a:pt x="91" y="231"/>
                    <a:pt x="89" y="229"/>
                  </a:cubicBezTo>
                  <a:cubicBezTo>
                    <a:pt x="88" y="226"/>
                    <a:pt x="87" y="224"/>
                    <a:pt x="87" y="223"/>
                  </a:cubicBezTo>
                  <a:cubicBezTo>
                    <a:pt x="87" y="221"/>
                    <a:pt x="88" y="220"/>
                    <a:pt x="88" y="218"/>
                  </a:cubicBezTo>
                  <a:cubicBezTo>
                    <a:pt x="104" y="166"/>
                    <a:pt x="104" y="166"/>
                    <a:pt x="104" y="166"/>
                  </a:cubicBezTo>
                  <a:cubicBezTo>
                    <a:pt x="104" y="166"/>
                    <a:pt x="104" y="166"/>
                    <a:pt x="104" y="165"/>
                  </a:cubicBezTo>
                  <a:cubicBezTo>
                    <a:pt x="104" y="164"/>
                    <a:pt x="103" y="162"/>
                    <a:pt x="102" y="161"/>
                  </a:cubicBezTo>
                  <a:cubicBezTo>
                    <a:pt x="61" y="134"/>
                    <a:pt x="61" y="134"/>
                    <a:pt x="61" y="134"/>
                  </a:cubicBezTo>
                  <a:cubicBezTo>
                    <a:pt x="60" y="134"/>
                    <a:pt x="59" y="133"/>
                    <a:pt x="58" y="131"/>
                  </a:cubicBezTo>
                  <a:cubicBezTo>
                    <a:pt x="57" y="130"/>
                    <a:pt x="56" y="128"/>
                    <a:pt x="56" y="125"/>
                  </a:cubicBezTo>
                  <a:cubicBezTo>
                    <a:pt x="56" y="123"/>
                    <a:pt x="56" y="121"/>
                    <a:pt x="57" y="120"/>
                  </a:cubicBezTo>
                  <a:cubicBezTo>
                    <a:pt x="59" y="119"/>
                    <a:pt x="60" y="118"/>
                    <a:pt x="61" y="117"/>
                  </a:cubicBezTo>
                  <a:cubicBezTo>
                    <a:pt x="63" y="116"/>
                    <a:pt x="65" y="116"/>
                    <a:pt x="67" y="116"/>
                  </a:cubicBezTo>
                  <a:cubicBezTo>
                    <a:pt x="118" y="116"/>
                    <a:pt x="118" y="116"/>
                    <a:pt x="118" y="116"/>
                  </a:cubicBezTo>
                  <a:cubicBezTo>
                    <a:pt x="118" y="116"/>
                    <a:pt x="119" y="116"/>
                    <a:pt x="120" y="115"/>
                  </a:cubicBezTo>
                  <a:cubicBezTo>
                    <a:pt x="121" y="115"/>
                    <a:pt x="121" y="114"/>
                    <a:pt x="122" y="113"/>
                  </a:cubicBezTo>
                  <a:cubicBezTo>
                    <a:pt x="136" y="61"/>
                    <a:pt x="136" y="61"/>
                    <a:pt x="136" y="61"/>
                  </a:cubicBezTo>
                  <a:cubicBezTo>
                    <a:pt x="137" y="59"/>
                    <a:pt x="137" y="57"/>
                    <a:pt x="138" y="56"/>
                  </a:cubicBezTo>
                  <a:cubicBezTo>
                    <a:pt x="139" y="54"/>
                    <a:pt x="142" y="52"/>
                    <a:pt x="146" y="52"/>
                  </a:cubicBezTo>
                  <a:cubicBezTo>
                    <a:pt x="150" y="52"/>
                    <a:pt x="152" y="54"/>
                    <a:pt x="153" y="56"/>
                  </a:cubicBezTo>
                  <a:cubicBezTo>
                    <a:pt x="154" y="57"/>
                    <a:pt x="154" y="59"/>
                    <a:pt x="155" y="61"/>
                  </a:cubicBezTo>
                  <a:cubicBezTo>
                    <a:pt x="170" y="113"/>
                    <a:pt x="170" y="113"/>
                    <a:pt x="170" y="113"/>
                  </a:cubicBezTo>
                  <a:cubicBezTo>
                    <a:pt x="170" y="114"/>
                    <a:pt x="170" y="115"/>
                    <a:pt x="171" y="115"/>
                  </a:cubicBezTo>
                  <a:cubicBezTo>
                    <a:pt x="172" y="116"/>
                    <a:pt x="173" y="116"/>
                    <a:pt x="174" y="116"/>
                  </a:cubicBezTo>
                  <a:cubicBezTo>
                    <a:pt x="224" y="116"/>
                    <a:pt x="224" y="116"/>
                    <a:pt x="224" y="116"/>
                  </a:cubicBezTo>
                  <a:cubicBezTo>
                    <a:pt x="226" y="116"/>
                    <a:pt x="227" y="116"/>
                    <a:pt x="229" y="117"/>
                  </a:cubicBezTo>
                  <a:cubicBezTo>
                    <a:pt x="230" y="117"/>
                    <a:pt x="232" y="118"/>
                    <a:pt x="234" y="120"/>
                  </a:cubicBezTo>
                  <a:cubicBezTo>
                    <a:pt x="235" y="121"/>
                    <a:pt x="236" y="123"/>
                    <a:pt x="236" y="125"/>
                  </a:cubicBezTo>
                  <a:cubicBezTo>
                    <a:pt x="236" y="128"/>
                    <a:pt x="234" y="130"/>
                    <a:pt x="233" y="131"/>
                  </a:cubicBez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mn-ea"/>
                <a:cs typeface="+mn-ea"/>
              </a:endParaRPr>
            </a:p>
          </p:txBody>
        </p:sp>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0331" y="129001"/>
            <a:ext cx="627245" cy="786566"/>
          </a:xfrm>
          <a:prstGeom prst="rect">
            <a:avLst/>
          </a:prstGeom>
        </p:spPr>
      </p:pic>
      <p:sp>
        <p:nvSpPr>
          <p:cNvPr id="29" name="矩形 28">
            <a:extLst>
              <a:ext uri="{FF2B5EF4-FFF2-40B4-BE49-F238E27FC236}">
                <a16:creationId xmlns:a16="http://schemas.microsoft.com/office/drawing/2014/main" id="{64B41B1F-F42C-419C-86D3-8C5B4A852FC0}"/>
              </a:ext>
            </a:extLst>
          </p:cNvPr>
          <p:cNvSpPr/>
          <p:nvPr/>
        </p:nvSpPr>
        <p:spPr>
          <a:xfrm>
            <a:off x="339037" y="625506"/>
            <a:ext cx="4815289" cy="3970318"/>
          </a:xfrm>
          <a:prstGeom prst="rect">
            <a:avLst/>
          </a:prstGeom>
          <a:noFill/>
        </p:spPr>
        <p:txBody>
          <a:bodyPr wrap="square" lIns="91440" tIns="45720" rIns="91440" bIns="45720">
            <a:spAutoFit/>
          </a:bodyPr>
          <a:lstStyle/>
          <a:p>
            <a:r>
              <a:rPr lang="zh-CN" altLang="en-US" sz="28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主要贡献：</a:t>
            </a:r>
            <a:endParaRPr lang="en-US" altLang="zh-CN" sz="28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marL="171450" indent="-171450">
              <a:buFont typeface="Arial" panose="020B0604020202020204" pitchFamily="34" charset="0"/>
              <a:buChar char="•"/>
            </a:pPr>
            <a:endParaRPr lang="en-US" altLang="zh-CN"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marL="171450" indent="-171450">
              <a:buFont typeface="Arial" panose="020B0604020202020204" pitchFamily="34" charset="0"/>
              <a:buChar char="•"/>
            </a:pPr>
            <a:r>
              <a:rPr lang="zh-CN" altLang="en-US"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介绍了结构不变测试</a:t>
            </a:r>
            <a:r>
              <a:rPr lang="en-US" altLang="zh-CN"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SIT,</a:t>
            </a:r>
            <a:r>
              <a:rPr lang="zh-CN" altLang="en-US"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一种新颖的、广泛适用的机器翻译软件测试方法</a:t>
            </a:r>
            <a:endParaRPr lang="en-US" altLang="zh-CN"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marL="171450" indent="-171450">
              <a:buFont typeface="Arial" panose="020B0604020202020204" pitchFamily="34" charset="0"/>
              <a:buChar char="•"/>
            </a:pPr>
            <a:endParaRPr lang="zh-CN" altLang="en-US"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marL="171450" indent="-171450">
              <a:buFont typeface="Arial" panose="020B0604020202020204" pitchFamily="34" charset="0"/>
              <a:buChar char="•"/>
            </a:pPr>
            <a:r>
              <a:rPr lang="en-US" altLang="zh-CN"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SIT</a:t>
            </a:r>
            <a:r>
              <a:rPr lang="zh-CN" altLang="en-US"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的实现方法</a:t>
            </a:r>
            <a:r>
              <a:rPr lang="en-US" altLang="zh-CN"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r>
              <a:rPr lang="zh-CN" altLang="en-US"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使用</a:t>
            </a:r>
            <a:r>
              <a:rPr lang="en-US" altLang="zh-CN"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BERT</a:t>
            </a:r>
            <a:r>
              <a:rPr lang="zh-CN" altLang="en-US"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生成相似句</a:t>
            </a:r>
            <a:r>
              <a:rPr lang="en-US" altLang="zh-CN"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r>
              <a:rPr lang="zh-CN" altLang="en-US"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并用语法分析来表示句子结构</a:t>
            </a:r>
            <a:endParaRPr lang="en-US" altLang="zh-CN"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marL="171450" indent="-171450">
              <a:buFont typeface="Arial" panose="020B0604020202020204" pitchFamily="34" charset="0"/>
              <a:buChar char="•"/>
            </a:pPr>
            <a:endParaRPr lang="en-US" altLang="zh-CN"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marL="171450" indent="-171450">
              <a:buFont typeface="Arial" panose="020B0604020202020204" pitchFamily="34" charset="0"/>
              <a:buChar char="•"/>
            </a:pPr>
            <a:r>
              <a:rPr lang="zh-CN" altLang="en-US"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使用从网上抓取的</a:t>
            </a:r>
            <a:r>
              <a:rPr lang="en-US" altLang="zh-CN"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200</a:t>
            </a:r>
            <a:r>
              <a:rPr lang="zh-CN" altLang="en-US"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个句子对</a:t>
            </a:r>
            <a:r>
              <a:rPr lang="en-US" altLang="zh-CN"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SIT</a:t>
            </a:r>
            <a:r>
              <a:rPr lang="zh-CN" altLang="en-US"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进行评估</a:t>
            </a:r>
            <a:r>
              <a:rPr lang="en-US" altLang="zh-CN"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r>
              <a:rPr lang="zh-CN" altLang="en-US"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成功地找到了谷歌翻译和微软翻译的</a:t>
            </a:r>
            <a:r>
              <a:rPr lang="en-US" altLang="zh-CN"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64</a:t>
            </a:r>
            <a:r>
              <a:rPr lang="zh-CN" altLang="en-US"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个和</a:t>
            </a:r>
            <a:r>
              <a:rPr lang="en-US" altLang="zh-CN"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70</a:t>
            </a:r>
            <a:r>
              <a:rPr lang="zh-CN" altLang="en-US"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个错误翻译</a:t>
            </a:r>
            <a:r>
              <a:rPr lang="en-US" altLang="zh-CN"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r>
              <a:rPr lang="zh-CN" altLang="en-US"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具有较高的准确性</a:t>
            </a:r>
            <a:endParaRPr lang="en-US" altLang="zh-CN"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marL="171450" indent="-171450">
              <a:buFont typeface="Arial" panose="020B0604020202020204" pitchFamily="34" charset="0"/>
              <a:buChar char="•"/>
            </a:pPr>
            <a:endParaRPr lang="zh-CN" altLang="en-US"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marL="171450" indent="-171450">
              <a:buFont typeface="Arial" panose="020B0604020202020204" pitchFamily="34" charset="0"/>
              <a:buChar char="•"/>
            </a:pPr>
            <a:r>
              <a:rPr lang="zh-CN" altLang="en-US"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讨论了</a:t>
            </a:r>
            <a:r>
              <a:rPr lang="en-US" altLang="zh-CN"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SIT</a:t>
            </a:r>
            <a:r>
              <a:rPr lang="zh-CN" altLang="en-US"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发现的各种错误</a:t>
            </a:r>
            <a:r>
              <a:rPr lang="en-US" altLang="zh-CN"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r>
              <a:rPr lang="zh-CN" altLang="en-US"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包活欠翻</a:t>
            </a:r>
            <a:r>
              <a:rPr lang="zh-CN" altLang="en-US" sz="1600" dirty="0">
                <a:ln w="0"/>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译、翻译</a:t>
            </a:r>
            <a:r>
              <a:rPr lang="zh-CN" altLang="en-US"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过度、修饰错误、单词</a:t>
            </a:r>
            <a:r>
              <a:rPr lang="en-US" altLang="zh-CN"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r>
              <a:rPr lang="zh-CN" altLang="en-US"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短语误译和逻辑不清</a:t>
            </a:r>
            <a:r>
              <a:rPr lang="en-US" altLang="zh-CN"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r>
              <a:rPr lang="zh-CN" altLang="en-US"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而这些错误都无法通过最先进的度量标准发现</a:t>
            </a:r>
          </a:p>
        </p:txBody>
      </p:sp>
    </p:spTree>
    <p:extLst>
      <p:ext uri="{BB962C8B-B14F-4D97-AF65-F5344CB8AC3E}">
        <p14:creationId xmlns:p14="http://schemas.microsoft.com/office/powerpoint/2010/main" val="365320969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研究总结</a:t>
              </a:r>
            </a:p>
          </p:txBody>
        </p:sp>
      </p:grpSp>
      <p:grpSp>
        <p:nvGrpSpPr>
          <p:cNvPr id="20" name="组合 19">
            <a:extLst>
              <a:ext uri="{FF2B5EF4-FFF2-40B4-BE49-F238E27FC236}">
                <a16:creationId xmlns:a16="http://schemas.microsoft.com/office/drawing/2014/main" id="{04519234-E41F-4B6F-8CE2-09A683187A3D}"/>
              </a:ext>
            </a:extLst>
          </p:cNvPr>
          <p:cNvGrpSpPr/>
          <p:nvPr/>
        </p:nvGrpSpPr>
        <p:grpSpPr>
          <a:xfrm>
            <a:off x="5544108" y="1120583"/>
            <a:ext cx="2673584" cy="2878954"/>
            <a:chOff x="5544108" y="1120583"/>
            <a:chExt cx="2673584" cy="2878954"/>
          </a:xfrm>
        </p:grpSpPr>
        <p:grpSp>
          <p:nvGrpSpPr>
            <p:cNvPr id="21" name="组合 20"/>
            <p:cNvGrpSpPr/>
            <p:nvPr/>
          </p:nvGrpSpPr>
          <p:grpSpPr>
            <a:xfrm>
              <a:off x="6084168" y="1121948"/>
              <a:ext cx="1656184" cy="2877589"/>
              <a:chOff x="1477543" y="637844"/>
              <a:chExt cx="6486890" cy="3157021"/>
            </a:xfrm>
          </p:grpSpPr>
          <p:sp>
            <p:nvSpPr>
              <p:cNvPr id="22" name="矩形 21"/>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23" name="矩形 22"/>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24" name="矩形 23"/>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cxnSp>
          <p:nvCxnSpPr>
            <p:cNvPr id="25" name="直接连接符 24"/>
            <p:cNvCxnSpPr/>
            <p:nvPr/>
          </p:nvCxnSpPr>
          <p:spPr>
            <a:xfrm flipH="1">
              <a:off x="7416316" y="1120583"/>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5544108" y="3064799"/>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Freeform 275"/>
            <p:cNvSpPr>
              <a:spLocks noEditPoints="1"/>
            </p:cNvSpPr>
            <p:nvPr/>
          </p:nvSpPr>
          <p:spPr bwMode="auto">
            <a:xfrm>
              <a:off x="6566615" y="2211986"/>
              <a:ext cx="691289" cy="697514"/>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33 w 288"/>
                <a:gd name="T11" fmla="*/ 131 h 288"/>
                <a:gd name="T12" fmla="*/ 230 w 288"/>
                <a:gd name="T13" fmla="*/ 134 h 288"/>
                <a:gd name="T14" fmla="*/ 189 w 288"/>
                <a:gd name="T15" fmla="*/ 161 h 288"/>
                <a:gd name="T16" fmla="*/ 187 w 288"/>
                <a:gd name="T17" fmla="*/ 165 h 288"/>
                <a:gd name="T18" fmla="*/ 188 w 288"/>
                <a:gd name="T19" fmla="*/ 166 h 288"/>
                <a:gd name="T20" fmla="*/ 205 w 288"/>
                <a:gd name="T21" fmla="*/ 218 h 288"/>
                <a:gd name="T22" fmla="*/ 206 w 288"/>
                <a:gd name="T23" fmla="*/ 223 h 288"/>
                <a:gd name="T24" fmla="*/ 205 w 288"/>
                <a:gd name="T25" fmla="*/ 229 h 288"/>
                <a:gd name="T26" fmla="*/ 198 w 288"/>
                <a:gd name="T27" fmla="*/ 232 h 288"/>
                <a:gd name="T28" fmla="*/ 198 w 288"/>
                <a:gd name="T29" fmla="*/ 232 h 288"/>
                <a:gd name="T30" fmla="*/ 190 w 288"/>
                <a:gd name="T31" fmla="*/ 229 h 288"/>
                <a:gd name="T32" fmla="*/ 148 w 288"/>
                <a:gd name="T33" fmla="*/ 195 h 288"/>
                <a:gd name="T34" fmla="*/ 146 w 288"/>
                <a:gd name="T35" fmla="*/ 194 h 288"/>
                <a:gd name="T36" fmla="*/ 144 w 288"/>
                <a:gd name="T37" fmla="*/ 195 h 288"/>
                <a:gd name="T38" fmla="*/ 104 w 288"/>
                <a:gd name="T39" fmla="*/ 229 h 288"/>
                <a:gd name="T40" fmla="*/ 96 w 288"/>
                <a:gd name="T41" fmla="*/ 232 h 288"/>
                <a:gd name="T42" fmla="*/ 89 w 288"/>
                <a:gd name="T43" fmla="*/ 229 h 288"/>
                <a:gd name="T44" fmla="*/ 87 w 288"/>
                <a:gd name="T45" fmla="*/ 223 h 288"/>
                <a:gd name="T46" fmla="*/ 88 w 288"/>
                <a:gd name="T47" fmla="*/ 218 h 288"/>
                <a:gd name="T48" fmla="*/ 104 w 288"/>
                <a:gd name="T49" fmla="*/ 166 h 288"/>
                <a:gd name="T50" fmla="*/ 104 w 288"/>
                <a:gd name="T51" fmla="*/ 165 h 288"/>
                <a:gd name="T52" fmla="*/ 102 w 288"/>
                <a:gd name="T53" fmla="*/ 161 h 288"/>
                <a:gd name="T54" fmla="*/ 61 w 288"/>
                <a:gd name="T55" fmla="*/ 134 h 288"/>
                <a:gd name="T56" fmla="*/ 58 w 288"/>
                <a:gd name="T57" fmla="*/ 131 h 288"/>
                <a:gd name="T58" fmla="*/ 56 w 288"/>
                <a:gd name="T59" fmla="*/ 125 h 288"/>
                <a:gd name="T60" fmla="*/ 57 w 288"/>
                <a:gd name="T61" fmla="*/ 120 h 288"/>
                <a:gd name="T62" fmla="*/ 61 w 288"/>
                <a:gd name="T63" fmla="*/ 117 h 288"/>
                <a:gd name="T64" fmla="*/ 67 w 288"/>
                <a:gd name="T65" fmla="*/ 116 h 288"/>
                <a:gd name="T66" fmla="*/ 118 w 288"/>
                <a:gd name="T67" fmla="*/ 116 h 288"/>
                <a:gd name="T68" fmla="*/ 120 w 288"/>
                <a:gd name="T69" fmla="*/ 115 h 288"/>
                <a:gd name="T70" fmla="*/ 122 w 288"/>
                <a:gd name="T71" fmla="*/ 113 h 288"/>
                <a:gd name="T72" fmla="*/ 136 w 288"/>
                <a:gd name="T73" fmla="*/ 61 h 288"/>
                <a:gd name="T74" fmla="*/ 138 w 288"/>
                <a:gd name="T75" fmla="*/ 56 h 288"/>
                <a:gd name="T76" fmla="*/ 146 w 288"/>
                <a:gd name="T77" fmla="*/ 52 h 288"/>
                <a:gd name="T78" fmla="*/ 153 w 288"/>
                <a:gd name="T79" fmla="*/ 56 h 288"/>
                <a:gd name="T80" fmla="*/ 155 w 288"/>
                <a:gd name="T81" fmla="*/ 61 h 288"/>
                <a:gd name="T82" fmla="*/ 170 w 288"/>
                <a:gd name="T83" fmla="*/ 113 h 288"/>
                <a:gd name="T84" fmla="*/ 171 w 288"/>
                <a:gd name="T85" fmla="*/ 115 h 288"/>
                <a:gd name="T86" fmla="*/ 174 w 288"/>
                <a:gd name="T87" fmla="*/ 116 h 288"/>
                <a:gd name="T88" fmla="*/ 224 w 288"/>
                <a:gd name="T89" fmla="*/ 116 h 288"/>
                <a:gd name="T90" fmla="*/ 229 w 288"/>
                <a:gd name="T91" fmla="*/ 117 h 288"/>
                <a:gd name="T92" fmla="*/ 234 w 288"/>
                <a:gd name="T93" fmla="*/ 120 h 288"/>
                <a:gd name="T94" fmla="*/ 236 w 288"/>
                <a:gd name="T95" fmla="*/ 125 h 288"/>
                <a:gd name="T96" fmla="*/ 233 w 288"/>
                <a:gd name="T97" fmla="*/ 13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 h="288">
                  <a:moveTo>
                    <a:pt x="144" y="0"/>
                  </a:moveTo>
                  <a:cubicBezTo>
                    <a:pt x="65" y="0"/>
                    <a:pt x="0" y="64"/>
                    <a:pt x="0" y="144"/>
                  </a:cubicBezTo>
                  <a:cubicBezTo>
                    <a:pt x="0" y="223"/>
                    <a:pt x="65" y="288"/>
                    <a:pt x="144" y="288"/>
                  </a:cubicBezTo>
                  <a:cubicBezTo>
                    <a:pt x="224" y="288"/>
                    <a:pt x="288" y="223"/>
                    <a:pt x="288" y="144"/>
                  </a:cubicBezTo>
                  <a:cubicBezTo>
                    <a:pt x="288" y="64"/>
                    <a:pt x="224" y="0"/>
                    <a:pt x="144" y="0"/>
                  </a:cubicBezTo>
                  <a:close/>
                  <a:moveTo>
                    <a:pt x="233" y="131"/>
                  </a:moveTo>
                  <a:cubicBezTo>
                    <a:pt x="232" y="133"/>
                    <a:pt x="231" y="134"/>
                    <a:pt x="230" y="134"/>
                  </a:cubicBezTo>
                  <a:cubicBezTo>
                    <a:pt x="189" y="161"/>
                    <a:pt x="189" y="161"/>
                    <a:pt x="189" y="161"/>
                  </a:cubicBezTo>
                  <a:cubicBezTo>
                    <a:pt x="188" y="161"/>
                    <a:pt x="187" y="164"/>
                    <a:pt x="187" y="165"/>
                  </a:cubicBezTo>
                  <a:cubicBezTo>
                    <a:pt x="187" y="165"/>
                    <a:pt x="187" y="166"/>
                    <a:pt x="188" y="166"/>
                  </a:cubicBezTo>
                  <a:cubicBezTo>
                    <a:pt x="205" y="218"/>
                    <a:pt x="205" y="218"/>
                    <a:pt x="205" y="218"/>
                  </a:cubicBezTo>
                  <a:cubicBezTo>
                    <a:pt x="206" y="220"/>
                    <a:pt x="206" y="221"/>
                    <a:pt x="206" y="223"/>
                  </a:cubicBezTo>
                  <a:cubicBezTo>
                    <a:pt x="206" y="225"/>
                    <a:pt x="206" y="227"/>
                    <a:pt x="205" y="229"/>
                  </a:cubicBezTo>
                  <a:cubicBezTo>
                    <a:pt x="203" y="231"/>
                    <a:pt x="200" y="232"/>
                    <a:pt x="198" y="232"/>
                  </a:cubicBezTo>
                  <a:cubicBezTo>
                    <a:pt x="198" y="232"/>
                    <a:pt x="198" y="232"/>
                    <a:pt x="198" y="232"/>
                  </a:cubicBezTo>
                  <a:cubicBezTo>
                    <a:pt x="194" y="232"/>
                    <a:pt x="192" y="230"/>
                    <a:pt x="190" y="229"/>
                  </a:cubicBezTo>
                  <a:cubicBezTo>
                    <a:pt x="148" y="195"/>
                    <a:pt x="148" y="195"/>
                    <a:pt x="148" y="195"/>
                  </a:cubicBezTo>
                  <a:cubicBezTo>
                    <a:pt x="148" y="194"/>
                    <a:pt x="147" y="194"/>
                    <a:pt x="146" y="194"/>
                  </a:cubicBezTo>
                  <a:cubicBezTo>
                    <a:pt x="145" y="194"/>
                    <a:pt x="144" y="194"/>
                    <a:pt x="144" y="195"/>
                  </a:cubicBezTo>
                  <a:cubicBezTo>
                    <a:pt x="104" y="229"/>
                    <a:pt x="104" y="229"/>
                    <a:pt x="104" y="229"/>
                  </a:cubicBezTo>
                  <a:cubicBezTo>
                    <a:pt x="102" y="230"/>
                    <a:pt x="100" y="232"/>
                    <a:pt x="96" y="232"/>
                  </a:cubicBezTo>
                  <a:cubicBezTo>
                    <a:pt x="94" y="232"/>
                    <a:pt x="91" y="231"/>
                    <a:pt x="89" y="229"/>
                  </a:cubicBezTo>
                  <a:cubicBezTo>
                    <a:pt x="88" y="226"/>
                    <a:pt x="87" y="224"/>
                    <a:pt x="87" y="223"/>
                  </a:cubicBezTo>
                  <a:cubicBezTo>
                    <a:pt x="87" y="221"/>
                    <a:pt x="88" y="220"/>
                    <a:pt x="88" y="218"/>
                  </a:cubicBezTo>
                  <a:cubicBezTo>
                    <a:pt x="104" y="166"/>
                    <a:pt x="104" y="166"/>
                    <a:pt x="104" y="166"/>
                  </a:cubicBezTo>
                  <a:cubicBezTo>
                    <a:pt x="104" y="166"/>
                    <a:pt x="104" y="166"/>
                    <a:pt x="104" y="165"/>
                  </a:cubicBezTo>
                  <a:cubicBezTo>
                    <a:pt x="104" y="164"/>
                    <a:pt x="103" y="162"/>
                    <a:pt x="102" y="161"/>
                  </a:cubicBezTo>
                  <a:cubicBezTo>
                    <a:pt x="61" y="134"/>
                    <a:pt x="61" y="134"/>
                    <a:pt x="61" y="134"/>
                  </a:cubicBezTo>
                  <a:cubicBezTo>
                    <a:pt x="60" y="134"/>
                    <a:pt x="59" y="133"/>
                    <a:pt x="58" y="131"/>
                  </a:cubicBezTo>
                  <a:cubicBezTo>
                    <a:pt x="57" y="130"/>
                    <a:pt x="56" y="128"/>
                    <a:pt x="56" y="125"/>
                  </a:cubicBezTo>
                  <a:cubicBezTo>
                    <a:pt x="56" y="123"/>
                    <a:pt x="56" y="121"/>
                    <a:pt x="57" y="120"/>
                  </a:cubicBezTo>
                  <a:cubicBezTo>
                    <a:pt x="59" y="119"/>
                    <a:pt x="60" y="118"/>
                    <a:pt x="61" y="117"/>
                  </a:cubicBezTo>
                  <a:cubicBezTo>
                    <a:pt x="63" y="116"/>
                    <a:pt x="65" y="116"/>
                    <a:pt x="67" y="116"/>
                  </a:cubicBezTo>
                  <a:cubicBezTo>
                    <a:pt x="118" y="116"/>
                    <a:pt x="118" y="116"/>
                    <a:pt x="118" y="116"/>
                  </a:cubicBezTo>
                  <a:cubicBezTo>
                    <a:pt x="118" y="116"/>
                    <a:pt x="119" y="116"/>
                    <a:pt x="120" y="115"/>
                  </a:cubicBezTo>
                  <a:cubicBezTo>
                    <a:pt x="121" y="115"/>
                    <a:pt x="121" y="114"/>
                    <a:pt x="122" y="113"/>
                  </a:cubicBezTo>
                  <a:cubicBezTo>
                    <a:pt x="136" y="61"/>
                    <a:pt x="136" y="61"/>
                    <a:pt x="136" y="61"/>
                  </a:cubicBezTo>
                  <a:cubicBezTo>
                    <a:pt x="137" y="59"/>
                    <a:pt x="137" y="57"/>
                    <a:pt x="138" y="56"/>
                  </a:cubicBezTo>
                  <a:cubicBezTo>
                    <a:pt x="139" y="54"/>
                    <a:pt x="142" y="52"/>
                    <a:pt x="146" y="52"/>
                  </a:cubicBezTo>
                  <a:cubicBezTo>
                    <a:pt x="150" y="52"/>
                    <a:pt x="152" y="54"/>
                    <a:pt x="153" y="56"/>
                  </a:cubicBezTo>
                  <a:cubicBezTo>
                    <a:pt x="154" y="57"/>
                    <a:pt x="154" y="59"/>
                    <a:pt x="155" y="61"/>
                  </a:cubicBezTo>
                  <a:cubicBezTo>
                    <a:pt x="170" y="113"/>
                    <a:pt x="170" y="113"/>
                    <a:pt x="170" y="113"/>
                  </a:cubicBezTo>
                  <a:cubicBezTo>
                    <a:pt x="170" y="114"/>
                    <a:pt x="170" y="115"/>
                    <a:pt x="171" y="115"/>
                  </a:cubicBezTo>
                  <a:cubicBezTo>
                    <a:pt x="172" y="116"/>
                    <a:pt x="173" y="116"/>
                    <a:pt x="174" y="116"/>
                  </a:cubicBezTo>
                  <a:cubicBezTo>
                    <a:pt x="224" y="116"/>
                    <a:pt x="224" y="116"/>
                    <a:pt x="224" y="116"/>
                  </a:cubicBezTo>
                  <a:cubicBezTo>
                    <a:pt x="226" y="116"/>
                    <a:pt x="227" y="116"/>
                    <a:pt x="229" y="117"/>
                  </a:cubicBezTo>
                  <a:cubicBezTo>
                    <a:pt x="230" y="117"/>
                    <a:pt x="232" y="118"/>
                    <a:pt x="234" y="120"/>
                  </a:cubicBezTo>
                  <a:cubicBezTo>
                    <a:pt x="235" y="121"/>
                    <a:pt x="236" y="123"/>
                    <a:pt x="236" y="125"/>
                  </a:cubicBezTo>
                  <a:cubicBezTo>
                    <a:pt x="236" y="128"/>
                    <a:pt x="234" y="130"/>
                    <a:pt x="233" y="131"/>
                  </a:cubicBez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mn-ea"/>
                <a:cs typeface="+mn-ea"/>
              </a:endParaRPr>
            </a:p>
          </p:txBody>
        </p:sp>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0331" y="129001"/>
            <a:ext cx="627245" cy="786566"/>
          </a:xfrm>
          <a:prstGeom prst="rect">
            <a:avLst/>
          </a:prstGeom>
        </p:spPr>
      </p:pic>
      <p:sp>
        <p:nvSpPr>
          <p:cNvPr id="29" name="矩形 28">
            <a:extLst>
              <a:ext uri="{FF2B5EF4-FFF2-40B4-BE49-F238E27FC236}">
                <a16:creationId xmlns:a16="http://schemas.microsoft.com/office/drawing/2014/main" id="{64B41B1F-F42C-419C-86D3-8C5B4A852FC0}"/>
              </a:ext>
            </a:extLst>
          </p:cNvPr>
          <p:cNvSpPr/>
          <p:nvPr/>
        </p:nvSpPr>
        <p:spPr>
          <a:xfrm>
            <a:off x="173946" y="784436"/>
            <a:ext cx="5267791" cy="3939540"/>
          </a:xfrm>
          <a:prstGeom prst="rect">
            <a:avLst/>
          </a:prstGeom>
          <a:noFill/>
        </p:spPr>
        <p:txBody>
          <a:bodyPr wrap="square" lIns="91440" tIns="45720" rIns="91440" bIns="45720">
            <a:spAutoFit/>
          </a:bodyPr>
          <a:lstStyle/>
          <a:p>
            <a:pPr>
              <a:lnSpc>
                <a:spcPts val="1500"/>
              </a:lnSpc>
            </a:pPr>
            <a:r>
              <a:rPr lang="zh-CN" altLang="en-US" sz="2800" dirty="0">
                <a:ln w="0"/>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个人想法</a:t>
            </a:r>
            <a:r>
              <a:rPr lang="zh-CN" altLang="en-US" sz="28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endParaRPr lang="en-US" altLang="zh-CN" sz="28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marL="171450" indent="-171450">
              <a:lnSpc>
                <a:spcPts val="1500"/>
              </a:lnSpc>
              <a:buFont typeface="Arial" panose="020B0604020202020204" pitchFamily="34" charset="0"/>
              <a:buChar char="•"/>
            </a:pPr>
            <a:endParaRPr lang="en-US" altLang="zh-CN" sz="16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marL="171450" indent="-171450">
              <a:lnSpc>
                <a:spcPts val="1500"/>
              </a:lnSpc>
              <a:buFont typeface="Arial" panose="020B0604020202020204" pitchFamily="34" charset="0"/>
              <a:buChar char="•"/>
            </a:pPr>
            <a:r>
              <a:rPr lang="zh-CN" altLang="en-US" sz="13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在文本扩增中，原论文直接采用了</a:t>
            </a:r>
            <a:r>
              <a:rPr lang="en-US" altLang="zh-CN" sz="1300" b="0" cap="none" spc="0" dirty="0" err="1">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bert</a:t>
            </a:r>
            <a:r>
              <a:rPr lang="zh-CN" altLang="en-US" sz="13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预训练好的模型，这样在词嵌入时面对特殊符号如€，人名和缩写时可能会出现困难，相当于间接增大了数据集选择处理的难度。</a:t>
            </a:r>
            <a:endParaRPr lang="en-US" altLang="zh-CN" sz="13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marL="171450" indent="-171450">
              <a:lnSpc>
                <a:spcPts val="1500"/>
              </a:lnSpc>
              <a:buFont typeface="Arial" panose="020B0604020202020204" pitchFamily="34" charset="0"/>
              <a:buChar char="•"/>
            </a:pPr>
            <a:endParaRPr lang="zh-CN" altLang="en-US" sz="13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marL="171450" indent="-171450">
              <a:lnSpc>
                <a:spcPts val="1500"/>
              </a:lnSpc>
              <a:buFont typeface="Arial" panose="020B0604020202020204" pitchFamily="34" charset="0"/>
              <a:buChar char="•"/>
            </a:pPr>
            <a:r>
              <a:rPr lang="zh-CN" altLang="en-US" sz="13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在文本扩增词嵌入时，出现了将所有字符转为小写的操作，这一步在大多数时候能够提高处理的准确度，比如避免句子开头词汇首字母大写被误读，而也存在问题，即人名、公司名和国家地区名等被转换后往往会变为别的意思。</a:t>
            </a:r>
          </a:p>
          <a:p>
            <a:pPr marL="171450" indent="-171450">
              <a:lnSpc>
                <a:spcPts val="1500"/>
              </a:lnSpc>
              <a:buFont typeface="Arial" panose="020B0604020202020204" pitchFamily="34" charset="0"/>
              <a:buChar char="•"/>
            </a:pPr>
            <a:endParaRPr lang="zh-CN" altLang="en-US" sz="13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marL="171450" indent="-171450">
              <a:lnSpc>
                <a:spcPts val="1500"/>
              </a:lnSpc>
              <a:buFont typeface="Arial" panose="020B0604020202020204" pitchFamily="34" charset="0"/>
              <a:buChar char="•"/>
            </a:pPr>
            <a:r>
              <a:rPr lang="zh-CN" altLang="en-US" sz="13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同样不可忽视的还有俚语、固定用法的影响，在词嵌入时，虽然已经确保了更改的词语词性相同且非标点符号，但俚语和固定用法的影响仍可能导致翻译后的语句结构完全不同。</a:t>
            </a:r>
          </a:p>
          <a:p>
            <a:pPr marL="171450" indent="-171450">
              <a:lnSpc>
                <a:spcPts val="1500"/>
              </a:lnSpc>
              <a:buFont typeface="Arial" panose="020B0604020202020204" pitchFamily="34" charset="0"/>
              <a:buChar char="•"/>
            </a:pPr>
            <a:endParaRPr lang="zh-CN" altLang="en-US" sz="13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marL="171450" indent="-171450">
              <a:lnSpc>
                <a:spcPts val="1500"/>
              </a:lnSpc>
              <a:buFont typeface="Arial" panose="020B0604020202020204" pitchFamily="34" charset="0"/>
              <a:buChar char="•"/>
            </a:pPr>
            <a:r>
              <a:rPr lang="zh-CN" altLang="en-US" sz="13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对于翻译工具本身，不同的翻译工具往往有不同的文化背景基础，如在有道翻译的结果中发现</a:t>
            </a:r>
            <a:r>
              <a:rPr lang="en-US" altLang="zh-CN" sz="13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Chan</a:t>
            </a:r>
            <a:r>
              <a:rPr lang="zh-CN" altLang="en-US" sz="1300" b="0" cap="none" spc="0" dirty="0">
                <a:ln w="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往往被直接译作成龙。除此之外，有的句子可能因为在末尾补上句点后就能出现完全不同结构的翻译结果，因而标点符号也不能简单去除忽略，目前暂时想到的方法仍旧是保留不处理，没有更好的结构性相关方法。</a:t>
            </a:r>
          </a:p>
        </p:txBody>
      </p:sp>
    </p:spTree>
    <p:extLst>
      <p:ext uri="{BB962C8B-B14F-4D97-AF65-F5344CB8AC3E}">
        <p14:creationId xmlns:p14="http://schemas.microsoft.com/office/powerpoint/2010/main" val="2986818406"/>
      </p:ext>
    </p:extLst>
  </p:cSld>
  <p:clrMapOvr>
    <a:masterClrMapping/>
  </p:clrMapOvr>
  <mc:AlternateContent xmlns:mc="http://schemas.openxmlformats.org/markup-compatibility/2006" xmlns:p15="http://schemas.microsoft.com/office/powerpoint/2012/main">
    <mc:Choice Requires="p15">
      <p:transition spd="slow">
        <p15:prstTrans prst="airplan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123478"/>
            <a:ext cx="8856984" cy="4896544"/>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矩形 2"/>
          <p:cNvSpPr/>
          <p:nvPr/>
        </p:nvSpPr>
        <p:spPr>
          <a:xfrm>
            <a:off x="2447764" y="1608931"/>
            <a:ext cx="4248472" cy="5040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nvGrpSpPr>
          <p:cNvPr id="18" name="组合 17"/>
          <p:cNvGrpSpPr/>
          <p:nvPr/>
        </p:nvGrpSpPr>
        <p:grpSpPr>
          <a:xfrm>
            <a:off x="1435008" y="577820"/>
            <a:ext cx="6529425" cy="3217045"/>
            <a:chOff x="1435008" y="577820"/>
            <a:chExt cx="6529425" cy="3217045"/>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2404324" y="2159447"/>
            <a:ext cx="4279832" cy="769441"/>
          </a:xfrm>
          <a:prstGeom prst="rect">
            <a:avLst/>
          </a:prstGeom>
          <a:noFill/>
        </p:spPr>
        <p:txBody>
          <a:bodyPr wrap="square" rtlCol="0">
            <a:spAutoFit/>
          </a:bodyPr>
          <a:lstStyle/>
          <a:p>
            <a:pPr algn="ctr"/>
            <a:r>
              <a:rPr lang="zh-CN" altLang="en-US" sz="4400" b="1" dirty="0">
                <a:cs typeface="+mn-ea"/>
              </a:rPr>
              <a:t>感谢观看</a:t>
            </a:r>
          </a:p>
        </p:txBody>
      </p:sp>
      <p:pic>
        <p:nvPicPr>
          <p:cNvPr id="12" name="图片 11">
            <a:extLst>
              <a:ext uri="{FF2B5EF4-FFF2-40B4-BE49-F238E27FC236}">
                <a16:creationId xmlns:a16="http://schemas.microsoft.com/office/drawing/2014/main" id="{68FED3F1-6294-40D4-8761-8C1695B56C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0331" y="129001"/>
            <a:ext cx="627245" cy="786566"/>
          </a:xfrm>
          <a:prstGeom prst="rect">
            <a:avLst/>
          </a:prstGeom>
        </p:spPr>
      </p:pic>
    </p:spTree>
    <p:extLst>
      <p:ext uri="{BB962C8B-B14F-4D97-AF65-F5344CB8AC3E}">
        <p14:creationId xmlns:p14="http://schemas.microsoft.com/office/powerpoint/2010/main" val="261824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123478"/>
            <a:ext cx="8856984" cy="4896544"/>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nvGrpSpPr>
          <p:cNvPr id="7" name="组合 6">
            <a:extLst>
              <a:ext uri="{FF2B5EF4-FFF2-40B4-BE49-F238E27FC236}">
                <a16:creationId xmlns:a16="http://schemas.microsoft.com/office/drawing/2014/main" id="{15BB4600-5F18-40C6-BF5E-E8C78820B854}"/>
              </a:ext>
            </a:extLst>
          </p:cNvPr>
          <p:cNvGrpSpPr/>
          <p:nvPr/>
        </p:nvGrpSpPr>
        <p:grpSpPr>
          <a:xfrm>
            <a:off x="604102" y="1347614"/>
            <a:ext cx="1075775" cy="2149930"/>
            <a:chOff x="604102" y="1347614"/>
            <a:chExt cx="1075775" cy="2149930"/>
          </a:xfrm>
        </p:grpSpPr>
        <p:grpSp>
          <p:nvGrpSpPr>
            <p:cNvPr id="3" name="组合 2"/>
            <p:cNvGrpSpPr/>
            <p:nvPr/>
          </p:nvGrpSpPr>
          <p:grpSpPr>
            <a:xfrm>
              <a:off x="755576" y="1347614"/>
              <a:ext cx="806989" cy="2149930"/>
              <a:chOff x="1477543" y="637844"/>
              <a:chExt cx="6486890" cy="3157021"/>
            </a:xfrm>
          </p:grpSpPr>
          <p:sp>
            <p:nvSpPr>
              <p:cNvPr id="4" name="矩形 3"/>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 name="矩形 4"/>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 name="矩形 5"/>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sp>
          <p:nvSpPr>
            <p:cNvPr id="9" name="文本框 8"/>
            <p:cNvSpPr txBox="1"/>
            <p:nvPr/>
          </p:nvSpPr>
          <p:spPr>
            <a:xfrm>
              <a:off x="765847" y="1858649"/>
              <a:ext cx="738664" cy="1127860"/>
            </a:xfrm>
            <a:prstGeom prst="rect">
              <a:avLst/>
            </a:prstGeom>
            <a:noFill/>
          </p:spPr>
          <p:txBody>
            <a:bodyPr vert="eaVert" wrap="square" rtlCol="0">
              <a:spAutoFit/>
            </a:bodyPr>
            <a:lstStyle/>
            <a:p>
              <a:r>
                <a:rPr lang="zh-CN" altLang="en-US" sz="3600" b="1" dirty="0">
                  <a:cs typeface="+mn-ea"/>
                </a:rPr>
                <a:t>目录</a:t>
              </a:r>
            </a:p>
          </p:txBody>
        </p:sp>
        <p:cxnSp>
          <p:nvCxnSpPr>
            <p:cNvPr id="10" name="直接连接符 9"/>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4B756C28-8A60-4AF9-BAA9-62973E22580C}"/>
              </a:ext>
            </a:extLst>
          </p:cNvPr>
          <p:cNvGrpSpPr/>
          <p:nvPr/>
        </p:nvGrpSpPr>
        <p:grpSpPr>
          <a:xfrm>
            <a:off x="3212859" y="1207896"/>
            <a:ext cx="3394810" cy="830997"/>
            <a:chOff x="3212859" y="1207896"/>
            <a:chExt cx="3394810" cy="830997"/>
          </a:xfrm>
        </p:grpSpPr>
        <p:sp>
          <p:nvSpPr>
            <p:cNvPr id="14" name="文本框 13"/>
            <p:cNvSpPr txBox="1"/>
            <p:nvPr/>
          </p:nvSpPr>
          <p:spPr>
            <a:xfrm>
              <a:off x="3212859" y="1207896"/>
              <a:ext cx="3394810" cy="830997"/>
            </a:xfrm>
            <a:prstGeom prst="rect">
              <a:avLst/>
            </a:prstGeom>
            <a:noFill/>
          </p:spPr>
          <p:txBody>
            <a:bodyPr vert="horz" wrap="square" rtlCol="0">
              <a:spAutoFit/>
            </a:bodyPr>
            <a:lstStyle/>
            <a:p>
              <a:r>
                <a:rPr lang="en-US" altLang="zh-CN" sz="1400" b="1" dirty="0">
                  <a:latin typeface="+mn-ea"/>
                  <a:cs typeface="+mn-ea"/>
                </a:rPr>
                <a:t>Part 01</a:t>
              </a:r>
            </a:p>
            <a:p>
              <a:r>
                <a:rPr lang="zh-CN" altLang="en-US" sz="2000" b="1" dirty="0">
                  <a:latin typeface="+mn-ea"/>
                  <a:cs typeface="+mn-ea"/>
                </a:rPr>
                <a:t>研究背景</a:t>
              </a:r>
              <a:endParaRPr lang="en-US" altLang="zh-CN" sz="2000" b="1" dirty="0">
                <a:latin typeface="+mn-ea"/>
                <a:cs typeface="+mn-ea"/>
              </a:endParaRPr>
            </a:p>
            <a:p>
              <a:r>
                <a:rPr lang="en-US" altLang="zh-CN" sz="1200" b="1" dirty="0">
                  <a:latin typeface="+mn-ea"/>
                  <a:cs typeface="+mn-ea"/>
                </a:rPr>
                <a:t>Background</a:t>
              </a:r>
              <a:endParaRPr lang="zh-CN" altLang="en-US" sz="1200" b="1" dirty="0">
                <a:latin typeface="+mn-ea"/>
                <a:cs typeface="+mn-ea"/>
              </a:endParaRPr>
            </a:p>
          </p:txBody>
        </p:sp>
        <p:cxnSp>
          <p:nvCxnSpPr>
            <p:cNvPr id="26" name="直接连接符 25"/>
            <p:cNvCxnSpPr>
              <a:cxnSpLocks/>
              <a:endCxn id="14" idx="2"/>
            </p:cNvCxnSpPr>
            <p:nvPr/>
          </p:nvCxnSpPr>
          <p:spPr>
            <a:xfrm>
              <a:off x="3284867" y="2038893"/>
              <a:ext cx="16253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FC4818E3-61B0-4B38-A0CF-F4ACC9AEB0AF}"/>
              </a:ext>
            </a:extLst>
          </p:cNvPr>
          <p:cNvGrpSpPr/>
          <p:nvPr/>
        </p:nvGrpSpPr>
        <p:grpSpPr>
          <a:xfrm>
            <a:off x="3212859" y="3097656"/>
            <a:ext cx="3394810" cy="830997"/>
            <a:chOff x="3212859" y="3097656"/>
            <a:chExt cx="3394810" cy="830997"/>
          </a:xfrm>
        </p:grpSpPr>
        <p:sp>
          <p:nvSpPr>
            <p:cNvPr id="17" name="文本框 16"/>
            <p:cNvSpPr txBox="1"/>
            <p:nvPr/>
          </p:nvSpPr>
          <p:spPr>
            <a:xfrm>
              <a:off x="3212859" y="3097656"/>
              <a:ext cx="3394810" cy="830997"/>
            </a:xfrm>
            <a:prstGeom prst="rect">
              <a:avLst/>
            </a:prstGeom>
            <a:noFill/>
          </p:spPr>
          <p:txBody>
            <a:bodyPr vert="horz" wrap="square" rtlCol="0">
              <a:spAutoFit/>
            </a:bodyPr>
            <a:lstStyle/>
            <a:p>
              <a:r>
                <a:rPr lang="en-US" altLang="zh-CN" sz="1400" b="1" dirty="0">
                  <a:latin typeface="+mn-ea"/>
                  <a:cs typeface="+mn-ea"/>
                </a:rPr>
                <a:t>Part 03</a:t>
              </a:r>
            </a:p>
            <a:p>
              <a:r>
                <a:rPr lang="zh-CN" altLang="en-US" sz="2000" b="1" dirty="0">
                  <a:latin typeface="+mn-ea"/>
                  <a:cs typeface="+mn-ea"/>
                </a:rPr>
                <a:t>结果评估</a:t>
              </a:r>
              <a:endParaRPr lang="en-US" altLang="zh-CN" sz="2000" b="1" dirty="0">
                <a:latin typeface="+mn-ea"/>
                <a:cs typeface="+mn-ea"/>
              </a:endParaRPr>
            </a:p>
            <a:p>
              <a:r>
                <a:rPr lang="en-US" altLang="zh-CN" sz="1200" b="1" dirty="0">
                  <a:latin typeface="+mn-ea"/>
                  <a:cs typeface="+mn-ea"/>
                </a:rPr>
                <a:t>Result</a:t>
              </a:r>
              <a:endParaRPr lang="zh-CN" altLang="en-US" sz="1200" b="1" dirty="0">
                <a:latin typeface="+mn-ea"/>
                <a:cs typeface="+mn-ea"/>
              </a:endParaRPr>
            </a:p>
          </p:txBody>
        </p:sp>
        <p:cxnSp>
          <p:nvCxnSpPr>
            <p:cNvPr id="28" name="直接连接符 27"/>
            <p:cNvCxnSpPr/>
            <p:nvPr/>
          </p:nvCxnSpPr>
          <p:spPr>
            <a:xfrm>
              <a:off x="3284867" y="3928653"/>
              <a:ext cx="16253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2ED4192-45D6-4F53-B272-24C6804A632A}"/>
              </a:ext>
            </a:extLst>
          </p:cNvPr>
          <p:cNvGrpSpPr/>
          <p:nvPr/>
        </p:nvGrpSpPr>
        <p:grpSpPr>
          <a:xfrm>
            <a:off x="5978782" y="1207896"/>
            <a:ext cx="1833578" cy="839499"/>
            <a:chOff x="5978782" y="1207896"/>
            <a:chExt cx="1833578" cy="839499"/>
          </a:xfrm>
        </p:grpSpPr>
        <p:sp>
          <p:nvSpPr>
            <p:cNvPr id="20" name="文本框 19"/>
            <p:cNvSpPr txBox="1"/>
            <p:nvPr/>
          </p:nvSpPr>
          <p:spPr>
            <a:xfrm>
              <a:off x="5978782" y="1207896"/>
              <a:ext cx="1833578" cy="830997"/>
            </a:xfrm>
            <a:prstGeom prst="rect">
              <a:avLst/>
            </a:prstGeom>
            <a:noFill/>
          </p:spPr>
          <p:txBody>
            <a:bodyPr vert="horz" wrap="square" rtlCol="0">
              <a:spAutoFit/>
            </a:bodyPr>
            <a:lstStyle/>
            <a:p>
              <a:r>
                <a:rPr lang="en-US" altLang="zh-CN" sz="1400" b="1" dirty="0">
                  <a:latin typeface="+mn-ea"/>
                  <a:cs typeface="+mn-ea"/>
                </a:rPr>
                <a:t>Part 02</a:t>
              </a:r>
            </a:p>
            <a:p>
              <a:r>
                <a:rPr lang="zh-CN" altLang="en-US" sz="2000" b="1" dirty="0">
                  <a:latin typeface="+mn-ea"/>
                  <a:cs typeface="+mn-ea"/>
                </a:rPr>
                <a:t>实现思路</a:t>
              </a:r>
              <a:endParaRPr lang="en-US" altLang="zh-CN" sz="2000" b="1" dirty="0">
                <a:latin typeface="+mn-ea"/>
                <a:cs typeface="+mn-ea"/>
              </a:endParaRPr>
            </a:p>
            <a:p>
              <a:r>
                <a:rPr lang="en-US" altLang="zh-CN" sz="1200" b="1" dirty="0">
                  <a:latin typeface="+mn-ea"/>
                  <a:cs typeface="+mn-ea"/>
                </a:rPr>
                <a:t>Idea</a:t>
              </a:r>
              <a:endParaRPr lang="zh-CN" altLang="en-US" sz="1200" b="1" dirty="0">
                <a:latin typeface="+mn-ea"/>
                <a:cs typeface="+mn-ea"/>
              </a:endParaRPr>
            </a:p>
          </p:txBody>
        </p:sp>
        <p:cxnSp>
          <p:nvCxnSpPr>
            <p:cNvPr id="29" name="直接连接符 28"/>
            <p:cNvCxnSpPr/>
            <p:nvPr/>
          </p:nvCxnSpPr>
          <p:spPr>
            <a:xfrm>
              <a:off x="5978782" y="2047395"/>
              <a:ext cx="16253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DB023BA8-39CC-4BC9-B3D1-BD5E4687FE23}"/>
              </a:ext>
            </a:extLst>
          </p:cNvPr>
          <p:cNvGrpSpPr/>
          <p:nvPr/>
        </p:nvGrpSpPr>
        <p:grpSpPr>
          <a:xfrm>
            <a:off x="5978782" y="3097656"/>
            <a:ext cx="1833578" cy="839499"/>
            <a:chOff x="5978782" y="3097656"/>
            <a:chExt cx="1833578" cy="839499"/>
          </a:xfrm>
        </p:grpSpPr>
        <p:sp>
          <p:nvSpPr>
            <p:cNvPr id="23" name="文本框 22"/>
            <p:cNvSpPr txBox="1"/>
            <p:nvPr/>
          </p:nvSpPr>
          <p:spPr>
            <a:xfrm>
              <a:off x="5978782" y="3097656"/>
              <a:ext cx="1833578" cy="830997"/>
            </a:xfrm>
            <a:prstGeom prst="rect">
              <a:avLst/>
            </a:prstGeom>
            <a:noFill/>
          </p:spPr>
          <p:txBody>
            <a:bodyPr vert="horz" wrap="square" rtlCol="0">
              <a:spAutoFit/>
            </a:bodyPr>
            <a:lstStyle/>
            <a:p>
              <a:r>
                <a:rPr lang="en-US" altLang="zh-CN" sz="1400" b="1" dirty="0">
                  <a:latin typeface="+mn-ea"/>
                  <a:cs typeface="+mn-ea"/>
                </a:rPr>
                <a:t>Part 04</a:t>
              </a:r>
            </a:p>
            <a:p>
              <a:r>
                <a:rPr lang="zh-CN" altLang="en-US" sz="2000" b="1" dirty="0">
                  <a:latin typeface="+mn-ea"/>
                  <a:cs typeface="+mn-ea"/>
                </a:rPr>
                <a:t>研究总结</a:t>
              </a:r>
              <a:endParaRPr lang="en-US" altLang="zh-CN" sz="2000" b="1" dirty="0">
                <a:latin typeface="+mn-ea"/>
                <a:cs typeface="+mn-ea"/>
              </a:endParaRPr>
            </a:p>
            <a:p>
              <a:r>
                <a:rPr lang="en-US" altLang="zh-CN" sz="1200" b="1" dirty="0">
                  <a:latin typeface="+mn-ea"/>
                  <a:cs typeface="+mn-ea"/>
                </a:rPr>
                <a:t>Summit</a:t>
              </a:r>
              <a:endParaRPr lang="zh-CN" altLang="en-US" sz="1200" b="1" dirty="0">
                <a:latin typeface="+mn-ea"/>
                <a:cs typeface="+mn-ea"/>
              </a:endParaRPr>
            </a:p>
          </p:txBody>
        </p:sp>
        <p:cxnSp>
          <p:nvCxnSpPr>
            <p:cNvPr id="30" name="直接连接符 29"/>
            <p:cNvCxnSpPr/>
            <p:nvPr/>
          </p:nvCxnSpPr>
          <p:spPr>
            <a:xfrm>
              <a:off x="5978782" y="3937155"/>
              <a:ext cx="16253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4" name="图片 23">
            <a:extLst>
              <a:ext uri="{FF2B5EF4-FFF2-40B4-BE49-F238E27FC236}">
                <a16:creationId xmlns:a16="http://schemas.microsoft.com/office/drawing/2014/main" id="{817714EB-0B9D-4CB9-A554-C27EA9EFEE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6416" y="195486"/>
            <a:ext cx="574162" cy="720000"/>
          </a:xfrm>
          <a:prstGeom prst="rect">
            <a:avLst/>
          </a:prstGeom>
        </p:spPr>
      </p:pic>
    </p:spTree>
    <p:extLst>
      <p:ext uri="{BB962C8B-B14F-4D97-AF65-F5344CB8AC3E}">
        <p14:creationId xmlns:p14="http://schemas.microsoft.com/office/powerpoint/2010/main" val="2287631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123478"/>
            <a:ext cx="8856984" cy="4896544"/>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矩形 2"/>
          <p:cNvSpPr/>
          <p:nvPr/>
        </p:nvSpPr>
        <p:spPr>
          <a:xfrm>
            <a:off x="2447764" y="1733202"/>
            <a:ext cx="4248472" cy="5040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4" name="文本框 3"/>
          <p:cNvSpPr txBox="1"/>
          <p:nvPr/>
        </p:nvSpPr>
        <p:spPr>
          <a:xfrm>
            <a:off x="2432084" y="2307171"/>
            <a:ext cx="4279832" cy="707886"/>
          </a:xfrm>
          <a:prstGeom prst="rect">
            <a:avLst/>
          </a:prstGeom>
          <a:noFill/>
        </p:spPr>
        <p:txBody>
          <a:bodyPr wrap="square" rtlCol="0">
            <a:spAutoFit/>
          </a:bodyPr>
          <a:lstStyle/>
          <a:p>
            <a:pPr algn="ctr"/>
            <a:r>
              <a:rPr lang="zh-CN" altLang="en-US" sz="4000" b="1" dirty="0">
                <a:cs typeface="+mn-ea"/>
              </a:rPr>
              <a:t>研究背景</a:t>
            </a:r>
          </a:p>
        </p:txBody>
      </p:sp>
      <p:sp>
        <p:nvSpPr>
          <p:cNvPr id="7" name="文本框 6"/>
          <p:cNvSpPr txBox="1"/>
          <p:nvPr/>
        </p:nvSpPr>
        <p:spPr>
          <a:xfrm>
            <a:off x="2519772" y="1723620"/>
            <a:ext cx="4104456" cy="523220"/>
          </a:xfrm>
          <a:prstGeom prst="rect">
            <a:avLst/>
          </a:prstGeom>
          <a:noFill/>
        </p:spPr>
        <p:txBody>
          <a:bodyPr wrap="square" rtlCol="0">
            <a:spAutoFit/>
          </a:bodyPr>
          <a:lstStyle/>
          <a:p>
            <a:pPr algn="ctr"/>
            <a:r>
              <a:rPr lang="en-US" altLang="zh-CN" sz="2800" dirty="0">
                <a:solidFill>
                  <a:schemeClr val="bg1"/>
                </a:solidFill>
                <a:latin typeface="Century Gothic" panose="020B0502020202020204" pitchFamily="34" charset="0"/>
                <a:cs typeface="+mn-ea"/>
              </a:rPr>
              <a:t>PART  01</a:t>
            </a:r>
            <a:endParaRPr lang="zh-CN" altLang="en-US" sz="2800" dirty="0">
              <a:solidFill>
                <a:schemeClr val="bg1"/>
              </a:solidFill>
              <a:latin typeface="Century Gothic" panose="020B0502020202020204" pitchFamily="34" charset="0"/>
              <a:cs typeface="+mn-ea"/>
            </a:endParaRPr>
          </a:p>
        </p:txBody>
      </p:sp>
      <p:grpSp>
        <p:nvGrpSpPr>
          <p:cNvPr id="18" name="组合 17"/>
          <p:cNvGrpSpPr/>
          <p:nvPr/>
        </p:nvGrpSpPr>
        <p:grpSpPr>
          <a:xfrm>
            <a:off x="1435008" y="577820"/>
            <a:ext cx="6529425" cy="3217045"/>
            <a:chOff x="1435008" y="577820"/>
            <a:chExt cx="6529425" cy="3217045"/>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2" name="图片 11">
            <a:extLst>
              <a:ext uri="{FF2B5EF4-FFF2-40B4-BE49-F238E27FC236}">
                <a16:creationId xmlns:a16="http://schemas.microsoft.com/office/drawing/2014/main" id="{B734962B-8758-47A5-8C68-D488D42888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8318" y="195566"/>
            <a:ext cx="574162" cy="720000"/>
          </a:xfrm>
          <a:prstGeom prst="rect">
            <a:avLst/>
          </a:prstGeom>
        </p:spPr>
      </p:pic>
    </p:spTree>
    <p:extLst>
      <p:ext uri="{BB962C8B-B14F-4D97-AF65-F5344CB8AC3E}">
        <p14:creationId xmlns:p14="http://schemas.microsoft.com/office/powerpoint/2010/main" val="39897983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研究背景</a:t>
              </a:r>
            </a:p>
          </p:txBody>
        </p:sp>
      </p:grpSp>
      <p:sp>
        <p:nvSpPr>
          <p:cNvPr id="53" name="Making money is art…">
            <a:extLst>
              <a:ext uri="{FF2B5EF4-FFF2-40B4-BE49-F238E27FC236}">
                <a16:creationId xmlns:a16="http://schemas.microsoft.com/office/drawing/2014/main" id="{975F5A0C-FC1B-4F89-A37B-DC5F27611018}"/>
              </a:ext>
            </a:extLst>
          </p:cNvPr>
          <p:cNvSpPr txBox="1"/>
          <p:nvPr/>
        </p:nvSpPr>
        <p:spPr>
          <a:xfrm>
            <a:off x="5086510" y="987574"/>
            <a:ext cx="65" cy="35278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defTabSz="412750" hangingPunct="0">
              <a:lnSpc>
                <a:spcPct val="150000"/>
              </a:lnSpc>
              <a:defRPr sz="3500" b="0">
                <a:solidFill>
                  <a:srgbClr val="2B2F3C"/>
                </a:solidFill>
                <a:latin typeface="Montserrat Light"/>
                <a:ea typeface="Montserrat Light"/>
                <a:cs typeface="Montserrat Light"/>
                <a:sym typeface="Montserrat Light"/>
              </a:defRPr>
            </a:pPr>
            <a:endParaRPr sz="1750" kern="0" dirty="0">
              <a:latin typeface="Century Gothic" panose="020B0502020202020204" pitchFamily="34" charset="0"/>
              <a:cs typeface="+mn-ea"/>
              <a:sym typeface="Montserrat Light"/>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0331" y="129001"/>
            <a:ext cx="627245" cy="786566"/>
          </a:xfrm>
          <a:prstGeom prst="rect">
            <a:avLst/>
          </a:prstGeom>
        </p:spPr>
      </p:pic>
      <p:sp>
        <p:nvSpPr>
          <p:cNvPr id="64" name="矩形 63">
            <a:extLst>
              <a:ext uri="{FF2B5EF4-FFF2-40B4-BE49-F238E27FC236}">
                <a16:creationId xmlns:a16="http://schemas.microsoft.com/office/drawing/2014/main" id="{C2D863CF-704B-49FB-80D9-849C83D5C34F}"/>
              </a:ext>
            </a:extLst>
          </p:cNvPr>
          <p:cNvSpPr/>
          <p:nvPr/>
        </p:nvSpPr>
        <p:spPr>
          <a:xfrm>
            <a:off x="285739" y="768817"/>
            <a:ext cx="8613255" cy="1692771"/>
          </a:xfrm>
          <a:prstGeom prst="rect">
            <a:avLst/>
          </a:prstGeom>
          <a:noFill/>
        </p:spPr>
        <p:txBody>
          <a:bodyPr wrap="none" lIns="91440" tIns="45720" rIns="91440" bIns="45720">
            <a:spAutoFit/>
          </a:bodyPr>
          <a:lstStyle/>
          <a:p>
            <a:r>
              <a:rPr lang="zh-CN" altLang="en-US" sz="2000" b="0" cap="none" spc="0" dirty="0">
                <a:ln w="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机器翻译：大多基于</a:t>
            </a:r>
            <a:r>
              <a:rPr lang="en-US" altLang="zh-CN" sz="2000" b="0" cap="none" spc="0" dirty="0">
                <a:ln w="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NMT</a:t>
            </a:r>
            <a:r>
              <a:rPr lang="zh-CN" altLang="en-US" sz="2000" b="0" cap="none" spc="0" dirty="0">
                <a:ln w="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a:t>
            </a:r>
            <a:r>
              <a:rPr lang="en-US" altLang="zh-CN" sz="2000" b="0" cap="none" spc="0" dirty="0">
                <a:ln w="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neural machine translation</a:t>
            </a:r>
            <a:r>
              <a:rPr lang="zh-CN" altLang="en-US" sz="2000" b="0" cap="none" spc="0" dirty="0">
                <a:ln w="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a:t>
            </a:r>
            <a:endParaRPr lang="en-US" altLang="zh-CN" sz="2000" b="0" cap="none" spc="0" dirty="0">
              <a:ln w="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endParaRPr>
          </a:p>
          <a:p>
            <a:endParaRPr lang="en-US" altLang="zh-CN" sz="2000" dirty="0">
              <a:ln w="0"/>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endParaRPr>
          </a:p>
          <a:p>
            <a:r>
              <a:rPr lang="zh-CN" altLang="en-US" sz="1600" b="0" cap="none" spc="0" dirty="0">
                <a:ln w="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困难：①难驾驭</a:t>
            </a:r>
            <a:r>
              <a:rPr lang="en-US" altLang="zh-CN" sz="1600" b="0" cap="none" spc="0" dirty="0">
                <a:ln w="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 </a:t>
            </a:r>
            <a:r>
              <a:rPr lang="zh-CN" altLang="en-US" sz="1600" dirty="0">
                <a:ln w="0"/>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②测试困难：输出复杂</a:t>
            </a:r>
            <a:r>
              <a:rPr lang="en-US" altLang="zh-CN" sz="1600" dirty="0">
                <a:ln w="0"/>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a:t>
            </a:r>
            <a:r>
              <a:rPr lang="zh-CN" altLang="en-US" sz="1600" dirty="0">
                <a:ln w="0"/>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参数众多</a:t>
            </a:r>
            <a:r>
              <a:rPr lang="en-US" altLang="zh-CN" sz="1600" dirty="0">
                <a:ln w="0"/>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a:t>
            </a:r>
            <a:r>
              <a:rPr lang="zh-CN" altLang="en-US" sz="1600" dirty="0">
                <a:ln w="0"/>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缺乏真实测试用例</a:t>
            </a:r>
            <a:r>
              <a:rPr lang="en-US" altLang="zh-CN" sz="1600" dirty="0">
                <a:ln w="0"/>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a:t>
            </a:r>
            <a:r>
              <a:rPr lang="zh-CN" altLang="en-US" sz="1600" dirty="0">
                <a:ln w="0"/>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通常只能找到输入错误</a:t>
            </a:r>
            <a:endParaRPr lang="en-US" altLang="zh-CN" sz="1600" dirty="0">
              <a:ln w="0"/>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endParaRPr>
          </a:p>
          <a:p>
            <a:endParaRPr lang="en-US" altLang="zh-CN" sz="1600" b="0" cap="none" spc="0" dirty="0">
              <a:ln w="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endParaRPr>
          </a:p>
          <a:p>
            <a:endParaRPr lang="en-US" altLang="zh-CN" sz="1600" b="0" cap="none" spc="0" dirty="0">
              <a:ln w="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endParaRPr>
          </a:p>
          <a:p>
            <a:r>
              <a:rPr lang="en-US" altLang="zh-CN" sz="1600" dirty="0">
                <a:ln w="0"/>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Wrong Translation Example</a:t>
            </a:r>
            <a:r>
              <a:rPr lang="zh-CN" altLang="en-US" sz="1600" dirty="0">
                <a:ln w="0"/>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rPr>
              <a:t>：</a:t>
            </a:r>
            <a:endParaRPr lang="en-US" altLang="zh-CN" sz="1600" dirty="0">
              <a:ln w="0"/>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endParaRPr>
          </a:p>
        </p:txBody>
      </p:sp>
      <p:pic>
        <p:nvPicPr>
          <p:cNvPr id="66" name="图片 65">
            <a:extLst>
              <a:ext uri="{FF2B5EF4-FFF2-40B4-BE49-F238E27FC236}">
                <a16:creationId xmlns:a16="http://schemas.microsoft.com/office/drawing/2014/main" id="{1D934545-FD9B-4EAB-AF8E-A1B76A398395}"/>
              </a:ext>
            </a:extLst>
          </p:cNvPr>
          <p:cNvPicPr>
            <a:picLocks noChangeAspect="1"/>
          </p:cNvPicPr>
          <p:nvPr/>
        </p:nvPicPr>
        <p:blipFill>
          <a:blip r:embed="rId4"/>
          <a:stretch>
            <a:fillRect/>
          </a:stretch>
        </p:blipFill>
        <p:spPr>
          <a:xfrm>
            <a:off x="362671" y="3239847"/>
            <a:ext cx="3384376" cy="480176"/>
          </a:xfrm>
          <a:prstGeom prst="rect">
            <a:avLst/>
          </a:prstGeom>
        </p:spPr>
      </p:pic>
      <p:sp>
        <p:nvSpPr>
          <p:cNvPr id="67" name="文本框 66">
            <a:extLst>
              <a:ext uri="{FF2B5EF4-FFF2-40B4-BE49-F238E27FC236}">
                <a16:creationId xmlns:a16="http://schemas.microsoft.com/office/drawing/2014/main" id="{64CDCF01-636E-4723-AC0B-965D42873041}"/>
              </a:ext>
            </a:extLst>
          </p:cNvPr>
          <p:cNvSpPr txBox="1"/>
          <p:nvPr/>
        </p:nvSpPr>
        <p:spPr>
          <a:xfrm>
            <a:off x="1477171" y="3695192"/>
            <a:ext cx="728084" cy="338554"/>
          </a:xfrm>
          <a:prstGeom prst="rect">
            <a:avLst/>
          </a:prstGeom>
          <a:noFill/>
        </p:spPr>
        <p:txBody>
          <a:bodyPr wrap="none" rtlCol="0">
            <a:spAutoFit/>
          </a:bodyPr>
          <a:lstStyle/>
          <a:p>
            <a:r>
              <a:rPr lang="en-US" altLang="zh-CN" sz="1600" dirty="0">
                <a:latin typeface="Century Gothic" panose="020B0502020202020204" pitchFamily="34" charset="0"/>
              </a:rPr>
              <a:t>origin</a:t>
            </a:r>
            <a:endParaRPr lang="zh-CN" altLang="en-US" dirty="0">
              <a:latin typeface="Century Gothic" panose="020B0502020202020204" pitchFamily="34" charset="0"/>
            </a:endParaRPr>
          </a:p>
        </p:txBody>
      </p:sp>
      <p:sp>
        <p:nvSpPr>
          <p:cNvPr id="68" name="箭头: 直角双向 67">
            <a:extLst>
              <a:ext uri="{FF2B5EF4-FFF2-40B4-BE49-F238E27FC236}">
                <a16:creationId xmlns:a16="http://schemas.microsoft.com/office/drawing/2014/main" id="{31AA05A0-4801-4AF1-9A74-8766A7CC6280}"/>
              </a:ext>
            </a:extLst>
          </p:cNvPr>
          <p:cNvSpPr/>
          <p:nvPr/>
        </p:nvSpPr>
        <p:spPr>
          <a:xfrm rot="8053358">
            <a:off x="3818439" y="2759855"/>
            <a:ext cx="1440160" cy="144016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0" name="图片 69">
            <a:extLst>
              <a:ext uri="{FF2B5EF4-FFF2-40B4-BE49-F238E27FC236}">
                <a16:creationId xmlns:a16="http://schemas.microsoft.com/office/drawing/2014/main" id="{98EF0CAD-9C64-4C28-804A-585B636A8469}"/>
              </a:ext>
            </a:extLst>
          </p:cNvPr>
          <p:cNvPicPr>
            <a:picLocks noChangeAspect="1"/>
          </p:cNvPicPr>
          <p:nvPr/>
        </p:nvPicPr>
        <p:blipFill>
          <a:blip r:embed="rId5"/>
          <a:stretch>
            <a:fillRect/>
          </a:stretch>
        </p:blipFill>
        <p:spPr>
          <a:xfrm>
            <a:off x="4801566" y="2338385"/>
            <a:ext cx="4166010" cy="560809"/>
          </a:xfrm>
          <a:prstGeom prst="rect">
            <a:avLst/>
          </a:prstGeom>
        </p:spPr>
      </p:pic>
      <p:sp>
        <p:nvSpPr>
          <p:cNvPr id="71" name="文本框 70">
            <a:extLst>
              <a:ext uri="{FF2B5EF4-FFF2-40B4-BE49-F238E27FC236}">
                <a16:creationId xmlns:a16="http://schemas.microsoft.com/office/drawing/2014/main" id="{F6994608-D53A-47FB-984B-9CDE06831AEF}"/>
              </a:ext>
            </a:extLst>
          </p:cNvPr>
          <p:cNvSpPr txBox="1"/>
          <p:nvPr/>
        </p:nvSpPr>
        <p:spPr>
          <a:xfrm>
            <a:off x="6520529" y="2899194"/>
            <a:ext cx="946093" cy="338554"/>
          </a:xfrm>
          <a:prstGeom prst="rect">
            <a:avLst/>
          </a:prstGeom>
          <a:noFill/>
        </p:spPr>
        <p:txBody>
          <a:bodyPr wrap="none" rtlCol="0">
            <a:spAutoFit/>
          </a:bodyPr>
          <a:lstStyle/>
          <a:p>
            <a:r>
              <a:rPr lang="en-US" altLang="zh-CN" sz="1600" dirty="0">
                <a:latin typeface="Century Gothic" panose="020B0502020202020204" pitchFamily="34" charset="0"/>
              </a:rPr>
              <a:t>Google</a:t>
            </a:r>
            <a:endParaRPr lang="zh-CN" altLang="en-US" dirty="0">
              <a:latin typeface="Century Gothic" panose="020B0502020202020204" pitchFamily="34" charset="0"/>
            </a:endParaRPr>
          </a:p>
        </p:txBody>
      </p:sp>
      <p:pic>
        <p:nvPicPr>
          <p:cNvPr id="73" name="图片 72">
            <a:extLst>
              <a:ext uri="{FF2B5EF4-FFF2-40B4-BE49-F238E27FC236}">
                <a16:creationId xmlns:a16="http://schemas.microsoft.com/office/drawing/2014/main" id="{593F53BE-080E-4827-B471-F8A4C1F8D1FA}"/>
              </a:ext>
            </a:extLst>
          </p:cNvPr>
          <p:cNvPicPr>
            <a:picLocks noChangeAspect="1"/>
          </p:cNvPicPr>
          <p:nvPr/>
        </p:nvPicPr>
        <p:blipFill>
          <a:blip r:embed="rId6"/>
          <a:stretch>
            <a:fillRect/>
          </a:stretch>
        </p:blipFill>
        <p:spPr>
          <a:xfrm>
            <a:off x="4910570" y="3988460"/>
            <a:ext cx="4166010" cy="533724"/>
          </a:xfrm>
          <a:prstGeom prst="rect">
            <a:avLst/>
          </a:prstGeom>
        </p:spPr>
      </p:pic>
      <p:sp>
        <p:nvSpPr>
          <p:cNvPr id="76" name="文本框 75">
            <a:extLst>
              <a:ext uri="{FF2B5EF4-FFF2-40B4-BE49-F238E27FC236}">
                <a16:creationId xmlns:a16="http://schemas.microsoft.com/office/drawing/2014/main" id="{C91FDE59-A582-47C0-B6C5-92D5E71EAA63}"/>
              </a:ext>
            </a:extLst>
          </p:cNvPr>
          <p:cNvSpPr txBox="1"/>
          <p:nvPr/>
        </p:nvSpPr>
        <p:spPr>
          <a:xfrm>
            <a:off x="6696859" y="4505654"/>
            <a:ext cx="593432" cy="338554"/>
          </a:xfrm>
          <a:prstGeom prst="rect">
            <a:avLst/>
          </a:prstGeom>
          <a:noFill/>
        </p:spPr>
        <p:txBody>
          <a:bodyPr wrap="none" rtlCol="0">
            <a:spAutoFit/>
          </a:bodyPr>
          <a:lstStyle/>
          <a:p>
            <a:r>
              <a:rPr lang="en-US" altLang="zh-CN" sz="1600" dirty="0">
                <a:latin typeface="Century Gothic" panose="020B0502020202020204" pitchFamily="34" charset="0"/>
              </a:rPr>
              <a:t>True</a:t>
            </a:r>
            <a:endParaRPr lang="zh-CN" altLang="en-US" dirty="0">
              <a:latin typeface="Century Gothic" panose="020B0502020202020204" pitchFamily="34" charset="0"/>
            </a:endParaRPr>
          </a:p>
        </p:txBody>
      </p:sp>
    </p:spTree>
    <p:extLst>
      <p:ext uri="{BB962C8B-B14F-4D97-AF65-F5344CB8AC3E}">
        <p14:creationId xmlns:p14="http://schemas.microsoft.com/office/powerpoint/2010/main" val="3665726148"/>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123478"/>
            <a:ext cx="8856984" cy="4896544"/>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矩形 2"/>
          <p:cNvSpPr/>
          <p:nvPr/>
        </p:nvSpPr>
        <p:spPr>
          <a:xfrm>
            <a:off x="2447764" y="1733202"/>
            <a:ext cx="4248472" cy="5040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4" name="文本框 3"/>
          <p:cNvSpPr txBox="1"/>
          <p:nvPr/>
        </p:nvSpPr>
        <p:spPr>
          <a:xfrm>
            <a:off x="2432084" y="2307171"/>
            <a:ext cx="4279832" cy="707886"/>
          </a:xfrm>
          <a:prstGeom prst="rect">
            <a:avLst/>
          </a:prstGeom>
          <a:noFill/>
        </p:spPr>
        <p:txBody>
          <a:bodyPr wrap="square" rtlCol="0">
            <a:spAutoFit/>
          </a:bodyPr>
          <a:lstStyle/>
          <a:p>
            <a:pPr algn="ctr"/>
            <a:r>
              <a:rPr lang="zh-CN" altLang="en-US" sz="4000" b="1" dirty="0">
                <a:cs typeface="+mn-ea"/>
              </a:rPr>
              <a:t>实现思路</a:t>
            </a:r>
          </a:p>
        </p:txBody>
      </p:sp>
      <p:sp>
        <p:nvSpPr>
          <p:cNvPr id="7" name="文本框 6"/>
          <p:cNvSpPr txBox="1"/>
          <p:nvPr/>
        </p:nvSpPr>
        <p:spPr>
          <a:xfrm>
            <a:off x="2519772" y="1723620"/>
            <a:ext cx="4104456" cy="523220"/>
          </a:xfrm>
          <a:prstGeom prst="rect">
            <a:avLst/>
          </a:prstGeom>
          <a:noFill/>
        </p:spPr>
        <p:txBody>
          <a:bodyPr wrap="square" rtlCol="0">
            <a:spAutoFit/>
          </a:bodyPr>
          <a:lstStyle/>
          <a:p>
            <a:pPr algn="ctr"/>
            <a:r>
              <a:rPr lang="en-US" altLang="zh-CN" sz="2800" dirty="0">
                <a:solidFill>
                  <a:schemeClr val="bg1"/>
                </a:solidFill>
                <a:latin typeface="Century Gothic" panose="020B0502020202020204" pitchFamily="34" charset="0"/>
                <a:cs typeface="+mn-ea"/>
              </a:rPr>
              <a:t>PART  02</a:t>
            </a:r>
            <a:endParaRPr lang="zh-CN" altLang="en-US" sz="2800" dirty="0">
              <a:solidFill>
                <a:schemeClr val="bg1"/>
              </a:solidFill>
              <a:latin typeface="Century Gothic" panose="020B0502020202020204" pitchFamily="34" charset="0"/>
              <a:cs typeface="+mn-ea"/>
            </a:endParaRPr>
          </a:p>
        </p:txBody>
      </p:sp>
      <p:grpSp>
        <p:nvGrpSpPr>
          <p:cNvPr id="18" name="组合 17"/>
          <p:cNvGrpSpPr/>
          <p:nvPr/>
        </p:nvGrpSpPr>
        <p:grpSpPr>
          <a:xfrm>
            <a:off x="1435008" y="577820"/>
            <a:ext cx="6529425" cy="3217045"/>
            <a:chOff x="1435008" y="577820"/>
            <a:chExt cx="6529425" cy="3217045"/>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2" name="图片 11">
            <a:extLst>
              <a:ext uri="{FF2B5EF4-FFF2-40B4-BE49-F238E27FC236}">
                <a16:creationId xmlns:a16="http://schemas.microsoft.com/office/drawing/2014/main" id="{3B301630-D7B6-4972-B929-8D0287A833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3974" y="191942"/>
            <a:ext cx="627245" cy="786566"/>
          </a:xfrm>
          <a:prstGeom prst="rect">
            <a:avLst/>
          </a:prstGeom>
        </p:spPr>
      </p:pic>
    </p:spTree>
    <p:extLst>
      <p:ext uri="{BB962C8B-B14F-4D97-AF65-F5344CB8AC3E}">
        <p14:creationId xmlns:p14="http://schemas.microsoft.com/office/powerpoint/2010/main" val="8766092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实现思路</a:t>
              </a:r>
            </a:p>
          </p:txBody>
        </p:sp>
      </p:grpSp>
      <p:grpSp>
        <p:nvGrpSpPr>
          <p:cNvPr id="15" name="组合 14">
            <a:extLst>
              <a:ext uri="{FF2B5EF4-FFF2-40B4-BE49-F238E27FC236}">
                <a16:creationId xmlns:a16="http://schemas.microsoft.com/office/drawing/2014/main" id="{1A85882E-819E-4740-BDE7-F14A811B95E9}"/>
              </a:ext>
            </a:extLst>
          </p:cNvPr>
          <p:cNvGrpSpPr/>
          <p:nvPr/>
        </p:nvGrpSpPr>
        <p:grpSpPr>
          <a:xfrm>
            <a:off x="3203848" y="1131590"/>
            <a:ext cx="2673584" cy="2878954"/>
            <a:chOff x="3203848" y="1131590"/>
            <a:chExt cx="2673584" cy="2878954"/>
          </a:xfrm>
        </p:grpSpPr>
        <p:grpSp>
          <p:nvGrpSpPr>
            <p:cNvPr id="11" name="组合 10"/>
            <p:cNvGrpSpPr/>
            <p:nvPr/>
          </p:nvGrpSpPr>
          <p:grpSpPr>
            <a:xfrm>
              <a:off x="3743908" y="1132955"/>
              <a:ext cx="1656184" cy="2877589"/>
              <a:chOff x="1477543" y="637844"/>
              <a:chExt cx="6486890" cy="3157021"/>
            </a:xfrm>
          </p:grpSpPr>
          <p:sp>
            <p:nvSpPr>
              <p:cNvPr id="12" name="矩形 11"/>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3" name="矩形 12"/>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4" name="矩形 13"/>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cxnSp>
          <p:nvCxnSpPr>
            <p:cNvPr id="19" name="直接连接符 18"/>
            <p:cNvCxnSpPr/>
            <p:nvPr/>
          </p:nvCxnSpPr>
          <p:spPr>
            <a:xfrm flipH="1">
              <a:off x="5076056" y="113159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3203848" y="3075806"/>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Freeform 275"/>
            <p:cNvSpPr>
              <a:spLocks noEditPoints="1"/>
            </p:cNvSpPr>
            <p:nvPr/>
          </p:nvSpPr>
          <p:spPr bwMode="auto">
            <a:xfrm>
              <a:off x="4226355" y="2222993"/>
              <a:ext cx="691289" cy="697514"/>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33 w 288"/>
                <a:gd name="T11" fmla="*/ 131 h 288"/>
                <a:gd name="T12" fmla="*/ 230 w 288"/>
                <a:gd name="T13" fmla="*/ 134 h 288"/>
                <a:gd name="T14" fmla="*/ 189 w 288"/>
                <a:gd name="T15" fmla="*/ 161 h 288"/>
                <a:gd name="T16" fmla="*/ 187 w 288"/>
                <a:gd name="T17" fmla="*/ 165 h 288"/>
                <a:gd name="T18" fmla="*/ 188 w 288"/>
                <a:gd name="T19" fmla="*/ 166 h 288"/>
                <a:gd name="T20" fmla="*/ 205 w 288"/>
                <a:gd name="T21" fmla="*/ 218 h 288"/>
                <a:gd name="T22" fmla="*/ 206 w 288"/>
                <a:gd name="T23" fmla="*/ 223 h 288"/>
                <a:gd name="T24" fmla="*/ 205 w 288"/>
                <a:gd name="T25" fmla="*/ 229 h 288"/>
                <a:gd name="T26" fmla="*/ 198 w 288"/>
                <a:gd name="T27" fmla="*/ 232 h 288"/>
                <a:gd name="T28" fmla="*/ 198 w 288"/>
                <a:gd name="T29" fmla="*/ 232 h 288"/>
                <a:gd name="T30" fmla="*/ 190 w 288"/>
                <a:gd name="T31" fmla="*/ 229 h 288"/>
                <a:gd name="T32" fmla="*/ 148 w 288"/>
                <a:gd name="T33" fmla="*/ 195 h 288"/>
                <a:gd name="T34" fmla="*/ 146 w 288"/>
                <a:gd name="T35" fmla="*/ 194 h 288"/>
                <a:gd name="T36" fmla="*/ 144 w 288"/>
                <a:gd name="T37" fmla="*/ 195 h 288"/>
                <a:gd name="T38" fmla="*/ 104 w 288"/>
                <a:gd name="T39" fmla="*/ 229 h 288"/>
                <a:gd name="T40" fmla="*/ 96 w 288"/>
                <a:gd name="T41" fmla="*/ 232 h 288"/>
                <a:gd name="T42" fmla="*/ 89 w 288"/>
                <a:gd name="T43" fmla="*/ 229 h 288"/>
                <a:gd name="T44" fmla="*/ 87 w 288"/>
                <a:gd name="T45" fmla="*/ 223 h 288"/>
                <a:gd name="T46" fmla="*/ 88 w 288"/>
                <a:gd name="T47" fmla="*/ 218 h 288"/>
                <a:gd name="T48" fmla="*/ 104 w 288"/>
                <a:gd name="T49" fmla="*/ 166 h 288"/>
                <a:gd name="T50" fmla="*/ 104 w 288"/>
                <a:gd name="T51" fmla="*/ 165 h 288"/>
                <a:gd name="T52" fmla="*/ 102 w 288"/>
                <a:gd name="T53" fmla="*/ 161 h 288"/>
                <a:gd name="T54" fmla="*/ 61 w 288"/>
                <a:gd name="T55" fmla="*/ 134 h 288"/>
                <a:gd name="T56" fmla="*/ 58 w 288"/>
                <a:gd name="T57" fmla="*/ 131 h 288"/>
                <a:gd name="T58" fmla="*/ 56 w 288"/>
                <a:gd name="T59" fmla="*/ 125 h 288"/>
                <a:gd name="T60" fmla="*/ 57 w 288"/>
                <a:gd name="T61" fmla="*/ 120 h 288"/>
                <a:gd name="T62" fmla="*/ 61 w 288"/>
                <a:gd name="T63" fmla="*/ 117 h 288"/>
                <a:gd name="T64" fmla="*/ 67 w 288"/>
                <a:gd name="T65" fmla="*/ 116 h 288"/>
                <a:gd name="T66" fmla="*/ 118 w 288"/>
                <a:gd name="T67" fmla="*/ 116 h 288"/>
                <a:gd name="T68" fmla="*/ 120 w 288"/>
                <a:gd name="T69" fmla="*/ 115 h 288"/>
                <a:gd name="T70" fmla="*/ 122 w 288"/>
                <a:gd name="T71" fmla="*/ 113 h 288"/>
                <a:gd name="T72" fmla="*/ 136 w 288"/>
                <a:gd name="T73" fmla="*/ 61 h 288"/>
                <a:gd name="T74" fmla="*/ 138 w 288"/>
                <a:gd name="T75" fmla="*/ 56 h 288"/>
                <a:gd name="T76" fmla="*/ 146 w 288"/>
                <a:gd name="T77" fmla="*/ 52 h 288"/>
                <a:gd name="T78" fmla="*/ 153 w 288"/>
                <a:gd name="T79" fmla="*/ 56 h 288"/>
                <a:gd name="T80" fmla="*/ 155 w 288"/>
                <a:gd name="T81" fmla="*/ 61 h 288"/>
                <a:gd name="T82" fmla="*/ 170 w 288"/>
                <a:gd name="T83" fmla="*/ 113 h 288"/>
                <a:gd name="T84" fmla="*/ 171 w 288"/>
                <a:gd name="T85" fmla="*/ 115 h 288"/>
                <a:gd name="T86" fmla="*/ 174 w 288"/>
                <a:gd name="T87" fmla="*/ 116 h 288"/>
                <a:gd name="T88" fmla="*/ 224 w 288"/>
                <a:gd name="T89" fmla="*/ 116 h 288"/>
                <a:gd name="T90" fmla="*/ 229 w 288"/>
                <a:gd name="T91" fmla="*/ 117 h 288"/>
                <a:gd name="T92" fmla="*/ 234 w 288"/>
                <a:gd name="T93" fmla="*/ 120 h 288"/>
                <a:gd name="T94" fmla="*/ 236 w 288"/>
                <a:gd name="T95" fmla="*/ 125 h 288"/>
                <a:gd name="T96" fmla="*/ 233 w 288"/>
                <a:gd name="T97" fmla="*/ 13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 h="288">
                  <a:moveTo>
                    <a:pt x="144" y="0"/>
                  </a:moveTo>
                  <a:cubicBezTo>
                    <a:pt x="65" y="0"/>
                    <a:pt x="0" y="64"/>
                    <a:pt x="0" y="144"/>
                  </a:cubicBezTo>
                  <a:cubicBezTo>
                    <a:pt x="0" y="223"/>
                    <a:pt x="65" y="288"/>
                    <a:pt x="144" y="288"/>
                  </a:cubicBezTo>
                  <a:cubicBezTo>
                    <a:pt x="224" y="288"/>
                    <a:pt x="288" y="223"/>
                    <a:pt x="288" y="144"/>
                  </a:cubicBezTo>
                  <a:cubicBezTo>
                    <a:pt x="288" y="64"/>
                    <a:pt x="224" y="0"/>
                    <a:pt x="144" y="0"/>
                  </a:cubicBezTo>
                  <a:close/>
                  <a:moveTo>
                    <a:pt x="233" y="131"/>
                  </a:moveTo>
                  <a:cubicBezTo>
                    <a:pt x="232" y="133"/>
                    <a:pt x="231" y="134"/>
                    <a:pt x="230" y="134"/>
                  </a:cubicBezTo>
                  <a:cubicBezTo>
                    <a:pt x="189" y="161"/>
                    <a:pt x="189" y="161"/>
                    <a:pt x="189" y="161"/>
                  </a:cubicBezTo>
                  <a:cubicBezTo>
                    <a:pt x="188" y="161"/>
                    <a:pt x="187" y="164"/>
                    <a:pt x="187" y="165"/>
                  </a:cubicBezTo>
                  <a:cubicBezTo>
                    <a:pt x="187" y="165"/>
                    <a:pt x="187" y="166"/>
                    <a:pt x="188" y="166"/>
                  </a:cubicBezTo>
                  <a:cubicBezTo>
                    <a:pt x="205" y="218"/>
                    <a:pt x="205" y="218"/>
                    <a:pt x="205" y="218"/>
                  </a:cubicBezTo>
                  <a:cubicBezTo>
                    <a:pt x="206" y="220"/>
                    <a:pt x="206" y="221"/>
                    <a:pt x="206" y="223"/>
                  </a:cubicBezTo>
                  <a:cubicBezTo>
                    <a:pt x="206" y="225"/>
                    <a:pt x="206" y="227"/>
                    <a:pt x="205" y="229"/>
                  </a:cubicBezTo>
                  <a:cubicBezTo>
                    <a:pt x="203" y="231"/>
                    <a:pt x="200" y="232"/>
                    <a:pt x="198" y="232"/>
                  </a:cubicBezTo>
                  <a:cubicBezTo>
                    <a:pt x="198" y="232"/>
                    <a:pt x="198" y="232"/>
                    <a:pt x="198" y="232"/>
                  </a:cubicBezTo>
                  <a:cubicBezTo>
                    <a:pt x="194" y="232"/>
                    <a:pt x="192" y="230"/>
                    <a:pt x="190" y="229"/>
                  </a:cubicBezTo>
                  <a:cubicBezTo>
                    <a:pt x="148" y="195"/>
                    <a:pt x="148" y="195"/>
                    <a:pt x="148" y="195"/>
                  </a:cubicBezTo>
                  <a:cubicBezTo>
                    <a:pt x="148" y="194"/>
                    <a:pt x="147" y="194"/>
                    <a:pt x="146" y="194"/>
                  </a:cubicBezTo>
                  <a:cubicBezTo>
                    <a:pt x="145" y="194"/>
                    <a:pt x="144" y="194"/>
                    <a:pt x="144" y="195"/>
                  </a:cubicBezTo>
                  <a:cubicBezTo>
                    <a:pt x="104" y="229"/>
                    <a:pt x="104" y="229"/>
                    <a:pt x="104" y="229"/>
                  </a:cubicBezTo>
                  <a:cubicBezTo>
                    <a:pt x="102" y="230"/>
                    <a:pt x="100" y="232"/>
                    <a:pt x="96" y="232"/>
                  </a:cubicBezTo>
                  <a:cubicBezTo>
                    <a:pt x="94" y="232"/>
                    <a:pt x="91" y="231"/>
                    <a:pt x="89" y="229"/>
                  </a:cubicBezTo>
                  <a:cubicBezTo>
                    <a:pt x="88" y="226"/>
                    <a:pt x="87" y="224"/>
                    <a:pt x="87" y="223"/>
                  </a:cubicBezTo>
                  <a:cubicBezTo>
                    <a:pt x="87" y="221"/>
                    <a:pt x="88" y="220"/>
                    <a:pt x="88" y="218"/>
                  </a:cubicBezTo>
                  <a:cubicBezTo>
                    <a:pt x="104" y="166"/>
                    <a:pt x="104" y="166"/>
                    <a:pt x="104" y="166"/>
                  </a:cubicBezTo>
                  <a:cubicBezTo>
                    <a:pt x="104" y="166"/>
                    <a:pt x="104" y="166"/>
                    <a:pt x="104" y="165"/>
                  </a:cubicBezTo>
                  <a:cubicBezTo>
                    <a:pt x="104" y="164"/>
                    <a:pt x="103" y="162"/>
                    <a:pt x="102" y="161"/>
                  </a:cubicBezTo>
                  <a:cubicBezTo>
                    <a:pt x="61" y="134"/>
                    <a:pt x="61" y="134"/>
                    <a:pt x="61" y="134"/>
                  </a:cubicBezTo>
                  <a:cubicBezTo>
                    <a:pt x="60" y="134"/>
                    <a:pt x="59" y="133"/>
                    <a:pt x="58" y="131"/>
                  </a:cubicBezTo>
                  <a:cubicBezTo>
                    <a:pt x="57" y="130"/>
                    <a:pt x="56" y="128"/>
                    <a:pt x="56" y="125"/>
                  </a:cubicBezTo>
                  <a:cubicBezTo>
                    <a:pt x="56" y="123"/>
                    <a:pt x="56" y="121"/>
                    <a:pt x="57" y="120"/>
                  </a:cubicBezTo>
                  <a:cubicBezTo>
                    <a:pt x="59" y="119"/>
                    <a:pt x="60" y="118"/>
                    <a:pt x="61" y="117"/>
                  </a:cubicBezTo>
                  <a:cubicBezTo>
                    <a:pt x="63" y="116"/>
                    <a:pt x="65" y="116"/>
                    <a:pt x="67" y="116"/>
                  </a:cubicBezTo>
                  <a:cubicBezTo>
                    <a:pt x="118" y="116"/>
                    <a:pt x="118" y="116"/>
                    <a:pt x="118" y="116"/>
                  </a:cubicBezTo>
                  <a:cubicBezTo>
                    <a:pt x="118" y="116"/>
                    <a:pt x="119" y="116"/>
                    <a:pt x="120" y="115"/>
                  </a:cubicBezTo>
                  <a:cubicBezTo>
                    <a:pt x="121" y="115"/>
                    <a:pt x="121" y="114"/>
                    <a:pt x="122" y="113"/>
                  </a:cubicBezTo>
                  <a:cubicBezTo>
                    <a:pt x="136" y="61"/>
                    <a:pt x="136" y="61"/>
                    <a:pt x="136" y="61"/>
                  </a:cubicBezTo>
                  <a:cubicBezTo>
                    <a:pt x="137" y="59"/>
                    <a:pt x="137" y="57"/>
                    <a:pt x="138" y="56"/>
                  </a:cubicBezTo>
                  <a:cubicBezTo>
                    <a:pt x="139" y="54"/>
                    <a:pt x="142" y="52"/>
                    <a:pt x="146" y="52"/>
                  </a:cubicBezTo>
                  <a:cubicBezTo>
                    <a:pt x="150" y="52"/>
                    <a:pt x="152" y="54"/>
                    <a:pt x="153" y="56"/>
                  </a:cubicBezTo>
                  <a:cubicBezTo>
                    <a:pt x="154" y="57"/>
                    <a:pt x="154" y="59"/>
                    <a:pt x="155" y="61"/>
                  </a:cubicBezTo>
                  <a:cubicBezTo>
                    <a:pt x="170" y="113"/>
                    <a:pt x="170" y="113"/>
                    <a:pt x="170" y="113"/>
                  </a:cubicBezTo>
                  <a:cubicBezTo>
                    <a:pt x="170" y="114"/>
                    <a:pt x="170" y="115"/>
                    <a:pt x="171" y="115"/>
                  </a:cubicBezTo>
                  <a:cubicBezTo>
                    <a:pt x="172" y="116"/>
                    <a:pt x="173" y="116"/>
                    <a:pt x="174" y="116"/>
                  </a:cubicBezTo>
                  <a:cubicBezTo>
                    <a:pt x="224" y="116"/>
                    <a:pt x="224" y="116"/>
                    <a:pt x="224" y="116"/>
                  </a:cubicBezTo>
                  <a:cubicBezTo>
                    <a:pt x="226" y="116"/>
                    <a:pt x="227" y="116"/>
                    <a:pt x="229" y="117"/>
                  </a:cubicBezTo>
                  <a:cubicBezTo>
                    <a:pt x="230" y="117"/>
                    <a:pt x="232" y="118"/>
                    <a:pt x="234" y="120"/>
                  </a:cubicBezTo>
                  <a:cubicBezTo>
                    <a:pt x="235" y="121"/>
                    <a:pt x="236" y="123"/>
                    <a:pt x="236" y="125"/>
                  </a:cubicBezTo>
                  <a:cubicBezTo>
                    <a:pt x="236" y="128"/>
                    <a:pt x="234" y="130"/>
                    <a:pt x="233" y="131"/>
                  </a:cubicBez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mn-ea"/>
                <a:cs typeface="+mn-ea"/>
              </a:endParaRPr>
            </a:p>
          </p:txBody>
        </p:sp>
      </p:grpSp>
      <p:cxnSp>
        <p:nvCxnSpPr>
          <p:cNvPr id="22" name="直接连接符 21"/>
          <p:cNvCxnSpPr/>
          <p:nvPr/>
        </p:nvCxnSpPr>
        <p:spPr>
          <a:xfrm>
            <a:off x="1072734" y="2503535"/>
            <a:ext cx="20276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504616" y="2139702"/>
            <a:ext cx="2256390" cy="338554"/>
          </a:xfrm>
          <a:prstGeom prst="rect">
            <a:avLst/>
          </a:prstGeom>
          <a:noFill/>
        </p:spPr>
        <p:txBody>
          <a:bodyPr wrap="square" rtlCol="0">
            <a:spAutoFit/>
          </a:bodyPr>
          <a:lstStyle/>
          <a:p>
            <a:r>
              <a:rPr lang="zh-CN" altLang="en-US" sz="1600" b="1" dirty="0">
                <a:cs typeface="+mn-ea"/>
              </a:rPr>
              <a:t>核心观点</a:t>
            </a:r>
          </a:p>
        </p:txBody>
      </p:sp>
      <p:cxnSp>
        <p:nvCxnSpPr>
          <p:cNvPr id="25" name="直接连接符 24"/>
          <p:cNvCxnSpPr/>
          <p:nvPr/>
        </p:nvCxnSpPr>
        <p:spPr>
          <a:xfrm>
            <a:off x="6041286" y="2503535"/>
            <a:ext cx="20276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0331" y="129001"/>
            <a:ext cx="627245" cy="786566"/>
          </a:xfrm>
          <a:prstGeom prst="rect">
            <a:avLst/>
          </a:prstGeom>
        </p:spPr>
      </p:pic>
      <p:sp>
        <p:nvSpPr>
          <p:cNvPr id="29" name="文本框 28">
            <a:extLst>
              <a:ext uri="{FF2B5EF4-FFF2-40B4-BE49-F238E27FC236}">
                <a16:creationId xmlns:a16="http://schemas.microsoft.com/office/drawing/2014/main" id="{8E15E286-A666-46E0-9C4C-9BE07461132E}"/>
              </a:ext>
            </a:extLst>
          </p:cNvPr>
          <p:cNvSpPr txBox="1"/>
          <p:nvPr/>
        </p:nvSpPr>
        <p:spPr>
          <a:xfrm>
            <a:off x="6511189" y="2164981"/>
            <a:ext cx="2256390" cy="338554"/>
          </a:xfrm>
          <a:prstGeom prst="rect">
            <a:avLst/>
          </a:prstGeom>
          <a:noFill/>
        </p:spPr>
        <p:txBody>
          <a:bodyPr wrap="square" rtlCol="0">
            <a:spAutoFit/>
          </a:bodyPr>
          <a:lstStyle/>
          <a:p>
            <a:r>
              <a:rPr lang="zh-CN" altLang="en-US" sz="1600" b="1" dirty="0">
                <a:cs typeface="+mn-ea"/>
              </a:rPr>
              <a:t>核心步骤</a:t>
            </a:r>
          </a:p>
        </p:txBody>
      </p:sp>
      <p:sp>
        <p:nvSpPr>
          <p:cNvPr id="16" name="文本框 15">
            <a:extLst>
              <a:ext uri="{FF2B5EF4-FFF2-40B4-BE49-F238E27FC236}">
                <a16:creationId xmlns:a16="http://schemas.microsoft.com/office/drawing/2014/main" id="{4578E524-245E-4B83-A3AE-FC80D532392E}"/>
              </a:ext>
            </a:extLst>
          </p:cNvPr>
          <p:cNvSpPr txBox="1"/>
          <p:nvPr/>
        </p:nvSpPr>
        <p:spPr>
          <a:xfrm>
            <a:off x="1072734" y="2643758"/>
            <a:ext cx="2027615" cy="584775"/>
          </a:xfrm>
          <a:prstGeom prst="rect">
            <a:avLst/>
          </a:prstGeom>
          <a:noFill/>
        </p:spPr>
        <p:txBody>
          <a:bodyPr wrap="square" rtlCol="0">
            <a:spAutoFit/>
          </a:bodyPr>
          <a:lstStyle/>
          <a:p>
            <a:r>
              <a:rPr lang="zh-CN" altLang="en-US" sz="1600" dirty="0">
                <a:latin typeface="Microsoft YaHei UI Light" panose="020B0502040204020203" pitchFamily="34" charset="-122"/>
                <a:ea typeface="Microsoft YaHei UI Light" panose="020B0502040204020203" pitchFamily="34" charset="-122"/>
              </a:rPr>
              <a:t>相似的语句具有相似的句子结构</a:t>
            </a:r>
          </a:p>
        </p:txBody>
      </p:sp>
      <p:sp>
        <p:nvSpPr>
          <p:cNvPr id="30" name="文本框 29">
            <a:extLst>
              <a:ext uri="{FF2B5EF4-FFF2-40B4-BE49-F238E27FC236}">
                <a16:creationId xmlns:a16="http://schemas.microsoft.com/office/drawing/2014/main" id="{B8DEB0FF-088E-4B89-B520-F3868FB137F5}"/>
              </a:ext>
            </a:extLst>
          </p:cNvPr>
          <p:cNvSpPr txBox="1"/>
          <p:nvPr/>
        </p:nvSpPr>
        <p:spPr>
          <a:xfrm>
            <a:off x="6041285" y="2603300"/>
            <a:ext cx="2027615" cy="1323439"/>
          </a:xfrm>
          <a:prstGeom prst="rect">
            <a:avLst/>
          </a:prstGeom>
          <a:noFill/>
        </p:spPr>
        <p:txBody>
          <a:bodyPr wrap="square" rtlCol="0">
            <a:spAutoFit/>
          </a:bodyPr>
          <a:lstStyle/>
          <a:p>
            <a:r>
              <a:rPr lang="zh-CN" altLang="en-US" sz="1600" dirty="0">
                <a:latin typeface="Microsoft YaHei UI Light" panose="020B0502040204020203" pitchFamily="34" charset="-122"/>
                <a:ea typeface="Microsoft YaHei UI Light" panose="020B0502040204020203" pitchFamily="34" charset="-122"/>
              </a:rPr>
              <a:t>文本扩增</a:t>
            </a:r>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r>
              <a:rPr lang="zh-CN" altLang="en-US" sz="1600" dirty="0">
                <a:latin typeface="Microsoft YaHei UI Light" panose="020B0502040204020203" pitchFamily="34" charset="-122"/>
                <a:ea typeface="Microsoft YaHei UI Light" panose="020B0502040204020203" pitchFamily="34" charset="-122"/>
              </a:rPr>
              <a:t>语句翻译</a:t>
            </a:r>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r>
              <a:rPr lang="zh-CN" altLang="en-US" sz="1600" dirty="0">
                <a:latin typeface="Microsoft YaHei UI Light" panose="020B0502040204020203" pitchFamily="34" charset="-122"/>
                <a:ea typeface="Microsoft YaHei UI Light" panose="020B0502040204020203" pitchFamily="34" charset="-122"/>
              </a:rPr>
              <a:t>句子结构差异分析</a:t>
            </a:r>
          </a:p>
        </p:txBody>
      </p:sp>
    </p:spTree>
    <p:extLst>
      <p:ext uri="{BB962C8B-B14F-4D97-AF65-F5344CB8AC3E}">
        <p14:creationId xmlns:p14="http://schemas.microsoft.com/office/powerpoint/2010/main" val="344540809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实现思路</a:t>
              </a:r>
            </a:p>
          </p:txBody>
        </p:sp>
      </p:grpSp>
      <p:pic>
        <p:nvPicPr>
          <p:cNvPr id="40" name="图片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0331" y="129001"/>
            <a:ext cx="627245" cy="786566"/>
          </a:xfrm>
          <a:prstGeom prst="rect">
            <a:avLst/>
          </a:prstGeom>
        </p:spPr>
      </p:pic>
      <p:pic>
        <p:nvPicPr>
          <p:cNvPr id="13" name="图片 12">
            <a:extLst>
              <a:ext uri="{FF2B5EF4-FFF2-40B4-BE49-F238E27FC236}">
                <a16:creationId xmlns:a16="http://schemas.microsoft.com/office/drawing/2014/main" id="{CAD41B11-F74D-413A-B84E-C4B4B0039D77}"/>
              </a:ext>
            </a:extLst>
          </p:cNvPr>
          <p:cNvPicPr>
            <a:picLocks noChangeAspect="1"/>
          </p:cNvPicPr>
          <p:nvPr/>
        </p:nvPicPr>
        <p:blipFill>
          <a:blip r:embed="rId4"/>
          <a:stretch>
            <a:fillRect/>
          </a:stretch>
        </p:blipFill>
        <p:spPr>
          <a:xfrm>
            <a:off x="240166" y="987574"/>
            <a:ext cx="7956376" cy="2063726"/>
          </a:xfrm>
          <a:prstGeom prst="rect">
            <a:avLst/>
          </a:prstGeom>
        </p:spPr>
      </p:pic>
      <p:sp>
        <p:nvSpPr>
          <p:cNvPr id="14" name="矩形 13">
            <a:extLst>
              <a:ext uri="{FF2B5EF4-FFF2-40B4-BE49-F238E27FC236}">
                <a16:creationId xmlns:a16="http://schemas.microsoft.com/office/drawing/2014/main" id="{EFA62879-14A0-4866-85B0-4834703B47E6}"/>
              </a:ext>
            </a:extLst>
          </p:cNvPr>
          <p:cNvSpPr/>
          <p:nvPr/>
        </p:nvSpPr>
        <p:spPr>
          <a:xfrm>
            <a:off x="362671" y="3009995"/>
            <a:ext cx="6691255" cy="2308324"/>
          </a:xfrm>
          <a:prstGeom prst="rect">
            <a:avLst/>
          </a:prstGeom>
          <a:noFill/>
        </p:spPr>
        <p:txBody>
          <a:bodyPr wrap="none" lIns="91440" tIns="45720" rIns="91440" bIns="45720">
            <a:spAutoFit/>
          </a:bodyPr>
          <a:lstStyle/>
          <a:p>
            <a:pPr marL="285750" indent="-285750">
              <a:buFont typeface="Arial" panose="020B0604020202020204" pitchFamily="34" charset="0"/>
              <a:buChar char="•"/>
            </a:pPr>
            <a:r>
              <a:rPr lang="zh-CN" altLang="en-US" b="0" cap="none" spc="0" dirty="0">
                <a:ln w="0"/>
                <a:solidFill>
                  <a:schemeClr val="accent1"/>
                </a:solidFill>
                <a:effectLst>
                  <a:outerShdw blurRad="38100" dist="25400" dir="5400000" algn="ctr" rotWithShape="0">
                    <a:srgbClr val="6E747A">
                      <a:alpha val="43000"/>
                    </a:srgbClr>
                  </a:outerShdw>
                </a:effectLst>
                <a:latin typeface="华文中宋" panose="02010600040101010101" pitchFamily="2" charset="-122"/>
                <a:ea typeface="华文中宋" panose="02010600040101010101" pitchFamily="2" charset="-122"/>
              </a:rPr>
              <a:t>数据集：</a:t>
            </a:r>
            <a:r>
              <a:rPr lang="en-US" altLang="zh-CN" b="0" cap="none" spc="0" dirty="0">
                <a:ln w="0"/>
                <a:solidFill>
                  <a:schemeClr val="accent1"/>
                </a:solidFill>
                <a:effectLst>
                  <a:outerShdw blurRad="38100" dist="25400" dir="5400000" algn="ctr" rotWithShape="0">
                    <a:srgbClr val="6E747A">
                      <a:alpha val="43000"/>
                    </a:srgbClr>
                  </a:outerShdw>
                </a:effectLst>
                <a:latin typeface="华文中宋" panose="02010600040101010101" pitchFamily="2" charset="-122"/>
                <a:ea typeface="华文中宋" panose="02010600040101010101" pitchFamily="2" charset="-122"/>
              </a:rPr>
              <a:t>business/politics From CNN</a:t>
            </a:r>
          </a:p>
          <a:p>
            <a:pPr marL="285750" indent="-285750">
              <a:buFont typeface="Arial" panose="020B0604020202020204" pitchFamily="34" charset="0"/>
              <a:buChar char="•"/>
            </a:pPr>
            <a:endParaRPr lang="en-US" altLang="zh-CN" b="0" cap="none" spc="0" dirty="0">
              <a:ln w="0"/>
              <a:solidFill>
                <a:schemeClr val="accent1"/>
              </a:solidFill>
              <a:effectLst>
                <a:outerShdw blurRad="38100" dist="25400" dir="5400000" algn="ctr" rotWithShape="0">
                  <a:srgbClr val="6E747A">
                    <a:alpha val="43000"/>
                  </a:srgbClr>
                </a:outerShdw>
              </a:effectLst>
              <a:latin typeface="华文中宋" panose="02010600040101010101" pitchFamily="2" charset="-122"/>
              <a:ea typeface="华文中宋" panose="02010600040101010101" pitchFamily="2" charset="-122"/>
            </a:endParaRPr>
          </a:p>
          <a:p>
            <a:pPr marL="285750" indent="-285750">
              <a:buFont typeface="Arial" panose="020B0604020202020204" pitchFamily="34" charset="0"/>
              <a:buChar char="•"/>
            </a:pPr>
            <a:r>
              <a:rPr lang="zh-CN" altLang="en-US" dirty="0">
                <a:ln w="0"/>
                <a:solidFill>
                  <a:schemeClr val="accent1"/>
                </a:solidFill>
                <a:effectLst>
                  <a:outerShdw blurRad="38100" dist="25400" dir="5400000" algn="ctr" rotWithShape="0">
                    <a:srgbClr val="6E747A">
                      <a:alpha val="43000"/>
                    </a:srgbClr>
                  </a:outerShdw>
                </a:effectLst>
                <a:latin typeface="华文中宋" panose="02010600040101010101" pitchFamily="2" charset="-122"/>
                <a:ea typeface="华文中宋" panose="02010600040101010101" pitchFamily="2" charset="-122"/>
              </a:rPr>
              <a:t>翻译工具：</a:t>
            </a:r>
            <a:r>
              <a:rPr lang="en-US" altLang="zh-CN" dirty="0">
                <a:ln w="0"/>
                <a:solidFill>
                  <a:schemeClr val="accent1"/>
                </a:solidFill>
                <a:effectLst>
                  <a:outerShdw blurRad="38100" dist="25400" dir="5400000" algn="ctr" rotWithShape="0">
                    <a:srgbClr val="6E747A">
                      <a:alpha val="43000"/>
                    </a:srgbClr>
                  </a:outerShdw>
                </a:effectLst>
                <a:latin typeface="华文中宋" panose="02010600040101010101" pitchFamily="2" charset="-122"/>
                <a:ea typeface="华文中宋" panose="02010600040101010101" pitchFamily="2" charset="-122"/>
              </a:rPr>
              <a:t>Google/Bing/(Baidu/</a:t>
            </a:r>
            <a:r>
              <a:rPr lang="en-US" altLang="zh-CN" dirty="0" err="1">
                <a:ln w="0"/>
                <a:solidFill>
                  <a:schemeClr val="accent1"/>
                </a:solidFill>
                <a:effectLst>
                  <a:outerShdw blurRad="38100" dist="25400" dir="5400000" algn="ctr" rotWithShape="0">
                    <a:srgbClr val="6E747A">
                      <a:alpha val="43000"/>
                    </a:srgbClr>
                  </a:outerShdw>
                </a:effectLst>
                <a:latin typeface="华文中宋" panose="02010600040101010101" pitchFamily="2" charset="-122"/>
                <a:ea typeface="华文中宋" panose="02010600040101010101" pitchFamily="2" charset="-122"/>
              </a:rPr>
              <a:t>Youdao</a:t>
            </a:r>
            <a:r>
              <a:rPr lang="en-US" altLang="zh-CN" dirty="0">
                <a:ln w="0"/>
                <a:solidFill>
                  <a:schemeClr val="accent1"/>
                </a:solidFill>
                <a:effectLst>
                  <a:outerShdw blurRad="38100" dist="25400" dir="5400000" algn="ctr" rotWithShape="0">
                    <a:srgbClr val="6E747A">
                      <a:alpha val="43000"/>
                    </a:srgbClr>
                  </a:outerShdw>
                </a:effectLst>
                <a:latin typeface="华文中宋" panose="02010600040101010101" pitchFamily="2" charset="-122"/>
                <a:ea typeface="华文中宋" panose="02010600040101010101" pitchFamily="2" charset="-122"/>
              </a:rPr>
              <a:t>)</a:t>
            </a:r>
          </a:p>
          <a:p>
            <a:pPr marL="285750" indent="-285750">
              <a:buFont typeface="Arial" panose="020B0604020202020204" pitchFamily="34" charset="0"/>
              <a:buChar char="•"/>
            </a:pPr>
            <a:endParaRPr lang="en-US" altLang="zh-CN" dirty="0">
              <a:ln w="0"/>
              <a:solidFill>
                <a:schemeClr val="accent1"/>
              </a:solidFill>
              <a:effectLst>
                <a:outerShdw blurRad="38100" dist="25400" dir="5400000" algn="ctr" rotWithShape="0">
                  <a:srgbClr val="6E747A">
                    <a:alpha val="43000"/>
                  </a:srgbClr>
                </a:outerShdw>
              </a:effectLst>
              <a:latin typeface="华文中宋" panose="02010600040101010101" pitchFamily="2" charset="-122"/>
              <a:ea typeface="华文中宋" panose="02010600040101010101" pitchFamily="2" charset="-122"/>
            </a:endParaRPr>
          </a:p>
          <a:p>
            <a:pPr marL="285750" indent="-285750">
              <a:buFont typeface="Arial" panose="020B0604020202020204" pitchFamily="34" charset="0"/>
              <a:buChar char="•"/>
            </a:pPr>
            <a:r>
              <a:rPr lang="zh-CN" altLang="en-US" dirty="0">
                <a:ln w="0"/>
                <a:solidFill>
                  <a:schemeClr val="accent1"/>
                </a:solidFill>
                <a:effectLst>
                  <a:outerShdw blurRad="38100" dist="25400" dir="5400000" algn="ctr" rotWithShape="0">
                    <a:srgbClr val="6E747A">
                      <a:alpha val="43000"/>
                    </a:srgbClr>
                  </a:outerShdw>
                </a:effectLst>
                <a:latin typeface="华文中宋" panose="02010600040101010101" pitchFamily="2" charset="-122"/>
                <a:ea typeface="华文中宋" panose="02010600040101010101" pitchFamily="2" charset="-122"/>
              </a:rPr>
              <a:t>文本扩增：</a:t>
            </a:r>
            <a:r>
              <a:rPr lang="en-US" altLang="zh-CN" dirty="0" err="1">
                <a:ln w="0"/>
                <a:solidFill>
                  <a:schemeClr val="accent1"/>
                </a:solidFill>
                <a:effectLst>
                  <a:outerShdw blurRad="38100" dist="25400" dir="5400000" algn="ctr" rotWithShape="0">
                    <a:srgbClr val="6E747A">
                      <a:alpha val="43000"/>
                    </a:srgbClr>
                  </a:outerShdw>
                </a:effectLst>
                <a:latin typeface="华文中宋" panose="02010600040101010101" pitchFamily="2" charset="-122"/>
                <a:ea typeface="华文中宋" panose="02010600040101010101" pitchFamily="2" charset="-122"/>
              </a:rPr>
              <a:t>bert</a:t>
            </a:r>
            <a:r>
              <a:rPr lang="zh-CN" altLang="en-US" dirty="0">
                <a:ln w="0"/>
                <a:solidFill>
                  <a:schemeClr val="accent1"/>
                </a:solidFill>
                <a:effectLst>
                  <a:outerShdw blurRad="38100" dist="25400" dir="5400000" algn="ctr" rotWithShape="0">
                    <a:srgbClr val="6E747A">
                      <a:alpha val="43000"/>
                    </a:srgbClr>
                  </a:outerShdw>
                </a:effectLst>
                <a:latin typeface="华文中宋" panose="02010600040101010101" pitchFamily="2" charset="-122"/>
                <a:ea typeface="华文中宋" panose="02010600040101010101" pitchFamily="2" charset="-122"/>
              </a:rPr>
              <a:t>词嵌入，替换</a:t>
            </a:r>
            <a:r>
              <a:rPr lang="en-US" altLang="zh-CN" dirty="0">
                <a:ln w="0"/>
                <a:solidFill>
                  <a:schemeClr val="accent1"/>
                </a:solidFill>
                <a:effectLst>
                  <a:outerShdw blurRad="38100" dist="25400" dir="5400000" algn="ctr" rotWithShape="0">
                    <a:srgbClr val="6E747A">
                      <a:alpha val="43000"/>
                    </a:srgbClr>
                  </a:outerShdw>
                </a:effectLst>
                <a:latin typeface="华文中宋" panose="02010600040101010101" pitchFamily="2" charset="-122"/>
                <a:ea typeface="华文中宋" panose="02010600040101010101" pitchFamily="2" charset="-122"/>
              </a:rPr>
              <a:t>noun/adj.</a:t>
            </a:r>
            <a:r>
              <a:rPr lang="zh-CN" altLang="en-US" dirty="0">
                <a:ln w="0"/>
                <a:solidFill>
                  <a:schemeClr val="accent1"/>
                </a:solidFill>
                <a:effectLst>
                  <a:outerShdw blurRad="38100" dist="25400" dir="5400000" algn="ctr" rotWithShape="0">
                    <a:srgbClr val="6E747A">
                      <a:alpha val="43000"/>
                    </a:srgbClr>
                  </a:outerShdw>
                </a:effectLst>
                <a:latin typeface="华文中宋" panose="02010600040101010101" pitchFamily="2" charset="-122"/>
                <a:ea typeface="华文中宋" panose="02010600040101010101" pitchFamily="2" charset="-122"/>
              </a:rPr>
              <a:t>为相同词性的近义词</a:t>
            </a:r>
            <a:endParaRPr lang="en-US" altLang="zh-CN" dirty="0">
              <a:ln w="0"/>
              <a:solidFill>
                <a:schemeClr val="accent1"/>
              </a:solidFill>
              <a:effectLst>
                <a:outerShdw blurRad="38100" dist="25400" dir="5400000" algn="ctr" rotWithShape="0">
                  <a:srgbClr val="6E747A">
                    <a:alpha val="43000"/>
                  </a:srgbClr>
                </a:outerShdw>
              </a:effectLst>
              <a:latin typeface="华文中宋" panose="02010600040101010101" pitchFamily="2" charset="-122"/>
              <a:ea typeface="华文中宋" panose="02010600040101010101" pitchFamily="2" charset="-122"/>
            </a:endParaRPr>
          </a:p>
          <a:p>
            <a:pPr marL="285750" indent="-285750">
              <a:buFont typeface="Arial" panose="020B0604020202020204" pitchFamily="34" charset="0"/>
              <a:buChar char="•"/>
            </a:pPr>
            <a:endParaRPr lang="en-US" altLang="zh-CN" dirty="0">
              <a:ln w="0"/>
              <a:solidFill>
                <a:schemeClr val="accent1"/>
              </a:solidFill>
              <a:effectLst>
                <a:outerShdw blurRad="38100" dist="25400" dir="5400000" algn="ctr" rotWithShape="0">
                  <a:srgbClr val="6E747A">
                    <a:alpha val="43000"/>
                  </a:srgbClr>
                </a:outerShdw>
              </a:effectLst>
              <a:latin typeface="华文中宋" panose="02010600040101010101" pitchFamily="2" charset="-122"/>
              <a:ea typeface="华文中宋" panose="02010600040101010101" pitchFamily="2" charset="-122"/>
            </a:endParaRPr>
          </a:p>
          <a:p>
            <a:pPr marL="285750" indent="-285750">
              <a:buFont typeface="Arial" panose="020B0604020202020204" pitchFamily="34" charset="0"/>
              <a:buChar char="•"/>
            </a:pPr>
            <a:r>
              <a:rPr lang="zh-CN" altLang="en-US" dirty="0">
                <a:ln w="0"/>
                <a:solidFill>
                  <a:schemeClr val="accent1"/>
                </a:solidFill>
                <a:effectLst>
                  <a:outerShdw blurRad="38100" dist="25400" dir="5400000" algn="ctr" rotWithShape="0">
                    <a:srgbClr val="6E747A">
                      <a:alpha val="43000"/>
                    </a:srgbClr>
                  </a:outerShdw>
                </a:effectLst>
                <a:latin typeface="华文中宋" panose="02010600040101010101" pitchFamily="2" charset="-122"/>
                <a:ea typeface="华文中宋" panose="02010600040101010101" pitchFamily="2" charset="-122"/>
              </a:rPr>
              <a:t>语句依赖树结构分析：</a:t>
            </a:r>
            <a:r>
              <a:rPr lang="en-US" altLang="zh-CN" dirty="0">
                <a:ln w="0"/>
                <a:solidFill>
                  <a:schemeClr val="accent1"/>
                </a:solidFill>
                <a:effectLst>
                  <a:outerShdw blurRad="38100" dist="25400" dir="5400000" algn="ctr" rotWithShape="0">
                    <a:srgbClr val="6E747A">
                      <a:alpha val="43000"/>
                    </a:srgbClr>
                  </a:outerShdw>
                </a:effectLst>
                <a:latin typeface="华文中宋" panose="02010600040101010101" pitchFamily="2" charset="-122"/>
                <a:ea typeface="华文中宋" panose="02010600040101010101" pitchFamily="2" charset="-122"/>
              </a:rPr>
              <a:t>Stanford-</a:t>
            </a:r>
            <a:r>
              <a:rPr lang="en-US" altLang="zh-CN" dirty="0" err="1">
                <a:ln w="0"/>
                <a:solidFill>
                  <a:schemeClr val="accent1"/>
                </a:solidFill>
                <a:effectLst>
                  <a:outerShdw blurRad="38100" dist="25400" dir="5400000" algn="ctr" rotWithShape="0">
                    <a:srgbClr val="6E747A">
                      <a:alpha val="43000"/>
                    </a:srgbClr>
                  </a:outerShdw>
                </a:effectLst>
                <a:latin typeface="华文中宋" panose="02010600040101010101" pitchFamily="2" charset="-122"/>
                <a:ea typeface="华文中宋" panose="02010600040101010101" pitchFamily="2" charset="-122"/>
              </a:rPr>
              <a:t>coreNLP</a:t>
            </a:r>
            <a:r>
              <a:rPr lang="zh-CN" altLang="en-US" dirty="0">
                <a:ln w="0"/>
                <a:solidFill>
                  <a:schemeClr val="accent1"/>
                </a:solidFill>
                <a:effectLst>
                  <a:outerShdw blurRad="38100" dist="25400" dir="5400000" algn="ctr" rotWithShape="0">
                    <a:srgbClr val="6E747A">
                      <a:alpha val="43000"/>
                    </a:srgbClr>
                  </a:outerShdw>
                </a:effectLst>
                <a:latin typeface="华文中宋" panose="02010600040101010101" pitchFamily="2" charset="-122"/>
                <a:ea typeface="华文中宋" panose="02010600040101010101" pitchFamily="2" charset="-122"/>
              </a:rPr>
              <a:t>库</a:t>
            </a:r>
            <a:endParaRPr lang="en-US" altLang="zh-CN" dirty="0">
              <a:ln w="0"/>
              <a:solidFill>
                <a:schemeClr val="accent1"/>
              </a:solidFill>
              <a:effectLst>
                <a:outerShdw blurRad="38100" dist="25400" dir="5400000" algn="ctr" rotWithShape="0">
                  <a:srgbClr val="6E747A">
                    <a:alpha val="43000"/>
                  </a:srgbClr>
                </a:outerShdw>
              </a:effectLst>
              <a:latin typeface="华文中宋" panose="02010600040101010101" pitchFamily="2" charset="-122"/>
              <a:ea typeface="华文中宋" panose="02010600040101010101" pitchFamily="2" charset="-122"/>
            </a:endParaRPr>
          </a:p>
          <a:p>
            <a:pPr marL="285750" indent="-285750">
              <a:buFont typeface="Arial" panose="020B0604020202020204" pitchFamily="34" charset="0"/>
              <a:buChar char="•"/>
            </a:pPr>
            <a:endParaRPr lang="zh-CN" altLang="en-US" b="0" cap="none" spc="0" dirty="0">
              <a:ln w="0"/>
              <a:solidFill>
                <a:schemeClr val="accent1"/>
              </a:solidFill>
              <a:effectLst>
                <a:outerShdw blurRad="38100" dist="25400" dir="5400000" algn="ctr" rotWithShape="0">
                  <a:srgbClr val="6E747A">
                    <a:alpha val="43000"/>
                  </a:srgbClr>
                </a:outerShdw>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923611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7903" y="0"/>
            <a:ext cx="2016224" cy="612528"/>
            <a:chOff x="-47903" y="0"/>
            <a:chExt cx="2016224" cy="612528"/>
          </a:xfrm>
        </p:grpSpPr>
        <p:grpSp>
          <p:nvGrpSpPr>
            <p:cNvPr id="8" name="组合 7"/>
            <p:cNvGrpSpPr/>
            <p:nvPr/>
          </p:nvGrpSpPr>
          <p:grpSpPr>
            <a:xfrm rot="16200000" flipV="1">
              <a:off x="629840" y="-629840"/>
              <a:ext cx="612528" cy="1872208"/>
              <a:chOff x="604102" y="1347614"/>
              <a:chExt cx="1075775" cy="2149930"/>
            </a:xfrm>
          </p:grpSpPr>
          <p:grpSp>
            <p:nvGrpSpPr>
              <p:cNvPr id="2" name="组合 1"/>
              <p:cNvGrpSpPr/>
              <p:nvPr/>
            </p:nvGrpSpPr>
            <p:grpSpPr>
              <a:xfrm>
                <a:off x="755576" y="1347614"/>
                <a:ext cx="806989" cy="2149930"/>
                <a:chOff x="1477543" y="637844"/>
                <a:chExt cx="6486890" cy="3157021"/>
              </a:xfrm>
            </p:grpSpPr>
            <p:sp>
              <p:nvSpPr>
                <p:cNvPr id="3" name="矩形 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4" name="矩形 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sp>
              <p:nvSpPr>
                <p:cNvPr id="5" name="矩形 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47903" y="144445"/>
              <a:ext cx="2016224" cy="338554"/>
            </a:xfrm>
            <a:prstGeom prst="rect">
              <a:avLst/>
            </a:prstGeom>
            <a:noFill/>
          </p:spPr>
          <p:txBody>
            <a:bodyPr wrap="square" rtlCol="0">
              <a:spAutoFit/>
            </a:bodyPr>
            <a:lstStyle/>
            <a:p>
              <a:pPr algn="ctr"/>
              <a:r>
                <a:rPr lang="zh-CN" altLang="en-US" sz="1600" b="1" dirty="0">
                  <a:cs typeface="+mn-ea"/>
                </a:rPr>
                <a:t>实现思路</a:t>
              </a:r>
            </a:p>
          </p:txBody>
        </p:sp>
      </p:gr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0331" y="129001"/>
            <a:ext cx="627245" cy="786566"/>
          </a:xfrm>
          <a:prstGeom prst="rect">
            <a:avLst/>
          </a:prstGeom>
        </p:spPr>
      </p:pic>
      <p:pic>
        <p:nvPicPr>
          <p:cNvPr id="33" name="图片 32">
            <a:extLst>
              <a:ext uri="{FF2B5EF4-FFF2-40B4-BE49-F238E27FC236}">
                <a16:creationId xmlns:a16="http://schemas.microsoft.com/office/drawing/2014/main" id="{F1432611-D869-4E30-B560-5A4CA98817F9}"/>
              </a:ext>
            </a:extLst>
          </p:cNvPr>
          <p:cNvPicPr>
            <a:picLocks noChangeAspect="1"/>
          </p:cNvPicPr>
          <p:nvPr/>
        </p:nvPicPr>
        <p:blipFill>
          <a:blip r:embed="rId4"/>
          <a:stretch>
            <a:fillRect/>
          </a:stretch>
        </p:blipFill>
        <p:spPr>
          <a:xfrm>
            <a:off x="971601" y="737921"/>
            <a:ext cx="2376264" cy="1233415"/>
          </a:xfrm>
          <a:prstGeom prst="rect">
            <a:avLst/>
          </a:prstGeom>
        </p:spPr>
      </p:pic>
      <p:sp>
        <p:nvSpPr>
          <p:cNvPr id="34" name="矩形 33">
            <a:extLst>
              <a:ext uri="{FF2B5EF4-FFF2-40B4-BE49-F238E27FC236}">
                <a16:creationId xmlns:a16="http://schemas.microsoft.com/office/drawing/2014/main" id="{9617B8F8-127F-452E-A16B-A498C62FE76E}"/>
              </a:ext>
            </a:extLst>
          </p:cNvPr>
          <p:cNvSpPr/>
          <p:nvPr/>
        </p:nvSpPr>
        <p:spPr>
          <a:xfrm>
            <a:off x="1269824" y="2032838"/>
            <a:ext cx="1858201" cy="307777"/>
          </a:xfrm>
          <a:prstGeom prst="rect">
            <a:avLst/>
          </a:prstGeom>
          <a:noFill/>
        </p:spPr>
        <p:txBody>
          <a:bodyPr wrap="none" lIns="91440" tIns="45720" rIns="91440" bIns="45720">
            <a:spAutoFit/>
          </a:bodyPr>
          <a:lstStyle/>
          <a:p>
            <a:pPr algn="ctr"/>
            <a:r>
              <a:rPr lang="zh-CN" altLang="en-US" sz="1400" dirty="0">
                <a:ln w="0"/>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① 相似句子生成策略</a:t>
            </a:r>
          </a:p>
        </p:txBody>
      </p:sp>
      <p:sp>
        <p:nvSpPr>
          <p:cNvPr id="35" name="矩形 34">
            <a:extLst>
              <a:ext uri="{FF2B5EF4-FFF2-40B4-BE49-F238E27FC236}">
                <a16:creationId xmlns:a16="http://schemas.microsoft.com/office/drawing/2014/main" id="{F6C9A46D-468A-4D40-B685-8C064EA5B7E4}"/>
              </a:ext>
            </a:extLst>
          </p:cNvPr>
          <p:cNvSpPr/>
          <p:nvPr/>
        </p:nvSpPr>
        <p:spPr>
          <a:xfrm>
            <a:off x="4956018" y="2032838"/>
            <a:ext cx="1858201" cy="307777"/>
          </a:xfrm>
          <a:prstGeom prst="rect">
            <a:avLst/>
          </a:prstGeom>
          <a:noFill/>
        </p:spPr>
        <p:txBody>
          <a:bodyPr wrap="none" lIns="91440" tIns="45720" rIns="91440" bIns="45720">
            <a:spAutoFit/>
          </a:bodyPr>
          <a:lstStyle/>
          <a:p>
            <a:pPr algn="ctr"/>
            <a:r>
              <a:rPr lang="zh-CN" altLang="en-US" sz="1400" dirty="0">
                <a:ln w="0"/>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② 收集翻译语句结果</a:t>
            </a:r>
          </a:p>
        </p:txBody>
      </p:sp>
      <p:pic>
        <p:nvPicPr>
          <p:cNvPr id="37" name="图片 36">
            <a:extLst>
              <a:ext uri="{FF2B5EF4-FFF2-40B4-BE49-F238E27FC236}">
                <a16:creationId xmlns:a16="http://schemas.microsoft.com/office/drawing/2014/main" id="{392D743F-FFA5-40D8-80E8-242F5F3C5D81}"/>
              </a:ext>
            </a:extLst>
          </p:cNvPr>
          <p:cNvPicPr>
            <a:picLocks noChangeAspect="1"/>
          </p:cNvPicPr>
          <p:nvPr/>
        </p:nvPicPr>
        <p:blipFill>
          <a:blip r:embed="rId5"/>
          <a:stretch>
            <a:fillRect/>
          </a:stretch>
        </p:blipFill>
        <p:spPr>
          <a:xfrm>
            <a:off x="4979951" y="529205"/>
            <a:ext cx="1632371" cy="1543712"/>
          </a:xfrm>
          <a:prstGeom prst="rect">
            <a:avLst/>
          </a:prstGeom>
        </p:spPr>
      </p:pic>
      <p:sp>
        <p:nvSpPr>
          <p:cNvPr id="38" name="矩形 37">
            <a:extLst>
              <a:ext uri="{FF2B5EF4-FFF2-40B4-BE49-F238E27FC236}">
                <a16:creationId xmlns:a16="http://schemas.microsoft.com/office/drawing/2014/main" id="{302DB3DE-1EA5-49F1-A846-AC54F4B580F8}"/>
              </a:ext>
            </a:extLst>
          </p:cNvPr>
          <p:cNvSpPr/>
          <p:nvPr/>
        </p:nvSpPr>
        <p:spPr>
          <a:xfrm>
            <a:off x="1320401" y="4639700"/>
            <a:ext cx="1678665" cy="307777"/>
          </a:xfrm>
          <a:prstGeom prst="rect">
            <a:avLst/>
          </a:prstGeom>
          <a:noFill/>
        </p:spPr>
        <p:txBody>
          <a:bodyPr wrap="none" lIns="91440" tIns="45720" rIns="91440" bIns="45720">
            <a:spAutoFit/>
          </a:bodyPr>
          <a:lstStyle/>
          <a:p>
            <a:pPr algn="ctr"/>
            <a:r>
              <a:rPr lang="zh-CN" altLang="en-US" sz="1400" dirty="0">
                <a:ln w="0"/>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③ 目标句结构建模</a:t>
            </a:r>
          </a:p>
        </p:txBody>
      </p:sp>
      <p:pic>
        <p:nvPicPr>
          <p:cNvPr id="40" name="图片 39">
            <a:extLst>
              <a:ext uri="{FF2B5EF4-FFF2-40B4-BE49-F238E27FC236}">
                <a16:creationId xmlns:a16="http://schemas.microsoft.com/office/drawing/2014/main" id="{E5A48875-0B33-4A41-9A1A-33CBD0C24F97}"/>
              </a:ext>
            </a:extLst>
          </p:cNvPr>
          <p:cNvPicPr>
            <a:picLocks noChangeAspect="1"/>
          </p:cNvPicPr>
          <p:nvPr/>
        </p:nvPicPr>
        <p:blipFill>
          <a:blip r:embed="rId6"/>
          <a:stretch>
            <a:fillRect/>
          </a:stretch>
        </p:blipFill>
        <p:spPr>
          <a:xfrm>
            <a:off x="1043608" y="2369775"/>
            <a:ext cx="2453862" cy="2240764"/>
          </a:xfrm>
          <a:prstGeom prst="rect">
            <a:avLst/>
          </a:prstGeom>
        </p:spPr>
      </p:pic>
      <p:pic>
        <p:nvPicPr>
          <p:cNvPr id="42" name="图片 41">
            <a:extLst>
              <a:ext uri="{FF2B5EF4-FFF2-40B4-BE49-F238E27FC236}">
                <a16:creationId xmlns:a16="http://schemas.microsoft.com/office/drawing/2014/main" id="{254C957D-1892-47CD-999C-8B6D4731C436}"/>
              </a:ext>
            </a:extLst>
          </p:cNvPr>
          <p:cNvPicPr>
            <a:picLocks noChangeAspect="1"/>
          </p:cNvPicPr>
          <p:nvPr/>
        </p:nvPicPr>
        <p:blipFill>
          <a:blip r:embed="rId7"/>
          <a:stretch>
            <a:fillRect/>
          </a:stretch>
        </p:blipFill>
        <p:spPr>
          <a:xfrm>
            <a:off x="4568036" y="2854350"/>
            <a:ext cx="3862899" cy="1531703"/>
          </a:xfrm>
          <a:prstGeom prst="rect">
            <a:avLst/>
          </a:prstGeom>
        </p:spPr>
      </p:pic>
      <p:sp>
        <p:nvSpPr>
          <p:cNvPr id="43" name="矩形 42">
            <a:extLst>
              <a:ext uri="{FF2B5EF4-FFF2-40B4-BE49-F238E27FC236}">
                <a16:creationId xmlns:a16="http://schemas.microsoft.com/office/drawing/2014/main" id="{45365133-BFDF-4429-BBB4-6FFD3E67B1D6}"/>
              </a:ext>
            </a:extLst>
          </p:cNvPr>
          <p:cNvSpPr/>
          <p:nvPr/>
        </p:nvSpPr>
        <p:spPr>
          <a:xfrm>
            <a:off x="5009089" y="4655937"/>
            <a:ext cx="1858201" cy="307777"/>
          </a:xfrm>
          <a:prstGeom prst="rect">
            <a:avLst/>
          </a:prstGeom>
          <a:noFill/>
        </p:spPr>
        <p:txBody>
          <a:bodyPr wrap="none" lIns="91440" tIns="45720" rIns="91440" bIns="45720">
            <a:spAutoFit/>
          </a:bodyPr>
          <a:lstStyle/>
          <a:p>
            <a:pPr algn="ctr"/>
            <a:r>
              <a:rPr lang="zh-CN" altLang="en-US" sz="1400" dirty="0">
                <a:ln w="0"/>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④ 比较检查翻译错误</a:t>
            </a:r>
          </a:p>
        </p:txBody>
      </p:sp>
    </p:spTree>
    <p:extLst>
      <p:ext uri="{BB962C8B-B14F-4D97-AF65-F5344CB8AC3E}">
        <p14:creationId xmlns:p14="http://schemas.microsoft.com/office/powerpoint/2010/main" val="367002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508" y="123478"/>
            <a:ext cx="8856984" cy="4896544"/>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矩形 2"/>
          <p:cNvSpPr/>
          <p:nvPr/>
        </p:nvSpPr>
        <p:spPr>
          <a:xfrm>
            <a:off x="2447764" y="1733202"/>
            <a:ext cx="4248472" cy="5040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4" name="文本框 3"/>
          <p:cNvSpPr txBox="1"/>
          <p:nvPr/>
        </p:nvSpPr>
        <p:spPr>
          <a:xfrm>
            <a:off x="2432084" y="2307171"/>
            <a:ext cx="4279832" cy="707886"/>
          </a:xfrm>
          <a:prstGeom prst="rect">
            <a:avLst/>
          </a:prstGeom>
          <a:noFill/>
        </p:spPr>
        <p:txBody>
          <a:bodyPr wrap="square" rtlCol="0">
            <a:spAutoFit/>
          </a:bodyPr>
          <a:lstStyle/>
          <a:p>
            <a:pPr algn="ctr"/>
            <a:r>
              <a:rPr lang="zh-CN" altLang="en-US" sz="4000" b="1" dirty="0">
                <a:cs typeface="+mn-ea"/>
              </a:rPr>
              <a:t>结果评估</a:t>
            </a:r>
          </a:p>
        </p:txBody>
      </p:sp>
      <p:sp>
        <p:nvSpPr>
          <p:cNvPr id="7" name="文本框 6"/>
          <p:cNvSpPr txBox="1"/>
          <p:nvPr/>
        </p:nvSpPr>
        <p:spPr>
          <a:xfrm>
            <a:off x="2519772" y="1723620"/>
            <a:ext cx="4104456" cy="523220"/>
          </a:xfrm>
          <a:prstGeom prst="rect">
            <a:avLst/>
          </a:prstGeom>
          <a:noFill/>
        </p:spPr>
        <p:txBody>
          <a:bodyPr wrap="square" rtlCol="0">
            <a:spAutoFit/>
          </a:bodyPr>
          <a:lstStyle/>
          <a:p>
            <a:pPr algn="ctr"/>
            <a:r>
              <a:rPr lang="en-US" altLang="zh-CN" sz="2800" dirty="0">
                <a:solidFill>
                  <a:schemeClr val="bg1"/>
                </a:solidFill>
                <a:latin typeface="Century Gothic" panose="020B0502020202020204" pitchFamily="34" charset="0"/>
                <a:cs typeface="+mn-ea"/>
              </a:rPr>
              <a:t>PART  03</a:t>
            </a:r>
            <a:endParaRPr lang="zh-CN" altLang="en-US" sz="2800" dirty="0">
              <a:solidFill>
                <a:schemeClr val="bg1"/>
              </a:solidFill>
              <a:latin typeface="Century Gothic" panose="020B0502020202020204" pitchFamily="34" charset="0"/>
              <a:cs typeface="+mn-ea"/>
            </a:endParaRPr>
          </a:p>
        </p:txBody>
      </p:sp>
      <p:grpSp>
        <p:nvGrpSpPr>
          <p:cNvPr id="18" name="组合 17"/>
          <p:cNvGrpSpPr/>
          <p:nvPr/>
        </p:nvGrpSpPr>
        <p:grpSpPr>
          <a:xfrm>
            <a:off x="1435008" y="577820"/>
            <a:ext cx="6529425" cy="3217045"/>
            <a:chOff x="1435008" y="577820"/>
            <a:chExt cx="6529425" cy="3217045"/>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2" name="图片 11">
            <a:extLst>
              <a:ext uri="{FF2B5EF4-FFF2-40B4-BE49-F238E27FC236}">
                <a16:creationId xmlns:a16="http://schemas.microsoft.com/office/drawing/2014/main" id="{F0357C54-D6A7-4BDE-B403-25A260DAC2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3974" y="184537"/>
            <a:ext cx="627245" cy="786566"/>
          </a:xfrm>
          <a:prstGeom prst="rect">
            <a:avLst/>
          </a:prstGeom>
        </p:spPr>
      </p:pic>
    </p:spTree>
    <p:extLst>
      <p:ext uri="{BB962C8B-B14F-4D97-AF65-F5344CB8AC3E}">
        <p14:creationId xmlns:p14="http://schemas.microsoft.com/office/powerpoint/2010/main" val="2151043635"/>
      </p:ext>
    </p:extLst>
  </p:cSld>
  <p:clrMapOvr>
    <a:masterClrMapping/>
  </p:clrMapOvr>
  <p:transition spd="slow">
    <p:wedg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洁2018运营总结报告ppt模板"/>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zc1lhhoj">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1606</TotalTime>
  <Words>641</Words>
  <Application>Microsoft Office PowerPoint</Application>
  <PresentationFormat>全屏显示(16:9)</PresentationFormat>
  <Paragraphs>110</Paragraphs>
  <Slides>16</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Microsoft YaHei Light</vt:lpstr>
      <vt:lpstr>Microsoft YaHei UI Light</vt:lpstr>
      <vt:lpstr>华文细黑</vt:lpstr>
      <vt:lpstr>华文中宋</vt:lpstr>
      <vt:lpstr>楷体</vt:lpstr>
      <vt:lpstr>SimSun</vt:lpstr>
      <vt:lpstr>霞鹜文楷</vt:lpstr>
      <vt:lpstr>Arial</vt:lpstr>
      <vt:lpstr>Berlin Sans FB</vt:lpstr>
      <vt:lpstr>Calibri</vt:lpstr>
      <vt:lpstr>Century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简洁2018运营总结报告ppt模板</dc:title>
  <dc:creator>gkl</dc:creator>
  <cp:lastModifiedBy>y xr</cp:lastModifiedBy>
  <cp:revision>135</cp:revision>
  <dcterms:created xsi:type="dcterms:W3CDTF">2018-11-28T05:41:12Z</dcterms:created>
  <dcterms:modified xsi:type="dcterms:W3CDTF">2021-11-13T07:23:27Z</dcterms:modified>
</cp:coreProperties>
</file>