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3"/>
  </p:notesMasterIdLst>
  <p:sldIdLst>
    <p:sldId id="258" r:id="rId6"/>
    <p:sldId id="353" r:id="rId7"/>
    <p:sldId id="354" r:id="rId8"/>
    <p:sldId id="624" r:id="rId9"/>
    <p:sldId id="635" r:id="rId10"/>
    <p:sldId id="636" r:id="rId11"/>
    <p:sldId id="626" r:id="rId12"/>
    <p:sldId id="627" r:id="rId13"/>
    <p:sldId id="625" r:id="rId14"/>
    <p:sldId id="628" r:id="rId15"/>
    <p:sldId id="642" r:id="rId16"/>
    <p:sldId id="643" r:id="rId17"/>
    <p:sldId id="640" r:id="rId18"/>
    <p:sldId id="644" r:id="rId19"/>
    <p:sldId id="645" r:id="rId20"/>
    <p:sldId id="637" r:id="rId21"/>
    <p:sldId id="638" r:id="rId22"/>
    <p:sldId id="646" r:id="rId23"/>
    <p:sldId id="649" r:id="rId24"/>
    <p:sldId id="633" r:id="rId25"/>
    <p:sldId id="648" r:id="rId26"/>
    <p:sldId id="639" r:id="rId27"/>
    <p:sldId id="647" r:id="rId28"/>
    <p:sldId id="650" r:id="rId29"/>
    <p:sldId id="651" r:id="rId30"/>
    <p:sldId id="652" r:id="rId31"/>
    <p:sldId id="653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DB03-3B83-4E0C-BC88-50F10F79899D}" type="datetimeFigureOut">
              <a:rPr lang="zh-CN" altLang="en-US" smtClean="0"/>
              <a:t>2019-10-23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DDC2-28BD-4498-B565-7C3588AB9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7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8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xmlns="" id="{07C21892-65CF-40C0-9B32-16B72C1113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xmlns="" id="{0C0CA474-04D8-4D11-B474-05B5C397E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cs typeface="Arial" panose="020B0604020202020204" pitchFamily="34" charset="0"/>
              </a:rPr>
              <a:t>做两到 区间估计的题目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xmlns="" id="{2E191F29-517E-43F5-B363-79E0846CF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900113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900113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900113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900113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2605CC3-57AD-45E8-89F5-ECE2994E30F1}" type="slidenum">
              <a:rPr kumimoji="0" lang="zh-CN" altLang="en-US">
                <a:ea typeface="宋体" panose="02010600030101010101" pitchFamily="2" charset="-122"/>
              </a:rPr>
              <a:pPr/>
              <a:t>13</a:t>
            </a:fld>
            <a:endParaRPr kumimoji="0"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4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103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13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30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182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066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562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331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099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79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421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204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175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3722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440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75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212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2305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7230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6006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957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5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0610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48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3823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6983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0313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5894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9576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5573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8128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533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3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2085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039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7045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4004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6066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181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o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/>
          <a:stretch>
            <a:fillRect/>
          </a:stretch>
        </p:blipFill>
        <p:spPr bwMode="auto">
          <a:xfrm>
            <a:off x="0" y="11"/>
            <a:ext cx="121920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6" descr="银色系校徽展开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/>
          <a:stretch>
            <a:fillRect/>
          </a:stretch>
        </p:blipFill>
        <p:spPr bwMode="auto">
          <a:xfrm>
            <a:off x="814920" y="333386"/>
            <a:ext cx="3409949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12821404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buFont typeface="Wingdings" panose="05000000000000000000" pitchFamily="2" charset="2"/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5884" y="42926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3126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lnSpc>
                <a:spcPct val="125000"/>
              </a:lnSpc>
              <a:defRPr sz="2800"/>
            </a:lvl1pPr>
            <a:lvl2pPr eaLnBrk="1" hangingPunct="1">
              <a:lnSpc>
                <a:spcPct val="125000"/>
              </a:lnSpc>
              <a:defRPr sz="2400"/>
            </a:lvl2pPr>
            <a:lvl3pPr eaLnBrk="1" hangingPunct="1">
              <a:lnSpc>
                <a:spcPct val="125000"/>
              </a:lnSpc>
              <a:defRPr sz="2000"/>
            </a:lvl3pPr>
            <a:lvl4pPr eaLnBrk="1" hangingPunct="1">
              <a:lnSpc>
                <a:spcPct val="125000"/>
              </a:lnSpc>
              <a:defRPr sz="1800"/>
            </a:lvl4pPr>
            <a:lvl5pPr eaLnBrk="1" hangingPunct="1">
              <a:lnSpc>
                <a:spcPct val="125000"/>
              </a:lnSpc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9DF21D-3648-420F-9B83-A8E9A8322C6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329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7" indent="0">
              <a:buNone/>
              <a:defRPr sz="2000"/>
            </a:lvl2pPr>
            <a:lvl3pPr marL="914332" indent="0">
              <a:buNone/>
              <a:defRPr sz="1800"/>
            </a:lvl3pPr>
            <a:lvl4pPr marL="1371498" indent="0">
              <a:buNone/>
              <a:defRPr sz="1600"/>
            </a:lvl4pPr>
            <a:lvl5pPr marL="1828664" indent="0">
              <a:buNone/>
              <a:defRPr sz="1600"/>
            </a:lvl5pPr>
            <a:lvl6pPr marL="2285830" indent="0">
              <a:buNone/>
              <a:defRPr sz="1600"/>
            </a:lvl6pPr>
            <a:lvl7pPr marL="2742994" indent="0">
              <a:buNone/>
              <a:defRPr sz="1600"/>
            </a:lvl7pPr>
            <a:lvl8pPr marL="3200160" indent="0">
              <a:buNone/>
              <a:defRPr sz="1600"/>
            </a:lvl8pPr>
            <a:lvl9pPr marL="3657327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8224-06D9-499E-B4BB-03743DA1BE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009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42C7B-3C53-4CE0-8C16-C163C5796E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3181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657C-5230-4ECB-9B7F-537F17B2E9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3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892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403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A77B-126C-4FC1-B199-800DFDEF0A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5604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8128A0-A7B3-4924-A6F3-73D0B9066C7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6660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36C8A-61BF-42BD-A83F-83A80B271F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723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AE08C-C369-4210-AD78-046B90B0B3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8628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935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690D-AD3C-4A42-A419-86E6C2591E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239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3817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F138-B619-4B16-AA9D-823CD431A9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03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12417" y="1196975"/>
            <a:ext cx="5384800" cy="2516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12417" y="3865574"/>
            <a:ext cx="5384800" cy="2516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101A7-BB02-4763-848C-AED0108CB6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70961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12192000" cy="63817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C7B31-66F8-47D8-894A-884ACE8075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936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33" y="296863"/>
            <a:ext cx="109728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176E3DE-505E-4D57-AA56-56304D19E6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517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89D91AF-7939-4DF0-B89C-36B204D53C39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12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88923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587500"/>
            <a:ext cx="10363200" cy="4508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6D0FA33-82DC-4DB7-88A4-896EEE9680A9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675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7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61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3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483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1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5311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蓝色系校徽标准版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75"/>
            <a:ext cx="109728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75490" name="Rectangle 2" descr="交大"/>
          <p:cNvSpPr>
            <a:spLocks noGrp="1" noChangeArrowheads="1"/>
          </p:cNvSpPr>
          <p:nvPr>
            <p:ph type="title"/>
          </p:nvPr>
        </p:nvSpPr>
        <p:spPr bwMode="auto">
          <a:xfrm>
            <a:off x="0" y="11"/>
            <a:ext cx="12192000" cy="1052513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 r="-47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 kern="120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2pPr>
      <a:lvl3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3pPr>
      <a:lvl4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4pPr>
      <a:lvl5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5pPr>
      <a:lvl6pPr marL="820678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6pPr>
      <a:lvl7pPr marL="1277843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7pPr>
      <a:lvl8pPr marL="1735007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8pPr>
      <a:lvl9pPr marL="2192175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9pPr>
    </p:titleStyle>
    <p:bodyStyle>
      <a:lvl1pPr marL="342874" indent="-342874" algn="l" rtl="0" eaLnBrk="1" fontAlgn="base" hangingPunct="1">
        <a:spcBef>
          <a:spcPct val="5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895" indent="-285730" algn="l" rtl="0" eaLnBrk="1" fontAlgn="base" hangingPunct="1">
        <a:spcBef>
          <a:spcPct val="5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2914" indent="-228584" algn="l" rtl="0" eaLnBrk="1" fontAlgn="base" hangingPunct="1">
        <a:spcBef>
          <a:spcPct val="5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080" indent="-228584" algn="l" rtl="0" eaLnBrk="1" fontAlgn="base" hangingPunct="1">
        <a:spcBef>
          <a:spcPct val="5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247" indent="-228584" algn="l" rtl="0" eaLnBrk="1" fontAlgn="base" hangingPunct="1">
        <a:spcBef>
          <a:spcPct val="5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052" y="2436025"/>
            <a:ext cx="11260139" cy="9921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4000" dirty="0" smtClean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单个样本均数检验</a:t>
            </a:r>
            <a:endParaRPr lang="zh-CN" altLang="en-US" sz="4000" dirty="0">
              <a:solidFill>
                <a:srgbClr val="33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099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9" y="2293052"/>
            <a:ext cx="1425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马裴裴</a:t>
            </a:r>
            <a:endParaRPr lang="en-US" altLang="zh-CN" dirty="0"/>
          </a:p>
          <a:p>
            <a:pPr eaLnBrk="1" hangingPunct="1"/>
            <a:r>
              <a:rPr lang="en-US" altLang="zh-CN" dirty="0"/>
              <a:t>Peipei.ma@sjtu.edu.cn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5014" y="550760"/>
            <a:ext cx="780051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dirty="0"/>
              <a:t>&lt;-c(65, 78, 88, 55, 48, 95, 66, 57, 79, 81)</a:t>
            </a:r>
          </a:p>
          <a:p>
            <a:r>
              <a:rPr lang="en-US" altLang="zh-CN" dirty="0"/>
              <a:t>n&lt;-length(x)</a:t>
            </a:r>
          </a:p>
          <a:p>
            <a:r>
              <a:rPr lang="en-US" altLang="zh-CN" dirty="0" err="1"/>
              <a:t>xbar</a:t>
            </a:r>
            <a:r>
              <a:rPr lang="en-US" altLang="zh-CN" dirty="0"/>
              <a:t>&lt;-mean(x)</a:t>
            </a:r>
          </a:p>
          <a:p>
            <a:r>
              <a:rPr lang="en-US" altLang="zh-CN" dirty="0"/>
              <a:t>sigma&lt;-</a:t>
            </a:r>
            <a:r>
              <a:rPr lang="en-US" altLang="zh-CN" dirty="0" err="1"/>
              <a:t>sqrt</a:t>
            </a:r>
            <a:r>
              <a:rPr lang="en-US" altLang="zh-CN" dirty="0"/>
              <a:t>(18/n</a:t>
            </a:r>
            <a:r>
              <a:rPr lang="en-US" altLang="zh-CN" dirty="0" smtClean="0"/>
              <a:t>)  ##</a:t>
            </a:r>
            <a:r>
              <a:rPr lang="zh-CN" altLang="en-US" dirty="0" smtClean="0"/>
              <a:t>分母为样本平均数的标准误</a:t>
            </a:r>
            <a:endParaRPr lang="en-US" altLang="zh-CN" dirty="0"/>
          </a:p>
          <a:p>
            <a:r>
              <a:rPr lang="en-US" altLang="zh-CN" dirty="0" smtClean="0"/>
              <a:t>mu&lt;-75</a:t>
            </a:r>
            <a:endParaRPr lang="en-US" altLang="zh-CN" dirty="0"/>
          </a:p>
          <a:p>
            <a:r>
              <a:rPr lang="en-US" altLang="zh-CN" dirty="0" smtClean="0"/>
              <a:t>z&lt;-(</a:t>
            </a:r>
            <a:r>
              <a:rPr lang="en-US" altLang="zh-CN" dirty="0" err="1" smtClean="0"/>
              <a:t>xbar</a:t>
            </a:r>
            <a:r>
              <a:rPr lang="en-US" altLang="zh-CN" dirty="0" smtClean="0"/>
              <a:t>-mu</a:t>
            </a:r>
            <a:r>
              <a:rPr lang="en-US" altLang="zh-CN" dirty="0"/>
              <a:t>)/sigma</a:t>
            </a:r>
          </a:p>
          <a:p>
            <a:r>
              <a:rPr lang="en-US" altLang="zh-CN" dirty="0"/>
              <a:t>z</a:t>
            </a:r>
          </a:p>
          <a:p>
            <a:r>
              <a:rPr lang="en-US" altLang="zh-CN" dirty="0"/>
              <a:t>2*</a:t>
            </a:r>
            <a:r>
              <a:rPr lang="en-US" altLang="zh-CN" dirty="0" err="1"/>
              <a:t>pnorm</a:t>
            </a:r>
            <a:r>
              <a:rPr lang="en-US" altLang="zh-CN" dirty="0"/>
              <a:t>(z) ###</a:t>
            </a:r>
            <a:r>
              <a:rPr lang="zh-CN" altLang="en-US" dirty="0" smtClean="0"/>
              <a:t>双尾检验</a:t>
            </a:r>
            <a:endParaRPr lang="en-US" altLang="zh-CN" dirty="0" smtClean="0"/>
          </a:p>
          <a:p>
            <a:r>
              <a:rPr lang="en-US" altLang="zh-CN" dirty="0" err="1" smtClean="0"/>
              <a:t>qnorm</a:t>
            </a:r>
            <a:r>
              <a:rPr lang="en-US" altLang="zh-CN" dirty="0" smtClean="0"/>
              <a:t>(0.025) ##z</a:t>
            </a:r>
            <a:r>
              <a:rPr lang="zh-CN" altLang="en-US" dirty="0" smtClean="0"/>
              <a:t>值与该临界值比较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78890" y="4367813"/>
                <a:ext cx="1067983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检验统计量</a:t>
                </a:r>
                <a:r>
                  <a:rPr lang="en-US" altLang="zh-CN" dirty="0" smtClean="0"/>
                  <a:t>z=-2.832353</a:t>
                </a:r>
                <a:r>
                  <a:rPr lang="zh-CN" altLang="en-US" dirty="0" smtClean="0"/>
                  <a:t>，小于临界值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𝟎𝟓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因此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拒绝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零假设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接受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备择假设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。即该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样本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总体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平均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之间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显著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差异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90" y="4367813"/>
                <a:ext cx="10679837" cy="861774"/>
              </a:xfrm>
              <a:prstGeom prst="rect">
                <a:avLst/>
              </a:prstGeom>
              <a:blipFill rotWithShape="0">
                <a:blip r:embed="rId2"/>
                <a:stretch>
                  <a:fillRect l="-913" t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2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6B60411-B84D-45C1-9B79-233973F4A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64" y="1118796"/>
            <a:ext cx="9438138" cy="5335792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 bwMode="auto">
          <a:xfrm>
            <a:off x="7936637" y="3080551"/>
            <a:ext cx="3879541" cy="314269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E18385-7F67-496E-9067-6CFFB415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4396"/>
            <a:ext cx="10972800" cy="51847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单个总体推断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单个样本均数</a:t>
            </a:r>
            <a:r>
              <a:rPr lang="zh-CN" altLang="en-US" dirty="0"/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7301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98D075-6E05-45AC-B0C0-2DBF66A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单个总体均数置信区间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BB9ABF-923B-4E45-97C0-B81D9282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975"/>
            <a:ext cx="10972800" cy="51847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xmlns="" id="{CE35966A-D8BB-4124-8124-3A7416849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9B9D9D9-215C-4544-BF07-5CE9B523020F}" type="slidenum">
              <a:rPr kumimoji="0" lang="en-CA" altLang="zh-CN">
                <a:solidFill>
                  <a:srgbClr val="FFFF27"/>
                </a:solidFill>
              </a:rPr>
              <a:pPr/>
              <a:t>13</a:t>
            </a:fld>
            <a:endParaRPr kumimoji="0" lang="en-CA" altLang="zh-CN">
              <a:solidFill>
                <a:srgbClr val="FFFF27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D3A18EE-BDE5-47FB-AB92-CBE65292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97" y="1898137"/>
            <a:ext cx="8407508" cy="376288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5A05A4FE-DBFF-4F93-8EE1-0EFFC2F7AEF3}"/>
              </a:ext>
            </a:extLst>
          </p:cNvPr>
          <p:cNvSpPr/>
          <p:nvPr/>
        </p:nvSpPr>
        <p:spPr bwMode="auto">
          <a:xfrm>
            <a:off x="4860236" y="4601817"/>
            <a:ext cx="815008" cy="90446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3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从一大批相同型号的金属线中，随机选取</a:t>
            </a:r>
            <a:r>
              <a:rPr lang="en-US" altLang="zh-CN" dirty="0"/>
              <a:t>10</a:t>
            </a:r>
            <a:r>
              <a:rPr lang="zh-CN" altLang="en-US" dirty="0"/>
              <a:t>根，测得它的直径</a:t>
            </a:r>
            <a:r>
              <a:rPr lang="en-US" altLang="zh-CN" dirty="0"/>
              <a:t>(</a:t>
            </a:r>
            <a:r>
              <a:rPr lang="zh-CN" altLang="en-US" dirty="0"/>
              <a:t>单位</a:t>
            </a:r>
            <a:r>
              <a:rPr lang="en-US" altLang="zh-CN" dirty="0"/>
              <a:t>:mm)</a:t>
            </a:r>
            <a:r>
              <a:rPr lang="zh-CN" altLang="en-US" dirty="0"/>
              <a:t>为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1.23 </a:t>
            </a:r>
            <a:r>
              <a:rPr lang="en-US" altLang="zh-CN" dirty="0"/>
              <a:t>1.24 1.26 1.29 1.20 1.32 1.23 1.23 1.29 1.28</a:t>
            </a:r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金属线直径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方差未知，</a:t>
            </a:r>
            <a:r>
              <a:rPr lang="zh-CN" altLang="en-US" dirty="0"/>
              <a:t>试求平均直径</a:t>
            </a:r>
            <a:r>
              <a:rPr lang="en-US" altLang="zh-CN" dirty="0"/>
              <a:t>μ</a:t>
            </a:r>
            <a:r>
              <a:rPr lang="zh-CN" altLang="en-US" dirty="0"/>
              <a:t>的置信度为</a:t>
            </a:r>
            <a:r>
              <a:rPr lang="en-US" altLang="zh-CN" dirty="0"/>
              <a:t>95%</a:t>
            </a:r>
            <a:r>
              <a:rPr lang="zh-CN" altLang="en-US" dirty="0"/>
              <a:t>的置信区间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241" y="772702"/>
            <a:ext cx="799582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x&lt;-c(1.23, 1.24, 1.26, 1.29, 1.20, 1.32, 1.23, 1.23, 1.29, 1.28)</a:t>
            </a:r>
          </a:p>
          <a:p>
            <a:r>
              <a:rPr lang="en-US" altLang="zh-CN" dirty="0"/>
              <a:t>n&lt;-length(x)</a:t>
            </a:r>
          </a:p>
          <a:p>
            <a:r>
              <a:rPr lang="en-US" altLang="zh-CN" dirty="0" err="1"/>
              <a:t>xbar</a:t>
            </a:r>
            <a:r>
              <a:rPr lang="en-US" altLang="zh-CN" dirty="0"/>
              <a:t>&lt;-mean(x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(x)</a:t>
            </a:r>
            <a:endParaRPr lang="en-US" altLang="zh-CN" dirty="0"/>
          </a:p>
          <a:p>
            <a:r>
              <a:rPr lang="en-US" altLang="zh-CN" dirty="0"/>
              <a:t>sigma&lt;-</a:t>
            </a:r>
            <a:r>
              <a:rPr lang="en-US" altLang="zh-CN" dirty="0" err="1"/>
              <a:t>sqrt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(x)/n)  ####</a:t>
            </a:r>
            <a:r>
              <a:rPr lang="zh-CN" altLang="en-US" dirty="0"/>
              <a:t>分母为样本平均数的</a:t>
            </a:r>
            <a:r>
              <a:rPr lang="zh-CN" altLang="en-US" dirty="0" smtClean="0"/>
              <a:t>标准误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t0.05</a:t>
            </a:r>
            <a:r>
              <a:rPr lang="en-US" altLang="zh-CN" dirty="0"/>
              <a:t>&lt;-abs(</a:t>
            </a:r>
            <a:r>
              <a:rPr lang="en-US" altLang="zh-CN" dirty="0" err="1"/>
              <a:t>qt</a:t>
            </a:r>
            <a:r>
              <a:rPr lang="en-US" altLang="zh-CN" dirty="0"/>
              <a:t>(0.025,n-1))</a:t>
            </a:r>
          </a:p>
          <a:p>
            <a:r>
              <a:rPr lang="en-US" altLang="zh-CN" dirty="0" err="1"/>
              <a:t>conf.lower</a:t>
            </a:r>
            <a:r>
              <a:rPr lang="en-US" altLang="zh-CN" dirty="0"/>
              <a:t>&lt;-xbar-t0.05*sigma</a:t>
            </a:r>
          </a:p>
          <a:p>
            <a:r>
              <a:rPr lang="en-US" altLang="zh-CN" dirty="0" err="1"/>
              <a:t>conf.upper</a:t>
            </a:r>
            <a:r>
              <a:rPr lang="en-US" altLang="zh-CN" dirty="0"/>
              <a:t>&lt;-xbar+t0.05*sigma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2556769" y="2230134"/>
            <a:ext cx="1944210" cy="639953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361460" y="2959612"/>
            <a:ext cx="2485748" cy="639192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242" y="4989250"/>
            <a:ext cx="9392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因此，该批金属线平均直径</a:t>
            </a:r>
            <a:r>
              <a:rPr lang="en-US" altLang="zh-CN" dirty="0"/>
              <a:t>μ</a:t>
            </a:r>
            <a:r>
              <a:rPr lang="zh-CN" altLang="en-US" dirty="0"/>
              <a:t>的置信度为</a:t>
            </a:r>
            <a:r>
              <a:rPr lang="en-US" altLang="zh-CN" dirty="0"/>
              <a:t>95%</a:t>
            </a:r>
            <a:r>
              <a:rPr lang="zh-CN" altLang="en-US" dirty="0"/>
              <a:t>的</a:t>
            </a:r>
            <a:r>
              <a:rPr lang="zh-CN" altLang="en-US" dirty="0" smtClean="0"/>
              <a:t>置信区间是</a:t>
            </a:r>
            <a:endParaRPr lang="en-US" altLang="zh-CN" dirty="0" smtClean="0"/>
          </a:p>
          <a:p>
            <a:r>
              <a:rPr lang="en-US" altLang="zh-CN" dirty="0" smtClean="0"/>
              <a:t>(1.230436</a:t>
            </a:r>
            <a:r>
              <a:rPr lang="en-US" altLang="zh-CN" dirty="0"/>
              <a:t>, 1.283564)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8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A2767A-4267-4DD1-BD7D-844D7171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单个总体均数检验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D01512B-8AFF-4970-8A31-ED9313B7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5.1】</a:t>
            </a:r>
            <a:r>
              <a:rPr lang="zh-CN" altLang="en-US" dirty="0"/>
              <a:t>已知某种食品的</a:t>
            </a:r>
            <a:r>
              <a:rPr lang="en-US" altLang="zh-CN" dirty="0"/>
              <a:t>VC</a:t>
            </a:r>
            <a:r>
              <a:rPr lang="zh-CN" altLang="en-US" dirty="0"/>
              <a:t>含量标准是</a:t>
            </a:r>
            <a:r>
              <a:rPr lang="en-US" altLang="zh-CN" dirty="0"/>
              <a:t>0.15mg/g</a:t>
            </a:r>
            <a:r>
              <a:rPr lang="zh-CN" altLang="en-US" dirty="0"/>
              <a:t>。对该食品随机抽测</a:t>
            </a:r>
            <a:r>
              <a:rPr lang="en-US" altLang="zh-CN" dirty="0"/>
              <a:t>20</a:t>
            </a:r>
            <a:r>
              <a:rPr lang="zh-CN" altLang="en-US" dirty="0"/>
              <a:t>个样品，结果其平均</a:t>
            </a:r>
            <a:r>
              <a:rPr lang="en-US" altLang="zh-CN" dirty="0"/>
              <a:t>VC</a:t>
            </a:r>
            <a:r>
              <a:rPr lang="zh-CN" altLang="en-US" dirty="0"/>
              <a:t>含量为</a:t>
            </a:r>
            <a:r>
              <a:rPr lang="en-US" altLang="zh-CN" dirty="0"/>
              <a:t>0.14mg/g</a:t>
            </a:r>
            <a:r>
              <a:rPr lang="zh-CN" altLang="en-US" dirty="0"/>
              <a:t>，样本标准差为</a:t>
            </a:r>
            <a:r>
              <a:rPr lang="en-US" altLang="zh-CN" dirty="0"/>
              <a:t>0.01mg/g</a:t>
            </a:r>
            <a:r>
              <a:rPr lang="zh-CN" altLang="en-US" dirty="0"/>
              <a:t>。问：该</a:t>
            </a:r>
            <a:r>
              <a:rPr lang="zh-CN" altLang="en-US" dirty="0" smtClean="0"/>
              <a:t>产品</a:t>
            </a:r>
            <a:r>
              <a:rPr lang="en-US" altLang="zh-CN" dirty="0" smtClean="0"/>
              <a:t>VC</a:t>
            </a:r>
            <a:r>
              <a:rPr lang="zh-CN" altLang="en-US" dirty="0" smtClean="0"/>
              <a:t>含量是否低于标准</a:t>
            </a:r>
            <a:r>
              <a:rPr lang="zh-CN" altLang="en-US" dirty="0"/>
              <a:t>？ </a:t>
            </a:r>
          </a:p>
          <a:p>
            <a:pPr marL="0" indent="0">
              <a:buNone/>
            </a:pPr>
            <a:r>
              <a:rPr lang="zh-CN" altLang="en-US" dirty="0"/>
              <a:t>（零假设，备选假设？）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i="1" dirty="0"/>
              <a:t>                 </a:t>
            </a:r>
            <a:r>
              <a:rPr lang="el-GR" altLang="zh-CN" i="1" dirty="0" smtClean="0"/>
              <a:t>μ</a:t>
            </a:r>
            <a:r>
              <a:rPr lang="en-US" altLang="zh-CN" i="1" dirty="0" smtClean="0"/>
              <a:t> </a:t>
            </a:r>
            <a:r>
              <a:rPr lang="el-GR" altLang="zh-CN" i="1" dirty="0" smtClean="0"/>
              <a:t>≥</a:t>
            </a:r>
            <a:r>
              <a:rPr lang="en-US" altLang="zh-CN" i="1" dirty="0" smtClean="0"/>
              <a:t> </a:t>
            </a:r>
            <a:r>
              <a:rPr lang="el-GR" altLang="zh-CN" i="1" dirty="0" smtClean="0"/>
              <a:t>μ</a:t>
            </a:r>
            <a:r>
              <a:rPr lang="en-US" altLang="zh-CN" baseline="-25000" dirty="0"/>
              <a:t>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即该食品中的</a:t>
            </a:r>
            <a:r>
              <a:rPr lang="en-US" altLang="zh-CN" dirty="0"/>
              <a:t>VC</a:t>
            </a:r>
            <a:r>
              <a:rPr lang="zh-CN" altLang="en-US" dirty="0" smtClean="0"/>
              <a:t>含量</a:t>
            </a:r>
            <a:r>
              <a:rPr lang="zh-CN" altLang="en-US" dirty="0"/>
              <a:t>不低于</a:t>
            </a:r>
            <a:r>
              <a:rPr lang="zh-CN" altLang="en-US" dirty="0" smtClean="0"/>
              <a:t>标准</a:t>
            </a:r>
            <a:r>
              <a:rPr lang="zh-CN" altLang="en-US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2E99810-EB61-4188-93D2-376D43C13B95}"/>
              </a:ext>
            </a:extLst>
          </p:cNvPr>
          <p:cNvSpPr/>
          <p:nvPr/>
        </p:nvSpPr>
        <p:spPr>
          <a:xfrm>
            <a:off x="6298095" y="4029809"/>
            <a:ext cx="57779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H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: 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</a:t>
            </a:r>
            <a:r>
              <a:rPr lang="el-GR" altLang="zh-CN" sz="2800" i="1" dirty="0" smtClean="0"/>
              <a:t>μ</a:t>
            </a:r>
            <a:r>
              <a:rPr lang="en-US" altLang="zh-CN" sz="2800" i="1" dirty="0" smtClean="0"/>
              <a:t> </a:t>
            </a:r>
            <a:r>
              <a:rPr lang="en-US" altLang="zh-CN" sz="2800" i="1" dirty="0" smtClean="0"/>
              <a:t>&lt; </a:t>
            </a:r>
            <a:r>
              <a:rPr lang="el-GR" altLang="zh-CN" sz="2800" i="1" dirty="0" smtClean="0"/>
              <a:t>μ</a:t>
            </a:r>
            <a:r>
              <a:rPr lang="en-US" altLang="zh-CN" sz="2800" baseline="-25000" dirty="0"/>
              <a:t>s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即该食品中的</a:t>
            </a:r>
            <a:r>
              <a:rPr lang="en-US" altLang="zh-CN" sz="2800" dirty="0"/>
              <a:t>VC</a:t>
            </a:r>
            <a:r>
              <a:rPr lang="zh-CN" altLang="en-US" sz="2800" dirty="0" smtClean="0"/>
              <a:t>含量低于标准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4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7BE2E2-199A-4396-AD37-98BDDD93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522744-32B7-4254-A35E-DA232B18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975"/>
            <a:ext cx="5471583" cy="5184775"/>
          </a:xfrm>
        </p:spPr>
        <p:txBody>
          <a:bodyPr/>
          <a:lstStyle/>
          <a:p>
            <a:r>
              <a:rPr lang="zh-CN" altLang="en-US" dirty="0"/>
              <a:t>统计量 </a:t>
            </a:r>
            <a:r>
              <a:rPr lang="en-US" altLang="zh-CN" dirty="0"/>
              <a:t>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显著阈值</a:t>
            </a:r>
          </a:p>
          <a:p>
            <a:pPr marL="0" indent="2335213">
              <a:buNone/>
            </a:pPr>
            <a:r>
              <a:rPr lang="en-US" altLang="zh-CN" b="1" dirty="0"/>
              <a:t>      </a:t>
            </a:r>
            <a:r>
              <a:rPr lang="en-US" altLang="zh-CN" b="1" dirty="0" err="1"/>
              <a:t>qt</a:t>
            </a:r>
            <a:r>
              <a:rPr lang="en-US" altLang="zh-CN" b="1" dirty="0"/>
              <a:t>(0.025, n-1)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53DB19A-EBC2-4D6D-B9CB-42A4745F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68" y="1882774"/>
            <a:ext cx="2396906" cy="127743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4293BBBA-9639-4CAF-A584-744EFE803062}"/>
              </a:ext>
            </a:extLst>
          </p:cNvPr>
          <p:cNvSpPr txBox="1">
            <a:spLocks/>
          </p:cNvSpPr>
          <p:nvPr/>
        </p:nvSpPr>
        <p:spPr bwMode="auto">
          <a:xfrm>
            <a:off x="6220172" y="1188008"/>
            <a:ext cx="5471583" cy="51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895" indent="-285730" algn="l" rtl="0" eaLnBrk="1" fontAlgn="base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2914" indent="-228584" algn="l" rtl="0" eaLnBrk="1" fontAlgn="base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080" indent="-228584" algn="l" rtl="0" eaLnBrk="1" fontAlgn="base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247" indent="-228584" algn="l" rtl="0" eaLnBrk="1" fontAlgn="base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 err="1" smtClean="0"/>
              <a:t>xbar</a:t>
            </a:r>
            <a:r>
              <a:rPr lang="en-US" altLang="zh-CN" b="0" dirty="0" smtClean="0"/>
              <a:t>&lt;- </a:t>
            </a:r>
            <a:r>
              <a:rPr lang="en-US" altLang="zh-CN" b="0" dirty="0"/>
              <a:t>0.14</a:t>
            </a:r>
          </a:p>
          <a:p>
            <a:pPr marL="0" indent="0">
              <a:buNone/>
            </a:pPr>
            <a:r>
              <a:rPr lang="en-US" altLang="zh-CN" b="0" dirty="0"/>
              <a:t>mu&lt;-0.15</a:t>
            </a:r>
          </a:p>
          <a:p>
            <a:pPr marL="0" indent="0">
              <a:buNone/>
            </a:pPr>
            <a:r>
              <a:rPr lang="en-US" altLang="zh-CN" b="0" dirty="0"/>
              <a:t>s&lt;-0.01</a:t>
            </a:r>
          </a:p>
          <a:p>
            <a:pPr marL="0" indent="0">
              <a:buNone/>
            </a:pPr>
            <a:r>
              <a:rPr lang="en-US" altLang="zh-CN" b="0" dirty="0"/>
              <a:t>n&lt;-20</a:t>
            </a:r>
          </a:p>
          <a:p>
            <a:pPr marL="0" indent="0">
              <a:buNone/>
            </a:pPr>
            <a:r>
              <a:rPr lang="en-US" altLang="zh-CN" b="0" dirty="0"/>
              <a:t>t&lt;-(</a:t>
            </a:r>
            <a:r>
              <a:rPr lang="en-US" altLang="zh-CN" b="0" dirty="0" err="1" smtClean="0"/>
              <a:t>xbar</a:t>
            </a:r>
            <a:r>
              <a:rPr lang="en-US" altLang="zh-CN" b="0" dirty="0" smtClean="0"/>
              <a:t>-mu)/</a:t>
            </a:r>
            <a:r>
              <a:rPr lang="en-US" altLang="zh-CN" b="0" dirty="0" smtClean="0"/>
              <a:t>(</a:t>
            </a:r>
            <a:r>
              <a:rPr lang="en-US" altLang="zh-CN" b="0" dirty="0" smtClean="0"/>
              <a:t>s/</a:t>
            </a:r>
            <a:r>
              <a:rPr lang="en-US" altLang="zh-CN" b="0" dirty="0" err="1" smtClean="0"/>
              <a:t>sqrt</a:t>
            </a:r>
            <a:r>
              <a:rPr lang="en-US" altLang="zh-CN" b="0" dirty="0" smtClean="0"/>
              <a:t>(n))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t</a:t>
            </a:r>
          </a:p>
          <a:p>
            <a:pPr marL="0" indent="0">
              <a:buNone/>
            </a:pPr>
            <a:r>
              <a:rPr lang="en-US" altLang="zh-CN" b="0" dirty="0"/>
              <a:t>qt(0.025, n-1</a:t>
            </a:r>
            <a:r>
              <a:rPr lang="en-US" altLang="zh-CN" b="0" dirty="0" smtClean="0"/>
              <a:t>); </a:t>
            </a:r>
            <a:r>
              <a:rPr lang="en-US" altLang="zh-CN" b="0" dirty="0" err="1"/>
              <a:t>pt</a:t>
            </a:r>
            <a:r>
              <a:rPr lang="en-US" altLang="zh-CN" b="0" dirty="0"/>
              <a:t>(t,n-1)</a:t>
            </a:r>
            <a:r>
              <a:rPr lang="zh-CN" altLang="en-US" b="0" dirty="0"/>
              <a:t>*</a:t>
            </a:r>
            <a:r>
              <a:rPr lang="en-US" altLang="zh-CN" b="0" dirty="0"/>
              <a:t>2</a:t>
            </a:r>
          </a:p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541538" y="5459767"/>
            <a:ext cx="4864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19</a:t>
            </a:r>
            <a:r>
              <a:rPr lang="en-US" altLang="zh-CN" baseline="-25000" dirty="0"/>
              <a:t>,</a:t>
            </a:r>
            <a:r>
              <a:rPr lang="en-US" altLang="zh-CN" baseline="-25000" dirty="0" smtClean="0"/>
              <a:t>0.05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因此拒绝零假设，接受备择假设，该产品不符合标准。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1398243" y="4281090"/>
            <a:ext cx="2081804" cy="979778"/>
          </a:xfrm>
          <a:prstGeom prst="borderCallout1">
            <a:avLst>
              <a:gd name="adj1" fmla="val 18750"/>
              <a:gd name="adj2" fmla="val -8333"/>
              <a:gd name="adj3" fmla="val 124279"/>
              <a:gd name="adj4" fmla="val -285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根据备择假设确定符号</a:t>
            </a:r>
            <a:endParaRPr kumimoji="0" lang="zh-CN" altLang="en-US" sz="24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5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72" y="1505794"/>
            <a:ext cx="1217512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Times New Roman" panose="02020603050405020304" pitchFamily="18" charset="0"/>
              </a:rPr>
              <a:t>有一种新型农药防治柑桔红蜘蛛，进行了9个小区的实验，其防治效果为：</a:t>
            </a:r>
            <a:br>
              <a:rPr lang="zh-CN" altLang="zh-CN" dirty="0">
                <a:latin typeface="Times New Roman" panose="02020603050405020304" pitchFamily="18" charset="0"/>
              </a:rPr>
            </a:br>
            <a:r>
              <a:rPr lang="zh-CN" altLang="zh-CN" dirty="0">
                <a:latin typeface="Times New Roman" panose="02020603050405020304" pitchFamily="18" charset="0"/>
              </a:rPr>
              <a:t>              95%，92%，88%，92%，93%，95%，89%，98%，92%</a:t>
            </a: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Times New Roman" panose="02020603050405020304" pitchFamily="18" charset="0"/>
              </a:rPr>
              <a:t>与原用农药的防治效果90%比较，分析其效果是否高于原用农药。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marR="0" lvl="0" indent="317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8065" y="3644841"/>
            <a:ext cx="710872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提出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dirty="0" smtClean="0"/>
              <a:t> </a:t>
            </a:r>
            <a:r>
              <a:rPr lang="en-US" altLang="zh-CN" sz="3200" dirty="0"/>
              <a:t>H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：</a:t>
            </a:r>
            <a:r>
              <a:rPr lang="en-US" altLang="zh-CN" sz="3200" dirty="0" smtClean="0"/>
              <a:t>μ ≤ μ</a:t>
            </a:r>
            <a:r>
              <a:rPr lang="en-US" altLang="zh-CN" sz="3200" baseline="-25000" dirty="0" smtClean="0"/>
              <a:t>0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A</a:t>
            </a:r>
            <a:r>
              <a:rPr lang="zh-CN" altLang="en-US" sz="3200" dirty="0"/>
              <a:t>：</a:t>
            </a:r>
            <a:r>
              <a:rPr lang="en-US" altLang="zh-CN" sz="3200" dirty="0" smtClean="0"/>
              <a:t>μ &gt; μ</a:t>
            </a:r>
            <a:r>
              <a:rPr lang="en-US" altLang="zh-CN" sz="3200" baseline="-25000" dirty="0" smtClean="0"/>
              <a:t>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65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6850" y="619501"/>
            <a:ext cx="75610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x&lt;-c(0.95,0.92,0.88,0.92,0.93,0.95,0.89,0.98,0.92)</a:t>
            </a:r>
          </a:p>
          <a:p>
            <a:r>
              <a:rPr lang="en-US" altLang="zh-CN" dirty="0" err="1"/>
              <a:t>t.test</a:t>
            </a:r>
            <a:r>
              <a:rPr lang="en-US" altLang="zh-CN" dirty="0"/>
              <a:t>(</a:t>
            </a:r>
            <a:r>
              <a:rPr lang="en-US" altLang="zh-CN" dirty="0" err="1"/>
              <a:t>x,mu</a:t>
            </a:r>
            <a:r>
              <a:rPr lang="en-US" altLang="zh-CN" dirty="0"/>
              <a:t>=0.90,alternative="greater")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9767" y="1827309"/>
            <a:ext cx="6096000" cy="4324261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r>
              <a:rPr lang="en-US" altLang="zh-CN" dirty="0"/>
              <a:t> One Sample t-test</a:t>
            </a:r>
          </a:p>
          <a:p>
            <a:endParaRPr lang="en-US" altLang="zh-CN" dirty="0"/>
          </a:p>
          <a:p>
            <a:r>
              <a:rPr lang="en-US" altLang="zh-CN" dirty="0"/>
              <a:t>data:  x</a:t>
            </a:r>
          </a:p>
          <a:p>
            <a:r>
              <a:rPr lang="en-US" altLang="zh-CN" dirty="0"/>
              <a:t>t = 2.5955, </a:t>
            </a:r>
            <a:r>
              <a:rPr lang="en-US" altLang="zh-CN" dirty="0" err="1"/>
              <a:t>df</a:t>
            </a:r>
            <a:r>
              <a:rPr lang="en-US" altLang="zh-CN" dirty="0"/>
              <a:t> = 8, p-value = 0.01592</a:t>
            </a:r>
          </a:p>
          <a:p>
            <a:r>
              <a:rPr lang="en-US" altLang="zh-CN" dirty="0"/>
              <a:t>alternative hypothesis: true mean is greater than 0.9</a:t>
            </a:r>
          </a:p>
          <a:p>
            <a:r>
              <a:rPr lang="en-US" altLang="zh-CN" dirty="0"/>
              <a:t>95 percent confidence interval:</a:t>
            </a:r>
          </a:p>
          <a:p>
            <a:r>
              <a:rPr lang="en-US" altLang="zh-CN" dirty="0"/>
              <a:t> 0.9075616       </a:t>
            </a:r>
            <a:r>
              <a:rPr lang="en-US" altLang="zh-CN" dirty="0" err="1"/>
              <a:t>Inf</a:t>
            </a:r>
            <a:endParaRPr lang="en-US" altLang="zh-CN" dirty="0"/>
          </a:p>
          <a:p>
            <a:r>
              <a:rPr lang="en-US" altLang="zh-CN" dirty="0"/>
              <a:t>sample estimates:</a:t>
            </a:r>
          </a:p>
          <a:p>
            <a:r>
              <a:rPr lang="en-US" altLang="zh-CN" dirty="0"/>
              <a:t>mean of x </a:t>
            </a:r>
          </a:p>
          <a:p>
            <a:r>
              <a:rPr lang="en-US" altLang="zh-CN" dirty="0"/>
              <a:t>0.9266667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89058" y="2408903"/>
            <a:ext cx="51029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经检验，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0.01592&lt;0.05</a:t>
            </a:r>
            <a:r>
              <a:rPr lang="zh-CN" altLang="en-US" dirty="0" smtClean="0"/>
              <a:t>，因此拒绝零假设，接受备择假设，即新型农药的效果优于原有农药。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5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6B60411-B84D-45C1-9B79-233973F4A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64" y="1118796"/>
            <a:ext cx="9438138" cy="5335792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 bwMode="auto">
          <a:xfrm>
            <a:off x="710214" y="3648722"/>
            <a:ext cx="3879541" cy="314269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3A91C3-5B2A-4078-8767-AA03FBDA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1ABDEA-65A7-4451-8131-0B2A03C9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根据过去大量资料</a:t>
            </a:r>
            <a:r>
              <a:rPr lang="en-US" altLang="zh-CN" dirty="0"/>
              <a:t>,</a:t>
            </a:r>
            <a:r>
              <a:rPr lang="zh-CN" altLang="en-US" dirty="0"/>
              <a:t>某厂生产的灯泡的使用寿命服从正态分布</a:t>
            </a:r>
            <a:r>
              <a:rPr lang="en-US" altLang="zh-CN" dirty="0"/>
              <a:t>N~(1020,100^2)</a:t>
            </a:r>
            <a:r>
              <a:rPr lang="zh-CN" altLang="en-US" dirty="0"/>
              <a:t>。现从最近生产的一批产品中随机抽取</a:t>
            </a:r>
            <a:r>
              <a:rPr lang="en-US" altLang="zh-CN" dirty="0"/>
              <a:t>16</a:t>
            </a:r>
            <a:r>
              <a:rPr lang="zh-CN" altLang="en-US" dirty="0"/>
              <a:t>只</a:t>
            </a:r>
            <a:r>
              <a:rPr lang="en-US" altLang="zh-CN" dirty="0"/>
              <a:t>,</a:t>
            </a:r>
            <a:r>
              <a:rPr lang="zh-CN" altLang="en-US" dirty="0"/>
              <a:t>测得样品平均使用寿命为</a:t>
            </a:r>
            <a:r>
              <a:rPr lang="en-US" altLang="zh-CN" dirty="0"/>
              <a:t>1080</a:t>
            </a:r>
            <a:r>
              <a:rPr lang="zh-CN" altLang="en-US" dirty="0"/>
              <a:t>，问这批产品的使用寿命是否有显著提高？试建立这批灯泡的使用寿命置信区间，假设置信水平为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44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某种袋装食品的重量服从正态分布，其标准为</a:t>
            </a:r>
            <a:r>
              <a:rPr lang="en-US" altLang="zh-CN" dirty="0"/>
              <a:t>500g/</a:t>
            </a:r>
            <a:r>
              <a:rPr lang="zh-CN" altLang="en-US" dirty="0"/>
              <a:t>袋。某一天随机地抽取</a:t>
            </a:r>
            <a:r>
              <a:rPr lang="en-US" altLang="zh-CN" dirty="0"/>
              <a:t>9</a:t>
            </a:r>
            <a:r>
              <a:rPr lang="zh-CN" altLang="en-US" dirty="0"/>
              <a:t>袋检验</a:t>
            </a:r>
            <a:r>
              <a:rPr lang="en-US" altLang="zh-CN" dirty="0"/>
              <a:t>,</a:t>
            </a:r>
            <a:r>
              <a:rPr lang="zh-CN" altLang="en-US" dirty="0"/>
              <a:t>重量</a:t>
            </a:r>
            <a:r>
              <a:rPr lang="en-US" altLang="zh-CN" dirty="0"/>
              <a:t>(</a:t>
            </a:r>
            <a:r>
              <a:rPr lang="zh-CN" altLang="en-US" dirty="0"/>
              <a:t>单位</a:t>
            </a:r>
            <a:r>
              <a:rPr lang="en-US" altLang="zh-CN" dirty="0"/>
              <a:t>:g)</a:t>
            </a:r>
            <a:r>
              <a:rPr lang="zh-CN" altLang="en-US" dirty="0"/>
              <a:t>为 </a:t>
            </a:r>
            <a:r>
              <a:rPr lang="en-US" altLang="zh-CN" dirty="0"/>
              <a:t>510, 485, 505, 505, 490, 495, 520, 515, 490</a:t>
            </a:r>
            <a:r>
              <a:rPr lang="zh-CN" altLang="en-US" dirty="0"/>
              <a:t>，若已知总体方差为</a:t>
            </a:r>
            <a:r>
              <a:rPr lang="en-US" altLang="zh-CN" dirty="0"/>
              <a:t>8.62</a:t>
            </a:r>
            <a:r>
              <a:rPr lang="zh-CN" altLang="en-US" dirty="0"/>
              <a:t>，问这批产品是否符合标准？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DF296C-1572-4001-A2EA-71EF8925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9294B2-B2B9-4BBE-99C7-B148B3FD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文档记载，巨头鲸</a:t>
            </a:r>
            <a:r>
              <a:rPr lang="en-US" altLang="zh-CN" dirty="0"/>
              <a:t>1920s</a:t>
            </a:r>
            <a:r>
              <a:rPr lang="zh-CN" altLang="en-US" dirty="0"/>
              <a:t>的平均体重是</a:t>
            </a:r>
            <a:r>
              <a:rPr lang="en-US" altLang="zh-CN" dirty="0"/>
              <a:t>360KG,</a:t>
            </a:r>
            <a:r>
              <a:rPr lang="zh-CN" altLang="en-US" dirty="0"/>
              <a:t>科学家认为，过分的捕猎已经使其平均体重下降了，现在调查显示，</a:t>
            </a:r>
            <a:r>
              <a:rPr lang="en-US" altLang="zh-CN" dirty="0"/>
              <a:t>25</a:t>
            </a:r>
            <a:r>
              <a:rPr lang="zh-CN" altLang="en-US" dirty="0"/>
              <a:t>个随机样本平均重</a:t>
            </a:r>
            <a:r>
              <a:rPr lang="en-US" altLang="zh-CN" dirty="0"/>
              <a:t>336KG, </a:t>
            </a:r>
            <a:r>
              <a:rPr lang="zh-CN" altLang="en-US" dirty="0"/>
              <a:t>标准差</a:t>
            </a:r>
            <a:r>
              <a:rPr lang="en-US" altLang="zh-CN" dirty="0"/>
              <a:t>30KG</a:t>
            </a:r>
            <a:r>
              <a:rPr lang="zh-CN" altLang="en-US" dirty="0"/>
              <a:t>。今天和</a:t>
            </a:r>
            <a:r>
              <a:rPr lang="en-US" altLang="zh-CN" dirty="0"/>
              <a:t>1920s</a:t>
            </a:r>
            <a:r>
              <a:rPr lang="zh-CN" altLang="en-US" dirty="0"/>
              <a:t>比是否显著降低了？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母猪的</a:t>
            </a:r>
            <a:r>
              <a:rPr lang="zh-CN" altLang="en-US" dirty="0" smtClean="0"/>
              <a:t>怀孕期为</a:t>
            </a:r>
            <a:r>
              <a:rPr lang="en-US" altLang="zh-CN" dirty="0" smtClean="0"/>
              <a:t>114</a:t>
            </a:r>
            <a:r>
              <a:rPr lang="zh-CN" altLang="en-US" dirty="0"/>
              <a:t>天</a:t>
            </a:r>
            <a:r>
              <a:rPr lang="zh-CN" altLang="en-US" dirty="0" smtClean="0"/>
              <a:t>，</a:t>
            </a:r>
            <a:r>
              <a:rPr lang="zh-CN" altLang="en-US" dirty="0"/>
              <a:t>今抽测</a:t>
            </a:r>
            <a:r>
              <a:rPr lang="en-US" altLang="zh-CN" dirty="0"/>
              <a:t>10</a:t>
            </a:r>
            <a:r>
              <a:rPr lang="zh-CN" altLang="en-US" dirty="0"/>
              <a:t>头母猪的怀孕期分别为</a:t>
            </a:r>
            <a:r>
              <a:rPr lang="en-US" altLang="zh-CN" dirty="0"/>
              <a:t>116</a:t>
            </a:r>
            <a:r>
              <a:rPr lang="zh-CN" altLang="en-US" dirty="0"/>
              <a:t>、</a:t>
            </a:r>
            <a:r>
              <a:rPr lang="en-US" altLang="zh-CN" dirty="0"/>
              <a:t>115</a:t>
            </a:r>
            <a:r>
              <a:rPr lang="zh-CN" altLang="en-US" dirty="0"/>
              <a:t>、</a:t>
            </a:r>
            <a:r>
              <a:rPr lang="en-US" altLang="zh-CN" dirty="0"/>
              <a:t>113</a:t>
            </a:r>
            <a:r>
              <a:rPr lang="zh-CN" altLang="en-US" dirty="0"/>
              <a:t>、</a:t>
            </a:r>
            <a:r>
              <a:rPr lang="en-US" altLang="zh-CN" dirty="0"/>
              <a:t>112</a:t>
            </a:r>
            <a:r>
              <a:rPr lang="zh-CN" altLang="en-US" dirty="0"/>
              <a:t>、</a:t>
            </a:r>
            <a:r>
              <a:rPr lang="en-US" altLang="zh-CN" dirty="0"/>
              <a:t>114</a:t>
            </a:r>
            <a:r>
              <a:rPr lang="zh-CN" altLang="en-US" dirty="0"/>
              <a:t>、</a:t>
            </a:r>
            <a:r>
              <a:rPr lang="en-US" altLang="zh-CN" dirty="0"/>
              <a:t>117</a:t>
            </a:r>
            <a:r>
              <a:rPr lang="zh-CN" altLang="en-US" dirty="0"/>
              <a:t>、</a:t>
            </a:r>
            <a:r>
              <a:rPr lang="en-US" altLang="zh-CN" dirty="0"/>
              <a:t>115</a:t>
            </a:r>
            <a:r>
              <a:rPr lang="zh-CN" altLang="en-US" dirty="0"/>
              <a:t>、</a:t>
            </a:r>
            <a:r>
              <a:rPr lang="en-US" altLang="zh-CN" dirty="0"/>
              <a:t>116</a:t>
            </a:r>
            <a:r>
              <a:rPr lang="zh-CN" altLang="en-US" dirty="0"/>
              <a:t>、</a:t>
            </a:r>
            <a:r>
              <a:rPr lang="en-US" altLang="zh-CN" dirty="0"/>
              <a:t>114</a:t>
            </a:r>
            <a:r>
              <a:rPr lang="zh-CN" altLang="en-US" dirty="0"/>
              <a:t>、</a:t>
            </a:r>
            <a:r>
              <a:rPr lang="en-US" altLang="zh-CN" dirty="0" smtClean="0"/>
              <a:t>113</a:t>
            </a:r>
            <a:r>
              <a:rPr lang="zh-CN" altLang="en-US" dirty="0" smtClean="0"/>
              <a:t>天，</a:t>
            </a:r>
            <a:r>
              <a:rPr lang="zh-CN" altLang="en-US" dirty="0"/>
              <a:t>试检验所得样本的平均数与总体平均数</a:t>
            </a:r>
            <a:r>
              <a:rPr lang="en-US" altLang="zh-CN" dirty="0" smtClean="0"/>
              <a:t>114</a:t>
            </a:r>
            <a:r>
              <a:rPr lang="zh-CN" altLang="en-US" dirty="0" smtClean="0"/>
              <a:t>天有</a:t>
            </a:r>
            <a:r>
              <a:rPr lang="zh-CN" altLang="en-US" dirty="0"/>
              <a:t>无显著差异。</a:t>
            </a:r>
          </a:p>
        </p:txBody>
      </p:sp>
    </p:spTree>
    <p:extLst>
      <p:ext uri="{BB962C8B-B14F-4D97-AF65-F5344CB8AC3E}">
        <p14:creationId xmlns:p14="http://schemas.microsoft.com/office/powerpoint/2010/main" val="2108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766CDA-B5E2-4947-9C57-D439731F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734099D7-0468-4D31-8DFD-0966E4524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2" y="1545891"/>
            <a:ext cx="6094726" cy="41931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8AC4507-A991-4523-AA4B-126546A06763}"/>
              </a:ext>
            </a:extLst>
          </p:cNvPr>
          <p:cNvSpPr txBox="1"/>
          <p:nvPr/>
        </p:nvSpPr>
        <p:spPr>
          <a:xfrm>
            <a:off x="7495673" y="2237874"/>
            <a:ext cx="454793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文件命名方式：</a:t>
            </a:r>
            <a:endParaRPr lang="en-US" altLang="zh-CN" dirty="0"/>
          </a:p>
          <a:p>
            <a:r>
              <a:rPr lang="zh-CN" altLang="en-US" dirty="0"/>
              <a:t>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zh-CN" altLang="en-US" dirty="0"/>
              <a:t>后缀名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代码以 </a:t>
            </a:r>
            <a:r>
              <a:rPr lang="en-US" altLang="zh-CN" dirty="0"/>
              <a:t>.R </a:t>
            </a:r>
            <a:r>
              <a:rPr lang="zh-CN" altLang="en-US" dirty="0"/>
              <a:t>作为后缀名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其他文件根据其自有格式定义，如  </a:t>
            </a:r>
            <a:r>
              <a:rPr lang="en-US" altLang="zh-CN" dirty="0"/>
              <a:t>.txt   .csv .docx .pdf 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D422EA4-BF47-421F-BA3B-6A7026BA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6" y="303342"/>
            <a:ext cx="5213641" cy="3594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64FA2B3-93EB-4642-86CA-7444C736B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09" y="1787096"/>
            <a:ext cx="765916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3790F9D-8495-4162-A849-FF3E092F5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73" y="854242"/>
            <a:ext cx="7617703" cy="49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EA919A6-FC74-4C80-94A9-56E5F052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5" y="256732"/>
            <a:ext cx="931675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E18385-7F67-496E-9067-6CFFB415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4396"/>
            <a:ext cx="10972800" cy="51847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单个总体推断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单个样本均数</a:t>
            </a:r>
            <a:r>
              <a:rPr lang="zh-CN" altLang="en-US" dirty="0"/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23206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05C304-4F3C-49CF-ADAA-7281FDE5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单个总体均数</a:t>
            </a:r>
            <a:r>
              <a:rPr lang="zh-CN" altLang="en-US" dirty="0"/>
              <a:t>的点估计与区间估计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C9C531-C02A-432F-ACA7-998997CB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xmlns="" id="{4627D7D9-A607-4646-8389-E97D5A112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FED4295-C525-49CE-AB49-51A2A23B246F}" type="slidenum">
              <a:rPr kumimoji="0" lang="en-CA" altLang="zh-CN">
                <a:solidFill>
                  <a:srgbClr val="FFFF27"/>
                </a:solidFill>
              </a:rPr>
              <a:pPr/>
              <a:t>4</a:t>
            </a:fld>
            <a:endParaRPr kumimoji="0" lang="en-CA" altLang="zh-CN">
              <a:solidFill>
                <a:srgbClr val="FFFF27"/>
              </a:solidFill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xmlns="" id="{A317C43A-6770-432D-890B-E5F5A28A1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01030"/>
              </p:ext>
            </p:extLst>
          </p:nvPr>
        </p:nvGraphicFramePr>
        <p:xfrm>
          <a:off x="2514600" y="2877082"/>
          <a:ext cx="2844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公式" r:id="rId4" imgW="819259" imgH="314364" progId="Equation.3">
                  <p:embed/>
                </p:oleObj>
              </mc:Choice>
              <mc:Fallback>
                <p:oleObj name="公式" r:id="rId4" imgW="819259" imgH="314364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xmlns="" id="{A317C43A-6770-432D-890B-E5F5A28A1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77082"/>
                        <a:ext cx="2844800" cy="12573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xmlns="" id="{B5333083-636D-4AE2-906A-86AE5A2FB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47808"/>
              </p:ext>
            </p:extLst>
          </p:nvPr>
        </p:nvGraphicFramePr>
        <p:xfrm>
          <a:off x="2425701" y="4401082"/>
          <a:ext cx="569277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公式" r:id="rId6" imgW="1704901" imgH="361937" progId="Equation.3">
                  <p:embed/>
                </p:oleObj>
              </mc:Choice>
              <mc:Fallback>
                <p:oleObj name="公式" r:id="rId6" imgW="1704901" imgH="361937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xmlns="" id="{B5333083-636D-4AE2-906A-86AE5A2FB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4401082"/>
                        <a:ext cx="5692775" cy="13858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xmlns="" id="{1DF6C937-8241-4C24-8933-30C209C63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59239"/>
              </p:ext>
            </p:extLst>
          </p:nvPr>
        </p:nvGraphicFramePr>
        <p:xfrm>
          <a:off x="2489200" y="5944133"/>
          <a:ext cx="70373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公式" r:id="rId8" imgW="2123975" imgH="152451" progId="Equation.3">
                  <p:embed/>
                </p:oleObj>
              </mc:Choice>
              <mc:Fallback>
                <p:oleObj name="公式" r:id="rId8" imgW="2123975" imgH="152451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xmlns="" id="{1DF6C937-8241-4C24-8933-30C209C63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944133"/>
                        <a:ext cx="7037388" cy="7350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xmlns="" id="{3F3DEA2E-A763-4853-B564-6B3E570CB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6146"/>
            <a:ext cx="1981200" cy="10895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/>
              <a:t>标准正态分布两尾概率分位点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xmlns="" id="{FD42D04B-D050-47F9-AFAF-907E06517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96332"/>
            <a:ext cx="220980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xmlns="" id="{B187D351-1DF9-4D26-AAD7-17AEF6B8B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614072"/>
              </p:ext>
            </p:extLst>
          </p:nvPr>
        </p:nvGraphicFramePr>
        <p:xfrm>
          <a:off x="6172200" y="2896132"/>
          <a:ext cx="3009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公式" r:id="rId10" imgW="866753" imgH="343016" progId="Equation.3">
                  <p:embed/>
                </p:oleObj>
              </mc:Choice>
              <mc:Fallback>
                <p:oleObj name="公式" r:id="rId10" imgW="866753" imgH="343016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xmlns="" id="{B187D351-1DF9-4D26-AAD7-17AEF6B8B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6132"/>
                        <a:ext cx="3009900" cy="1346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0">
            <a:extLst>
              <a:ext uri="{FF2B5EF4-FFF2-40B4-BE49-F238E27FC236}">
                <a16:creationId xmlns:a16="http://schemas.microsoft.com/office/drawing/2014/main" xmlns="" id="{B7193EA5-0F82-4820-A2D5-9C0E73E1C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05732"/>
            <a:ext cx="762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xmlns="" id="{CD94AB56-EBFE-421B-9A1E-2351671AA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87748"/>
              </p:ext>
            </p:extLst>
          </p:nvPr>
        </p:nvGraphicFramePr>
        <p:xfrm>
          <a:off x="2489835" y="1218592"/>
          <a:ext cx="21240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2" imgW="638191" imgH="314364" progId="Equation.3">
                  <p:embed/>
                </p:oleObj>
              </mc:Choice>
              <mc:Fallback>
                <p:oleObj name="Equation" r:id="rId12" imgW="638191" imgH="314364" progId="Equation.3">
                  <p:embed/>
                  <p:pic>
                    <p:nvPicPr>
                      <p:cNvPr id="7173" name="Object 4">
                        <a:extLst>
                          <a:ext uri="{FF2B5EF4-FFF2-40B4-BE49-F238E27FC236}">
                            <a16:creationId xmlns:a16="http://schemas.microsoft.com/office/drawing/2014/main" xmlns="" id="{F1706690-013E-484D-8EF0-BF43E621C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835" y="1218592"/>
                        <a:ext cx="2124075" cy="125253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从一大批相同型号的金属线中，随机选取</a:t>
            </a:r>
            <a:r>
              <a:rPr lang="en-US" altLang="zh-CN" dirty="0"/>
              <a:t>10</a:t>
            </a:r>
            <a:r>
              <a:rPr lang="zh-CN" altLang="en-US" dirty="0"/>
              <a:t>根，测得它的直径</a:t>
            </a:r>
            <a:r>
              <a:rPr lang="en-US" altLang="zh-CN" dirty="0"/>
              <a:t>(</a:t>
            </a:r>
            <a:r>
              <a:rPr lang="zh-CN" altLang="en-US" dirty="0"/>
              <a:t>单位</a:t>
            </a:r>
            <a:r>
              <a:rPr lang="en-US" altLang="zh-CN" dirty="0"/>
              <a:t>:mm)</a:t>
            </a:r>
            <a:r>
              <a:rPr lang="zh-CN" altLang="en-US" dirty="0"/>
              <a:t>为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1.23 </a:t>
            </a:r>
            <a:r>
              <a:rPr lang="en-US" altLang="zh-CN" dirty="0"/>
              <a:t>1.24 1.26 1.29 1.20 1.32 1.23 1.23 1.29 1.28</a:t>
            </a:r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金属线直径</a:t>
            </a:r>
            <a:r>
              <a:rPr lang="en-US" altLang="zh-CN" dirty="0"/>
              <a:t>X</a:t>
            </a:r>
            <a:r>
              <a:rPr lang="zh-CN" altLang="en-US" dirty="0"/>
              <a:t>～</a:t>
            </a:r>
            <a:r>
              <a:rPr lang="en-US" altLang="zh-CN" dirty="0"/>
              <a:t>N(μ,0.042)</a:t>
            </a:r>
            <a:r>
              <a:rPr lang="zh-CN" altLang="en-US" dirty="0"/>
              <a:t>，试求平均直径</a:t>
            </a:r>
            <a:r>
              <a:rPr lang="en-US" altLang="zh-CN" dirty="0"/>
              <a:t>μ</a:t>
            </a:r>
            <a:r>
              <a:rPr lang="zh-CN" altLang="en-US" dirty="0"/>
              <a:t>的置信度为</a:t>
            </a:r>
            <a:r>
              <a:rPr lang="en-US" altLang="zh-CN" dirty="0"/>
              <a:t>95%</a:t>
            </a:r>
            <a:r>
              <a:rPr lang="zh-CN" altLang="en-US" dirty="0"/>
              <a:t>的置信区间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8594" y="858529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x&lt;-c(1.23, 1.24, 1.26, 1.29, 1.20, 1.32, 1.23, 1.23, 1.29, 1.28)</a:t>
            </a:r>
          </a:p>
          <a:p>
            <a:r>
              <a:rPr lang="en-US" altLang="zh-CN" dirty="0"/>
              <a:t>n&lt;-</a:t>
            </a:r>
            <a:r>
              <a:rPr lang="en-US" altLang="zh-CN" dirty="0" smtClean="0"/>
              <a:t>10 </a:t>
            </a:r>
            <a:endParaRPr lang="en-US" altLang="zh-CN" dirty="0"/>
          </a:p>
          <a:p>
            <a:r>
              <a:rPr lang="en-US" altLang="zh-CN" dirty="0" err="1"/>
              <a:t>xbar</a:t>
            </a:r>
            <a:r>
              <a:rPr lang="en-US" altLang="zh-CN" dirty="0"/>
              <a:t>&lt;-mean(x)</a:t>
            </a:r>
          </a:p>
          <a:p>
            <a:r>
              <a:rPr lang="en-US" altLang="zh-CN" dirty="0"/>
              <a:t>sigma&lt;-</a:t>
            </a:r>
            <a:r>
              <a:rPr lang="en-US" altLang="zh-CN" dirty="0" err="1"/>
              <a:t>sqrt</a:t>
            </a:r>
            <a:r>
              <a:rPr lang="en-US" altLang="zh-CN" dirty="0"/>
              <a:t>(0.042/n)</a:t>
            </a:r>
          </a:p>
          <a:p>
            <a:r>
              <a:rPr lang="en-US" altLang="zh-CN" dirty="0"/>
              <a:t>z0.05&lt;-abs(</a:t>
            </a:r>
            <a:r>
              <a:rPr lang="en-US" altLang="zh-CN" dirty="0" err="1"/>
              <a:t>qnorm</a:t>
            </a:r>
            <a:r>
              <a:rPr lang="en-US" altLang="zh-CN" dirty="0"/>
              <a:t>(0.025))</a:t>
            </a:r>
          </a:p>
          <a:p>
            <a:r>
              <a:rPr lang="en-US" altLang="zh-CN" dirty="0" err="1"/>
              <a:t>conf.lower</a:t>
            </a:r>
            <a:r>
              <a:rPr lang="en-US" altLang="zh-CN" dirty="0"/>
              <a:t>&lt;-xbar-z0.05*sigma</a:t>
            </a:r>
          </a:p>
          <a:p>
            <a:r>
              <a:rPr lang="en-US" altLang="zh-CN" dirty="0" err="1"/>
              <a:t>conf.upper</a:t>
            </a:r>
            <a:r>
              <a:rPr lang="en-US" altLang="zh-CN" dirty="0"/>
              <a:t>&lt;-xbar+z0.05*sigma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71349" y="4465468"/>
            <a:ext cx="9392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因此，该批金属线平均直径</a:t>
            </a:r>
            <a:r>
              <a:rPr lang="en-US" altLang="zh-CN" dirty="0"/>
              <a:t>μ</a:t>
            </a:r>
            <a:r>
              <a:rPr lang="zh-CN" altLang="en-US" dirty="0"/>
              <a:t>的置信度为</a:t>
            </a:r>
            <a:r>
              <a:rPr lang="en-US" altLang="zh-CN" dirty="0"/>
              <a:t>95%</a:t>
            </a:r>
            <a:r>
              <a:rPr lang="zh-CN" altLang="en-US" dirty="0"/>
              <a:t>的</a:t>
            </a:r>
            <a:r>
              <a:rPr lang="zh-CN" altLang="en-US" dirty="0" smtClean="0"/>
              <a:t>置信区间是</a:t>
            </a:r>
            <a:r>
              <a:rPr lang="en-US" altLang="zh-CN" dirty="0"/>
              <a:t>(1.12998, 1.38402)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DED321-E63D-4CA4-A661-1C9A27AF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单个样本均数假设检验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493BF1-4D7F-4EA1-B88F-207DBBAF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提出假设</a:t>
            </a:r>
          </a:p>
          <a:p>
            <a:pPr marL="0" indent="0">
              <a:buNone/>
            </a:pPr>
            <a:r>
              <a:rPr lang="zh-CN" altLang="en-US" dirty="0"/>
              <a:t>   －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：</a:t>
            </a:r>
            <a:r>
              <a:rPr lang="en-US" altLang="zh-CN" dirty="0" smtClean="0"/>
              <a:t>μ</a:t>
            </a:r>
            <a:r>
              <a:rPr lang="zh-CN" altLang="en-US" dirty="0" smtClean="0"/>
              <a:t>＝</a:t>
            </a:r>
            <a:r>
              <a:rPr lang="en-US" altLang="zh-CN" dirty="0"/>
              <a:t>μ</a:t>
            </a:r>
            <a:r>
              <a:rPr lang="en-US" altLang="zh-CN" baseline="-25000" dirty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  <a:r>
              <a:rPr lang="zh-CN" altLang="en-US" dirty="0"/>
              <a:t>：</a:t>
            </a:r>
            <a:r>
              <a:rPr lang="en-US" altLang="zh-CN" dirty="0" smtClean="0"/>
              <a:t>μ ≠ μ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  </a:t>
            </a:r>
            <a:r>
              <a:rPr lang="zh-CN" altLang="en-US" dirty="0"/>
              <a:t>双侧检验</a:t>
            </a:r>
          </a:p>
          <a:p>
            <a:pPr marL="0" indent="0">
              <a:buNone/>
            </a:pPr>
            <a:r>
              <a:rPr lang="zh-CN" altLang="en-US" dirty="0"/>
              <a:t>   －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：</a:t>
            </a:r>
            <a:r>
              <a:rPr lang="en-US" altLang="zh-CN" dirty="0" smtClean="0"/>
              <a:t>μ ≥ μ</a:t>
            </a:r>
            <a:r>
              <a:rPr lang="en-US" altLang="zh-CN" baseline="-25000" dirty="0" smtClean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  <a:r>
              <a:rPr lang="zh-CN" altLang="en-US" dirty="0"/>
              <a:t>：</a:t>
            </a:r>
            <a:r>
              <a:rPr lang="en-US" altLang="zh-CN" dirty="0" smtClean="0"/>
              <a:t>μ &lt; μ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   </a:t>
            </a:r>
            <a:r>
              <a:rPr lang="zh-CN" altLang="en-US" dirty="0"/>
              <a:t>单侧检验</a:t>
            </a:r>
          </a:p>
          <a:p>
            <a:pPr marL="0" indent="0">
              <a:buNone/>
            </a:pPr>
            <a:r>
              <a:rPr lang="zh-CN" altLang="en-US" dirty="0"/>
              <a:t>   －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：</a:t>
            </a:r>
            <a:r>
              <a:rPr lang="en-US" altLang="zh-CN" dirty="0" smtClean="0"/>
              <a:t>μ ≤ μ</a:t>
            </a:r>
            <a:r>
              <a:rPr lang="en-US" altLang="zh-CN" baseline="-25000" dirty="0" smtClean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  <a:r>
              <a:rPr lang="zh-CN" altLang="en-US" dirty="0"/>
              <a:t>：</a:t>
            </a:r>
            <a:r>
              <a:rPr lang="en-US" altLang="zh-CN" dirty="0" smtClean="0"/>
              <a:t>μ </a:t>
            </a:r>
            <a:r>
              <a:rPr lang="en-US" altLang="zh-CN" dirty="0"/>
              <a:t>&gt; μ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单侧检验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8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BD3D51-080C-4CC5-ABAB-ADB98D87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构建统计量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79FF093A-AB8D-46FA-8340-45AB5BAF1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959636"/>
              </p:ext>
            </p:extLst>
          </p:nvPr>
        </p:nvGraphicFramePr>
        <p:xfrm>
          <a:off x="3294380" y="1925320"/>
          <a:ext cx="581977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3" imgW="1962066" imgH="1143116" progId="Equation.3">
                  <p:embed/>
                </p:oleObj>
              </mc:Choice>
              <mc:Fallback>
                <p:oleObj name="公式" r:id="rId3" imgW="1962066" imgH="1143116" progId="Equation.3">
                  <p:embed/>
                  <p:pic>
                    <p:nvPicPr>
                      <p:cNvPr id="19460" name="Object 3">
                        <a:extLst>
                          <a:ext uri="{FF2B5EF4-FFF2-40B4-BE49-F238E27FC236}">
                            <a16:creationId xmlns:a16="http://schemas.microsoft.com/office/drawing/2014/main" xmlns="" id="{F1485187-B792-4FFC-996D-5417011AB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380" y="1925320"/>
                        <a:ext cx="5819775" cy="33067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3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650B0B-1145-4F0B-84BE-F8FEB184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36F14B-F7B9-4BF4-9633-B83E7886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假设有</a:t>
            </a:r>
            <a:r>
              <a:rPr lang="en-US" altLang="zh-CN" dirty="0"/>
              <a:t>10</a:t>
            </a:r>
            <a:r>
              <a:rPr lang="zh-CN" altLang="en-US" dirty="0"/>
              <a:t>个自愿者进行了智力测试，以下是获得的结果。在同样测试的总体平均为</a:t>
            </a:r>
            <a:r>
              <a:rPr lang="en-US" altLang="zh-CN" dirty="0"/>
              <a:t>75</a:t>
            </a:r>
            <a:r>
              <a:rPr lang="zh-CN" altLang="en-US" dirty="0"/>
              <a:t>。该样本和总体平均之间是否有统计上的显著差异（显著水平为</a:t>
            </a:r>
            <a:r>
              <a:rPr lang="en-US" altLang="zh-CN" dirty="0"/>
              <a:t>95%</a:t>
            </a:r>
            <a:r>
              <a:rPr lang="zh-CN" altLang="en-US" dirty="0"/>
              <a:t>），这里假设总体方差已知等</a:t>
            </a:r>
            <a:r>
              <a:rPr lang="en-US" altLang="zh-CN" dirty="0"/>
              <a:t>18.</a:t>
            </a:r>
          </a:p>
          <a:p>
            <a:pPr marL="0" indent="0" algn="ctr">
              <a:buNone/>
            </a:pPr>
            <a:r>
              <a:rPr lang="en-US" altLang="zh-CN" dirty="0"/>
              <a:t>65, 78, 88, 55, 48, 95, 66, 57, 79, 81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49910" y="429470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提出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：</a:t>
            </a:r>
            <a:r>
              <a:rPr lang="en-US" altLang="zh-CN" dirty="0" smtClean="0"/>
              <a:t>μ</a:t>
            </a:r>
            <a:r>
              <a:rPr lang="zh-CN" altLang="en-US" dirty="0" smtClean="0"/>
              <a:t>＝</a:t>
            </a:r>
            <a:r>
              <a:rPr lang="en-US" altLang="zh-CN" dirty="0"/>
              <a:t>μ</a:t>
            </a:r>
            <a:r>
              <a:rPr lang="en-US" altLang="zh-CN" baseline="-25000" dirty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</a:t>
            </a:r>
            <a:r>
              <a:rPr lang="en-US" altLang="zh-CN" baseline="-25000" dirty="0" smtClean="0"/>
              <a:t>A</a:t>
            </a:r>
            <a:r>
              <a:rPr lang="zh-CN" altLang="en-US" dirty="0"/>
              <a:t>：</a:t>
            </a:r>
            <a:r>
              <a:rPr lang="en-US" altLang="zh-CN" dirty="0" smtClean="0"/>
              <a:t>μ≠μ</a:t>
            </a:r>
            <a:r>
              <a:rPr lang="en-US" altLang="zh-CN" baseline="-25000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4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17_家畜育种学_6_数量性状选择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oudy Old Style"/>
        <a:ea typeface="黑体"/>
        <a:cs typeface=""/>
      </a:majorFont>
      <a:minorFont>
        <a:latin typeface="Goudy Old Styl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20118221051618496</Template>
  <TotalTime>6727</TotalTime>
  <Words>1046</Words>
  <Application>Microsoft Office PowerPoint</Application>
  <PresentationFormat>宽屏</PresentationFormat>
  <Paragraphs>129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等线</vt:lpstr>
      <vt:lpstr>黑体</vt:lpstr>
      <vt:lpstr>华文中宋</vt:lpstr>
      <vt:lpstr>楷体_GB2312</vt:lpstr>
      <vt:lpstr>宋体</vt:lpstr>
      <vt:lpstr>微软雅黑</vt:lpstr>
      <vt:lpstr>Arial</vt:lpstr>
      <vt:lpstr>Cambria Math</vt:lpstr>
      <vt:lpstr>Goudy Old Style</vt:lpstr>
      <vt:lpstr>Times New Roman</vt:lpstr>
      <vt:lpstr>Wingdings</vt:lpstr>
      <vt:lpstr>1_中国发展论坛张杰校长报告070930</vt:lpstr>
      <vt:lpstr>中国发展论坛张杰校长报告070930</vt:lpstr>
      <vt:lpstr>2_中国发展论坛张杰校长报告070930</vt:lpstr>
      <vt:lpstr>3_中国发展论坛张杰校长报告070930</vt:lpstr>
      <vt:lpstr>2017_家畜育种学_6_数量性状选择</vt:lpstr>
      <vt:lpstr>公式</vt:lpstr>
      <vt:lpstr>Equation</vt:lpstr>
      <vt:lpstr>单个样本均数检验</vt:lpstr>
      <vt:lpstr>PowerPoint 演示文稿</vt:lpstr>
      <vt:lpstr>PowerPoint 演示文稿</vt:lpstr>
      <vt:lpstr>单个总体均数的点估计与区间估计</vt:lpstr>
      <vt:lpstr>例</vt:lpstr>
      <vt:lpstr>PowerPoint 演示文稿</vt:lpstr>
      <vt:lpstr>单个样本均数假设检验</vt:lpstr>
      <vt:lpstr>构建统计量</vt:lpstr>
      <vt:lpstr>例</vt:lpstr>
      <vt:lpstr>PowerPoint 演示文稿</vt:lpstr>
      <vt:lpstr>PowerPoint 演示文稿</vt:lpstr>
      <vt:lpstr>PowerPoint 演示文稿</vt:lpstr>
      <vt:lpstr> 单个总体均数置信区间</vt:lpstr>
      <vt:lpstr>例</vt:lpstr>
      <vt:lpstr>PowerPoint 演示文稿</vt:lpstr>
      <vt:lpstr>单个总体均数检验</vt:lpstr>
      <vt:lpstr>PowerPoint 演示文稿</vt:lpstr>
      <vt:lpstr>例</vt:lpstr>
      <vt:lpstr>PowerPoint 演示文稿</vt:lpstr>
      <vt:lpstr>作业</vt:lpstr>
      <vt:lpstr>作业</vt:lpstr>
      <vt:lpstr>作业</vt:lpstr>
      <vt:lpstr>作业</vt:lpstr>
      <vt:lpstr>作业提交方式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语言入门</dc:title>
  <dc:creator>peipei ma</dc:creator>
  <cp:lastModifiedBy>lenovo</cp:lastModifiedBy>
  <cp:revision>91</cp:revision>
  <dcterms:created xsi:type="dcterms:W3CDTF">2017-04-23T15:19:32Z</dcterms:created>
  <dcterms:modified xsi:type="dcterms:W3CDTF">2019-10-23T11:01:28Z</dcterms:modified>
</cp:coreProperties>
</file>