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29"/>
  </p:notesMasterIdLst>
  <p:sldIdLst>
    <p:sldId id="25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268" r:id="rId16"/>
    <p:sldId id="265" r:id="rId17"/>
    <p:sldId id="279" r:id="rId18"/>
    <p:sldId id="271" r:id="rId19"/>
    <p:sldId id="273" r:id="rId20"/>
    <p:sldId id="278" r:id="rId21"/>
    <p:sldId id="274" r:id="rId22"/>
    <p:sldId id="277" r:id="rId23"/>
    <p:sldId id="638" r:id="rId24"/>
    <p:sldId id="639" r:id="rId25"/>
    <p:sldId id="642" r:id="rId26"/>
    <p:sldId id="640" r:id="rId27"/>
    <p:sldId id="641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DB03-3B83-4E0C-BC88-50F10F798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DDC2-28BD-4498-B565-7C3588AB9D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o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/>
          <a:stretch>
            <a:fillRect/>
          </a:stretch>
        </p:blipFill>
        <p:spPr bwMode="auto">
          <a:xfrm>
            <a:off x="0" y="11"/>
            <a:ext cx="12192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6" descr="银色系校徽展开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/>
          <a:stretch>
            <a:fillRect/>
          </a:stretch>
        </p:blipFill>
        <p:spPr bwMode="auto">
          <a:xfrm>
            <a:off x="814920" y="333386"/>
            <a:ext cx="3409949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12821404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buFont typeface="Wingdings" panose="05000000000000000000" pitchFamily="2" charset="2"/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75884" y="42926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hangingPunct="1">
              <a:lnSpc>
                <a:spcPct val="125000"/>
              </a:lnSpc>
              <a:defRPr sz="2800"/>
            </a:lvl1pPr>
            <a:lvl2pPr eaLnBrk="1" hangingPunct="1">
              <a:lnSpc>
                <a:spcPct val="125000"/>
              </a:lnSpc>
              <a:defRPr sz="2400"/>
            </a:lvl2pPr>
            <a:lvl3pPr eaLnBrk="1" hangingPunct="1">
              <a:lnSpc>
                <a:spcPct val="125000"/>
              </a:lnSpc>
              <a:defRPr sz="2000"/>
            </a:lvl3pPr>
            <a:lvl4pPr eaLnBrk="1" hangingPunct="1">
              <a:lnSpc>
                <a:spcPct val="125000"/>
              </a:lnSpc>
              <a:defRPr sz="1800"/>
            </a:lvl4pPr>
            <a:lvl5pPr eaLnBrk="1" hangingPunct="1">
              <a:lnSpc>
                <a:spcPct val="125000"/>
              </a:lnSpc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9DF21D-3648-420F-9B83-A8E9A8322C6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8224-06D9-499E-B4BB-03743DA1BE6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42C7B-3C53-4CE0-8C16-C163C5796E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657C-5230-4ECB-9B7F-537F17B2E9A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03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A77B-126C-4FC1-B199-800DFDEF0AB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128A0-A7B3-4924-A6F3-73D0B9066C7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36C8A-61BF-42BD-A83F-83A80B271F8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E08C-C369-4210-AD78-046B90B0B3E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935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690D-AD3C-4A42-A419-86E6C2591E7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0"/>
            <a:ext cx="8940800" cy="6381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F138-B619-4B16-AA9D-823CD431A9F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212417" y="1196975"/>
            <a:ext cx="5384800" cy="2516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212417" y="3865574"/>
            <a:ext cx="5384800" cy="2516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101A7-BB02-4763-848C-AED0108CB62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0" y="0"/>
            <a:ext cx="12192000" cy="6381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7B31-66F8-47D8-894A-884ACE80753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33" y="296863"/>
            <a:ext cx="109728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24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12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76E3DE-505E-4D57-AA56-56304D19E6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showMasterSp="0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144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1976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9D91AF-7939-4DF0-B89C-36B204D53C39}" type="slidenum">
              <a:rPr lang="en-CA" altLang="zh-CN"/>
            </a:fld>
            <a:endParaRPr lang="en-CA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914400" y="1587500"/>
            <a:ext cx="10363200" cy="4508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D0FA33-82DC-4DB7-88A4-896EEE9680A9}" type="slidenum">
              <a:rPr lang="en-CA" altLang="zh-CN"/>
            </a:fld>
            <a:endParaRPr lang="en-CA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18" Type="http://schemas.openxmlformats.org/officeDocument/2006/relationships/image" Target="../media/image10.jpeg"/><Relationship Id="rId17" Type="http://schemas.openxmlformats.org/officeDocument/2006/relationships/image" Target="../media/image9.png"/><Relationship Id="rId1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/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/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48945" indent="-44894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07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1380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952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30524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5096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9668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48945" indent="-44894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3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07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1380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952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30524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5096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9668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/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/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  <a:endParaRPr lang="en-US" altLang="zh-CN" sz="9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48945" indent="-44894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07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1380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952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30524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5096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9668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48945" indent="-44894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3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07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1380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952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30524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5096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96684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蓝色系校徽标准版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75490" name="Rectangle 2" descr="交大"/>
          <p:cNvSpPr>
            <a:spLocks noGrp="1" noChangeArrowheads="1"/>
          </p:cNvSpPr>
          <p:nvPr>
            <p:ph type="title"/>
          </p:nvPr>
        </p:nvSpPr>
        <p:spPr bwMode="auto">
          <a:xfrm>
            <a:off x="0" y="11"/>
            <a:ext cx="12192000" cy="1052513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 r="-4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ftr="0" dt="0"/>
  <p:txStyles>
    <p:titleStyle>
      <a:lvl1pPr marL="3632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 kern="120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marL="3632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2pPr>
      <a:lvl3pPr marL="3632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3pPr>
      <a:lvl4pPr marL="3632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4pPr>
      <a:lvl5pPr marL="3632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5pPr>
      <a:lvl6pPr marL="8204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6pPr>
      <a:lvl7pPr marL="12776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7pPr>
      <a:lvl8pPr marL="17348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8pPr>
      <a:lvl9pPr marL="2192020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052" y="2436025"/>
            <a:ext cx="11260139" cy="992187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40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两个样本独立性检验</a:t>
            </a:r>
            <a:endParaRPr lang="zh-CN" altLang="en-US" sz="6000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099" name="Picture 8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59" y="2348712"/>
            <a:ext cx="1425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马裴裴</a:t>
            </a:r>
            <a:endParaRPr lang="en-US" altLang="zh-CN" dirty="0"/>
          </a:p>
          <a:p>
            <a:pPr eaLnBrk="1" hangingPunct="1"/>
            <a:r>
              <a:rPr lang="en-US" altLang="zh-CN" dirty="0"/>
              <a:t>Peipei.ma@sjtu.edu.cn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总体方差未知的两样本均数检验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方差相等时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812" y="2249470"/>
            <a:ext cx="8831002" cy="44196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069" y="1631154"/>
            <a:ext cx="8523931" cy="4316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方差不等时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3162261"/>
            <a:ext cx="6096000" cy="5334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800" b="0" dirty="0"/>
          </a:p>
          <a:p>
            <a:endParaRPr lang="zh-CN" altLang="en-US" sz="200" b="0" dirty="0"/>
          </a:p>
          <a:p>
            <a:r>
              <a:rPr lang="en-US" altLang="zh-CN" sz="2800" b="0" i="1" baseline="-25000" dirty="0">
                <a:solidFill>
                  <a:srgbClr val="FFFFFF"/>
                </a:solidFill>
              </a:rPr>
              <a:t>t </a:t>
            </a:r>
            <a:r>
              <a:rPr lang="en-US" altLang="zh-CN" sz="2800" b="0" baseline="-25000" dirty="0">
                <a:solidFill>
                  <a:srgbClr val="FFFFFF"/>
                </a:solidFill>
                <a:latin typeface="Sitka Banner" panose="02000505000000020004" pitchFamily="2" charset="0"/>
              </a:rPr>
              <a:t>=    </a:t>
            </a:r>
            <a:r>
              <a:rPr lang="en-US" altLang="zh-CN" sz="2800" b="0" i="1" baseline="30000" dirty="0">
                <a:solidFill>
                  <a:srgbClr val="FFFFFF"/>
                </a:solidFill>
              </a:rPr>
              <a:t>x</a:t>
            </a:r>
            <a:r>
              <a:rPr lang="en-US" altLang="zh-CN" sz="1600" b="0" baseline="-25000" dirty="0">
                <a:solidFill>
                  <a:srgbClr val="FFFFFF"/>
                </a:solidFill>
              </a:rPr>
              <a:t>1 </a:t>
            </a:r>
            <a:r>
              <a:rPr lang="en-US" altLang="zh-CN" sz="2800" b="0" baseline="30000" dirty="0">
                <a:solidFill>
                  <a:srgbClr val="FFFFFF"/>
                </a:solidFill>
                <a:latin typeface="Sitka Banner" panose="02000505000000020004" pitchFamily="2" charset="0"/>
              </a:rPr>
              <a:t>− </a:t>
            </a:r>
            <a:r>
              <a:rPr lang="en-US" altLang="zh-CN" sz="2800" b="0" i="1" baseline="30000" dirty="0">
                <a:solidFill>
                  <a:srgbClr val="FFFFFF"/>
                </a:solidFill>
              </a:rPr>
              <a:t>x</a:t>
            </a:r>
            <a:r>
              <a:rPr lang="en-US" altLang="zh-CN" sz="1600" b="0" baseline="-25000" dirty="0">
                <a:solidFill>
                  <a:srgbClr val="FFFFFF"/>
                </a:solidFill>
              </a:rPr>
              <a:t>2</a:t>
            </a:r>
            <a:endParaRPr lang="en-US" altLang="zh-CN" sz="1600" b="0" baseline="300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29" y="2341026"/>
            <a:ext cx="3846171" cy="2175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76" y="1542941"/>
            <a:ext cx="4184865" cy="1428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00" y="3903417"/>
            <a:ext cx="3600635" cy="18606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t.test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/>
              <a:t>?</a:t>
            </a:r>
            <a:r>
              <a:rPr lang="en-US" altLang="zh-CN" sz="3600" dirty="0" err="1"/>
              <a:t>t.test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/>
              <a:t>t.test</a:t>
            </a:r>
            <a:r>
              <a:rPr lang="en-US" altLang="zh-CN" sz="3600" dirty="0"/>
              <a:t>(x, ...) ##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/>
              <a:t>t.test</a:t>
            </a:r>
            <a:r>
              <a:rPr lang="en-US" altLang="zh-CN" sz="3600" dirty="0"/>
              <a:t>(x, y = NULL, alternative = c("</a:t>
            </a:r>
            <a:r>
              <a:rPr lang="en-US" altLang="zh-CN" sz="3600" dirty="0" err="1"/>
              <a:t>two.sided</a:t>
            </a:r>
            <a:r>
              <a:rPr lang="en-US" altLang="zh-CN" sz="3600" dirty="0"/>
              <a:t>", "less", "greater"), mu = 0, paired = FALSE, </a:t>
            </a:r>
            <a:r>
              <a:rPr lang="en-US" altLang="zh-CN" sz="3600" dirty="0" err="1"/>
              <a:t>var.equal</a:t>
            </a:r>
            <a:r>
              <a:rPr lang="en-US" altLang="zh-CN" sz="3600" dirty="0"/>
              <a:t> = FALSE, </a:t>
            </a:r>
            <a:r>
              <a:rPr lang="en-US" altLang="zh-CN" sz="3600" dirty="0" err="1"/>
              <a:t>conf.level</a:t>
            </a:r>
            <a:r>
              <a:rPr lang="en-US" altLang="zh-CN" sz="3600" dirty="0"/>
              <a:t> = 0.95, ...)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7036"/>
            <a:ext cx="10972800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## </a:t>
            </a:r>
            <a:r>
              <a:rPr lang="zh-CN" altLang="en-US" dirty="0"/>
              <a:t>双样本成组数据，默认方差不等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var.test</a:t>
            </a:r>
            <a:r>
              <a:rPr lang="en-US" altLang="zh-CN" dirty="0"/>
              <a:t>(1:10,7:20)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t.test</a:t>
            </a:r>
            <a:r>
              <a:rPr lang="en-US" altLang="zh-CN" dirty="0"/>
              <a:t>(1:10, y = c(7:20),mu=8,</a:t>
            </a:r>
            <a:r>
              <a:rPr lang="zh-CN" altLang="en-US" dirty="0"/>
              <a:t> </a:t>
            </a:r>
            <a:r>
              <a:rPr lang="en-US" altLang="zh-CN" dirty="0" err="1"/>
              <a:t>var.equal</a:t>
            </a:r>
            <a:r>
              <a:rPr lang="en-US" altLang="zh-CN" dirty="0"/>
              <a:t>=T)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t.test</a:t>
            </a:r>
            <a:r>
              <a:rPr lang="en-US" altLang="zh-CN" dirty="0"/>
              <a:t>(1:10, y = c(7:20),mu=-8 ,</a:t>
            </a:r>
            <a:r>
              <a:rPr lang="zh-CN" altLang="en-US" dirty="0"/>
              <a:t> </a:t>
            </a:r>
            <a:r>
              <a:rPr lang="en-US" altLang="zh-CN" dirty="0" err="1"/>
              <a:t>var.equal</a:t>
            </a:r>
            <a:r>
              <a:rPr lang="en-US" altLang="zh-CN" dirty="0"/>
              <a:t>=T)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t.test</a:t>
            </a:r>
            <a:r>
              <a:rPr lang="en-US" altLang="zh-CN" dirty="0"/>
              <a:t>(1:10, y = c(7:20),mu=-9,alternative = c("less") ,</a:t>
            </a:r>
            <a:r>
              <a:rPr lang="zh-CN" altLang="en-US" dirty="0"/>
              <a:t> </a:t>
            </a:r>
            <a:r>
              <a:rPr lang="en-US" altLang="zh-CN" dirty="0" err="1"/>
              <a:t>var.equal</a:t>
            </a:r>
            <a:r>
              <a:rPr lang="en-US" altLang="zh-CN" dirty="0"/>
              <a:t>=T)  ###</a:t>
            </a:r>
            <a:r>
              <a:rPr lang="zh-CN" altLang="en-US" dirty="0"/>
              <a:t>备选 </a:t>
            </a:r>
            <a:r>
              <a:rPr lang="en-US" altLang="zh-CN" dirty="0"/>
              <a:t>x </a:t>
            </a:r>
            <a:r>
              <a:rPr lang="zh-CN" altLang="en-US" dirty="0"/>
              <a:t>和  </a:t>
            </a:r>
            <a:r>
              <a:rPr lang="en-US" altLang="zh-CN" dirty="0"/>
              <a:t>y </a:t>
            </a:r>
            <a:r>
              <a:rPr lang="zh-CN" altLang="en-US" dirty="0"/>
              <a:t>差异小于</a:t>
            </a:r>
            <a:r>
              <a:rPr lang="en-US" altLang="zh-CN" dirty="0"/>
              <a:t>9 </a:t>
            </a:r>
            <a:r>
              <a:rPr lang="zh-CN" altLang="en-US" dirty="0"/>
              <a:t>，注意</a:t>
            </a:r>
            <a:r>
              <a:rPr lang="en-US" altLang="zh-CN" dirty="0"/>
              <a:t>x </a:t>
            </a:r>
            <a:r>
              <a:rPr lang="zh-CN" altLang="en-US" dirty="0"/>
              <a:t>在前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配对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501" y="1475271"/>
            <a:ext cx="7709489" cy="43643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93" y="1362953"/>
            <a:ext cx="9363696" cy="4958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配对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t.test</a:t>
            </a:r>
            <a:r>
              <a:rPr lang="en-US" altLang="zh-CN" dirty="0"/>
              <a:t>(x=c(32,40,27,37,32,35,28,43,40,41,41,35,49,34),y=c(43,44,30,34,30,31,26,26,42,40,42,43,37,43),mu=0,paired =TRUE)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随机抽测</a:t>
            </a:r>
            <a:r>
              <a:rPr lang="en-US" altLang="zh-CN" dirty="0"/>
              <a:t>8</a:t>
            </a:r>
            <a:r>
              <a:rPr lang="zh-CN" altLang="en-US" dirty="0"/>
              <a:t>头大白猪和</a:t>
            </a:r>
            <a:r>
              <a:rPr lang="en-US" altLang="zh-CN" dirty="0"/>
              <a:t>8</a:t>
            </a:r>
            <a:r>
              <a:rPr lang="zh-CN" altLang="en-US" dirty="0"/>
              <a:t>头杜洛克经产母猪的产仔数，如下：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问：大白猪和杜洛克经产母猪的产仔数有无差别？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方差检验：</a:t>
            </a:r>
            <a:r>
              <a:rPr lang="en-US" altLang="zh-CN" dirty="0" err="1"/>
              <a:t>var.test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3670" y="2295939"/>
          <a:ext cx="9303026" cy="140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309"/>
                <a:gridCol w="848587"/>
                <a:gridCol w="848587"/>
                <a:gridCol w="848587"/>
                <a:gridCol w="1115735"/>
                <a:gridCol w="848587"/>
                <a:gridCol w="848587"/>
                <a:gridCol w="1288594"/>
                <a:gridCol w="1351453"/>
              </a:tblGrid>
              <a:tr h="6932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大白</a:t>
                      </a:r>
                      <a:endParaRPr lang="zh-CN" altLang="en-US" sz="3200" b="0" i="0" u="none" strike="noStrike" dirty="0">
                        <a:effectLst/>
                        <a:latin typeface="楷体_GB231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8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16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12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17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6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14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6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5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709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</a:rPr>
                        <a:t>杜洛克</a:t>
                      </a:r>
                      <a:endParaRPr lang="zh-CN" altLang="en-US" sz="3200" b="0" i="0" u="none" strike="noStrike">
                        <a:effectLst/>
                        <a:latin typeface="楷体_GB231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14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11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9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12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10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14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13</a:t>
                      </a:r>
                      <a:endParaRPr lang="en-US" altLang="zh-CN" sz="32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8</a:t>
                      </a:r>
                      <a:endParaRPr lang="en-US" altLang="zh-CN" sz="32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某克山病区测得</a:t>
            </a:r>
            <a:r>
              <a:rPr lang="en-US" altLang="zh-CN" dirty="0"/>
              <a:t>11</a:t>
            </a:r>
            <a:r>
              <a:rPr lang="zh-CN" altLang="zh-CN" dirty="0"/>
              <a:t>例克山病患者与</a:t>
            </a:r>
            <a:r>
              <a:rPr lang="en-US" altLang="zh-CN" dirty="0"/>
              <a:t>13</a:t>
            </a:r>
            <a:r>
              <a:rPr lang="zh-CN" altLang="zh-CN" dirty="0"/>
              <a:t>名健康人的血磷值</a:t>
            </a:r>
            <a:r>
              <a:rPr lang="en-US" altLang="zh-CN" dirty="0"/>
              <a:t>(mmol/L)</a:t>
            </a:r>
            <a:r>
              <a:rPr lang="zh-CN" altLang="zh-CN" dirty="0"/>
              <a:t>如下</a:t>
            </a:r>
            <a:r>
              <a:rPr lang="en-US" altLang="zh-CN" dirty="0"/>
              <a:t>,</a:t>
            </a:r>
            <a:r>
              <a:rPr lang="zh-CN" altLang="zh-CN" dirty="0"/>
              <a:t>问该地急性克山病患者与健康人的血磷值是否不同？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患者</a:t>
            </a:r>
            <a:r>
              <a:rPr lang="en-US" altLang="zh-CN" dirty="0"/>
              <a:t>: 0.84 1.05 1.20 1.20 1.39 1.53 1.67 1.80 1.87 2.07 2.11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健康人</a:t>
            </a:r>
            <a:r>
              <a:rPr lang="en-US" altLang="zh-CN" dirty="0"/>
              <a:t>: 0.54 0.64 0.64 0.75 0.76 0.81 1.16 1.20 1.34 1.35 1.48 1.56 1.87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方差已知时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417" y="1196975"/>
            <a:ext cx="10585051" cy="54190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某种猪场分别测定长白后备种猪和蓝塘后备种猪</a:t>
            </a:r>
            <a:r>
              <a:rPr lang="en-US" altLang="zh-CN" dirty="0"/>
              <a:t>90kg</a:t>
            </a:r>
            <a:r>
              <a:rPr lang="zh-CN" altLang="en-US" dirty="0"/>
              <a:t>时的背膘厚度，测定结果如下表所示。设两品种后备种猪</a:t>
            </a:r>
            <a:r>
              <a:rPr lang="en-US" altLang="zh-CN" dirty="0"/>
              <a:t>90kg</a:t>
            </a:r>
            <a:r>
              <a:rPr lang="zh-CN" altLang="en-US" dirty="0"/>
              <a:t>时的背膘厚度值服从正态分布，问该两品种后备种猪</a:t>
            </a:r>
            <a:r>
              <a:rPr lang="en-US" altLang="zh-CN" dirty="0"/>
              <a:t>90kg</a:t>
            </a:r>
            <a:r>
              <a:rPr lang="zh-CN" altLang="en-US" dirty="0"/>
              <a:t>时的背膘厚度有无显著差异？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4808" y="3429000"/>
          <a:ext cx="9317673" cy="2687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026"/>
                <a:gridCol w="901642"/>
                <a:gridCol w="7368005"/>
              </a:tblGrid>
              <a:tr h="767806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品种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头数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背膘厚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806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长白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607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1.20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1.32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1.10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1.28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1.35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1.08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1.18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1.25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1.30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1.12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1.19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1.05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1708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蓝塘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607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2.00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1.85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1.60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1.78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1.96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1.88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1.82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1.70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1.68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1.92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1.80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某单位研究饮食中缺乏维生素</a:t>
            </a:r>
            <a:r>
              <a:rPr lang="en-US" altLang="zh-CN" dirty="0"/>
              <a:t>E</a:t>
            </a:r>
            <a:r>
              <a:rPr lang="zh-CN" altLang="zh-CN" dirty="0"/>
              <a:t>与肝中维生素</a:t>
            </a:r>
            <a:r>
              <a:rPr lang="en-US" altLang="zh-CN" dirty="0"/>
              <a:t>A</a:t>
            </a:r>
            <a:r>
              <a:rPr lang="zh-CN" altLang="zh-CN" dirty="0"/>
              <a:t>含量的关系</a:t>
            </a:r>
            <a:r>
              <a:rPr lang="en-US" altLang="zh-CN" dirty="0"/>
              <a:t>,</a:t>
            </a:r>
            <a:r>
              <a:rPr lang="zh-CN" altLang="zh-CN" dirty="0"/>
              <a:t>将同种属的大白鼠按性别相同，年龄、体重相近者配成对子，共</a:t>
            </a:r>
            <a:r>
              <a:rPr lang="en-US" altLang="zh-CN" dirty="0"/>
              <a:t>8</a:t>
            </a:r>
            <a:r>
              <a:rPr lang="zh-CN" altLang="zh-CN" dirty="0"/>
              <a:t>对，并将每对中的两头动物随机分到正常饲料组和维生素</a:t>
            </a:r>
            <a:r>
              <a:rPr lang="en-US" altLang="zh-CN" dirty="0"/>
              <a:t>E</a:t>
            </a:r>
            <a:r>
              <a:rPr lang="zh-CN" altLang="zh-CN" dirty="0"/>
              <a:t>缺乏组，过一定时期将大白鼠杀死，测得其肝中维生素</a:t>
            </a:r>
            <a:r>
              <a:rPr lang="en-US" altLang="zh-CN" dirty="0"/>
              <a:t>A</a:t>
            </a:r>
            <a:r>
              <a:rPr lang="zh-CN" altLang="zh-CN" dirty="0"/>
              <a:t>的含量，问不同饲料的大白鼠肝中维生素</a:t>
            </a:r>
            <a:r>
              <a:rPr lang="en-US" altLang="zh-CN" dirty="0"/>
              <a:t>A</a:t>
            </a:r>
            <a:r>
              <a:rPr lang="zh-CN" altLang="zh-CN" dirty="0"/>
              <a:t>含量有无差别？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1200" y="1076960"/>
          <a:ext cx="7924800" cy="383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zh-CN" sz="1800" dirty="0">
                          <a:effectLst/>
                        </a:rPr>
                        <a:t>大白鼠对号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zh-CN" sz="1800">
                          <a:effectLst/>
                        </a:rPr>
                        <a:t>正常饲料组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zh-CN" sz="1800">
                          <a:effectLst/>
                        </a:rPr>
                        <a:t>维生素</a:t>
                      </a:r>
                      <a:r>
                        <a:rPr lang="en-US" sz="1800">
                          <a:effectLst/>
                        </a:rPr>
                        <a:t>E</a:t>
                      </a:r>
                      <a:r>
                        <a:rPr lang="zh-CN" sz="1800">
                          <a:effectLst/>
                        </a:rPr>
                        <a:t>缺乏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3550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2450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08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2000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2400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3000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1800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3950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3200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3800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3250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3750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2700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7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3450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2500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559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3050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 1750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56" y="1071370"/>
            <a:ext cx="10434956" cy="5435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02" y="636741"/>
            <a:ext cx="10520414" cy="54736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某单位测定了</a:t>
            </a:r>
            <a:r>
              <a:rPr lang="en-US" altLang="zh-CN" dirty="0"/>
              <a:t>31</a:t>
            </a:r>
            <a:r>
              <a:rPr lang="zh-CN" altLang="en-US" dirty="0"/>
              <a:t>头犊牛和</a:t>
            </a:r>
            <a:r>
              <a:rPr lang="en-US" altLang="zh-CN" dirty="0"/>
              <a:t>48</a:t>
            </a:r>
            <a:r>
              <a:rPr lang="zh-CN" altLang="en-US" dirty="0"/>
              <a:t>头母牛</a:t>
            </a:r>
            <a:r>
              <a:rPr lang="en-US" altLang="zh-CN" dirty="0"/>
              <a:t>100ml</a:t>
            </a:r>
            <a:r>
              <a:rPr lang="zh-CN" altLang="en-US" dirty="0"/>
              <a:t>血液中血糖的含量（</a:t>
            </a:r>
            <a:r>
              <a:rPr lang="en-US" altLang="zh-CN" dirty="0"/>
              <a:t>mg</a:t>
            </a:r>
            <a:r>
              <a:rPr lang="zh-CN" altLang="en-US" dirty="0"/>
              <a:t>），得犊牛平均血糖含量为</a:t>
            </a:r>
            <a:r>
              <a:rPr lang="en-US" altLang="zh-CN" dirty="0"/>
              <a:t>81.23</a:t>
            </a:r>
            <a:r>
              <a:rPr lang="zh-CN" altLang="en-US" dirty="0"/>
              <a:t>，成年母牛的平均血糖含量为</a:t>
            </a:r>
            <a:r>
              <a:rPr lang="en-US" altLang="zh-CN" dirty="0"/>
              <a:t>70.23</a:t>
            </a:r>
            <a:r>
              <a:rPr lang="zh-CN" altLang="en-US" dirty="0"/>
              <a:t>。设已知犊牛血糖的总体方差为</a:t>
            </a:r>
            <a:r>
              <a:rPr lang="en-US" altLang="zh-CN" dirty="0"/>
              <a:t>15.64</a:t>
            </a:r>
            <a:r>
              <a:rPr lang="en-US" altLang="zh-CN" baseline="30000" dirty="0"/>
              <a:t>2</a:t>
            </a:r>
            <a:r>
              <a:rPr lang="zh-CN" altLang="en-US" dirty="0"/>
              <a:t>，成年母牛血糖的总体方差为</a:t>
            </a:r>
            <a:r>
              <a:rPr lang="en-US" altLang="zh-CN" dirty="0"/>
              <a:t>12.07</a:t>
            </a:r>
            <a:r>
              <a:rPr lang="en-US" altLang="zh-CN" baseline="30000" dirty="0"/>
              <a:t>2</a:t>
            </a:r>
            <a:r>
              <a:rPr lang="zh-CN" altLang="en-US" dirty="0"/>
              <a:t>，问犊牛和成年母牛之间血糖含量有无差异？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两个样本方差间的比较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4:artisticCrisscrossEtching id="{DB36DF26-224E-4537-AF27-7484F995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假设（根据不同的具体问题，则备选假设有不 同的写法；检验方差和检验均数之前预检）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构建统计量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44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E089CD2D-707B-4107-8A83-018ED518A3F5}"/>
                  </a:ext>
                </a:extLst>
              </p:cNvPr>
              <p:cNvSpPr txBox="1"/>
              <p:nvPr/>
            </p:nvSpPr>
            <p:spPr>
              <a:xfrm>
                <a:off x="4789172" y="2610058"/>
                <a:ext cx="2337184" cy="818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72" y="2610058"/>
                <a:ext cx="2337184" cy="8189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06D414AE-640A-4F83-906E-E71FC791D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则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/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/>
                      <m:t> =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 ~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6" y="1196975"/>
            <a:ext cx="8767009" cy="5184775"/>
          </a:xfrm>
        </p:spPr>
        <p:txBody>
          <a:bodyPr/>
          <a:lstStyle/>
          <a:p>
            <a:r>
              <a:rPr lang="zh-CN" altLang="en-US" dirty="0"/>
              <a:t>英格兰两个岛古蜥蜴体 重，成年雄性古蜥蜴体重 的变异是否存在显著差异？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8743" y="1196975"/>
            <a:ext cx="244502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b="0" dirty="0">
              <a:solidFill>
                <a:srgbClr val="000000"/>
              </a:solidFill>
            </a:endParaRPr>
          </a:p>
          <a:p>
            <a:r>
              <a:rPr lang="en-US" altLang="zh-CN" sz="2000" b="0" dirty="0">
                <a:solidFill>
                  <a:srgbClr val="000000"/>
                </a:solidFill>
              </a:rPr>
              <a:t>LA	LB	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510	650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773	600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836	600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505	575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765	452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780	320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235	660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790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440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435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815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460	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r>
              <a:rPr lang="en-US" altLang="zh-CN" sz="2400" b="0" dirty="0">
                <a:solidFill>
                  <a:srgbClr val="000000"/>
                </a:solidFill>
              </a:rPr>
              <a:t>690</a:t>
            </a:r>
            <a:r>
              <a:rPr lang="en-US" altLang="zh-CN" sz="2800" b="0" dirty="0">
                <a:solidFill>
                  <a:srgbClr val="000000"/>
                </a:solidFill>
              </a:rPr>
              <a:t>	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3063E9BD-B3CB-41C3-BA35-F35FA89B9E74}"/>
                  </a:ext>
                </a:extLst>
              </p:cNvPr>
              <p:cNvSpPr txBox="1"/>
              <p:nvPr/>
            </p:nvSpPr>
            <p:spPr>
              <a:xfrm>
                <a:off x="2054041" y="2514715"/>
                <a:ext cx="2337184" cy="818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: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41" y="2514715"/>
                <a:ext cx="2337184" cy="81894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54EF68B5-C278-4B94-B7D8-F3B44414EE68}"/>
                  </a:ext>
                </a:extLst>
              </p:cNvPr>
              <p:cNvSpPr txBox="1"/>
              <p:nvPr/>
            </p:nvSpPr>
            <p:spPr>
              <a:xfrm>
                <a:off x="1992616" y="3650935"/>
                <a:ext cx="2275758" cy="870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616" y="3650935"/>
                <a:ext cx="2275758" cy="8700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显著性检验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</a:t>
            </a:r>
            <a:r>
              <a:rPr lang="en-US" altLang="zh-CN" b="0" dirty="0"/>
              <a:t>1=13; n2=7 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err="1"/>
              <a:t>qf</a:t>
            </a:r>
            <a:r>
              <a:rPr lang="en-US" altLang="zh-CN" b="0" dirty="0"/>
              <a:t>(0.025, n1-1, n2-1)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 err="1"/>
              <a:t>qf</a:t>
            </a:r>
            <a:r>
              <a:rPr lang="en-US" altLang="zh-CN" dirty="0"/>
              <a:t>(0.975, n1-1, n2-1)</a:t>
            </a:r>
            <a:endParaRPr lang="en-US" altLang="zh-CN" b="0" dirty="0"/>
          </a:p>
          <a:p>
            <a:endParaRPr lang="en-US" altLang="zh-CN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745" y="1450089"/>
            <a:ext cx="4811734" cy="430466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7345011" y="1341783"/>
            <a:ext cx="0" cy="448254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>
                <a:alpha val="8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9793342" y="1355036"/>
            <a:ext cx="0" cy="448254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>
                <a:alpha val="8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017_家畜育种学_6_数量性状选择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oudy Old Style"/>
        <a:ea typeface="黑体"/>
        <a:cs typeface=""/>
      </a:majorFont>
      <a:minorFont>
        <a:latin typeface="Goudy Old Styl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20118221051618496</Template>
  <TotalTime>0</TotalTime>
  <Words>1677</Words>
  <Application>WPS 演示</Application>
  <PresentationFormat>宽屏</PresentationFormat>
  <Paragraphs>218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黑体</vt:lpstr>
      <vt:lpstr>微软雅黑</vt:lpstr>
      <vt:lpstr>Goudy Old Style</vt:lpstr>
      <vt:lpstr>华文中宋</vt:lpstr>
      <vt:lpstr>Arial Unicode MS</vt:lpstr>
      <vt:lpstr>等线</vt:lpstr>
      <vt:lpstr>Sitka Banner</vt:lpstr>
      <vt:lpstr>楷体_GB2312</vt:lpstr>
      <vt:lpstr>仿宋</vt:lpstr>
      <vt:lpstr>新宋体</vt:lpstr>
      <vt:lpstr>PMingLiU-ExtB</vt:lpstr>
      <vt:lpstr>1_中国发展论坛张杰校长报告070930</vt:lpstr>
      <vt:lpstr>中国发展论坛张杰校长报告070930</vt:lpstr>
      <vt:lpstr>2_中国发展论坛张杰校长报告070930</vt:lpstr>
      <vt:lpstr>3_中国发展论坛张杰校长报告070930</vt:lpstr>
      <vt:lpstr>2017_家畜育种学_6_数量性状选择</vt:lpstr>
      <vt:lpstr>两个样本独立性检验</vt:lpstr>
      <vt:lpstr>方差已知时</vt:lpstr>
      <vt:lpstr>PowerPoint 演示文稿</vt:lpstr>
      <vt:lpstr>PowerPoint 演示文稿</vt:lpstr>
      <vt:lpstr>例</vt:lpstr>
      <vt:lpstr>两个样本方差间的比较</vt:lpstr>
      <vt:lpstr>F分布</vt:lpstr>
      <vt:lpstr>例题</vt:lpstr>
      <vt:lpstr>显著性检验</vt:lpstr>
      <vt:lpstr>总体方差未知的两样本均数检验</vt:lpstr>
      <vt:lpstr>PowerPoint 演示文稿</vt:lpstr>
      <vt:lpstr>方差不等时</vt:lpstr>
      <vt:lpstr>t.test</vt:lpstr>
      <vt:lpstr>PowerPoint 演示文稿</vt:lpstr>
      <vt:lpstr>配对T检验</vt:lpstr>
      <vt:lpstr>练习</vt:lpstr>
      <vt:lpstr>配对T检验</vt:lpstr>
      <vt:lpstr>作业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语言入门</dc:title>
  <dc:creator>peipei ma</dc:creator>
  <cp:lastModifiedBy>XRF</cp:lastModifiedBy>
  <cp:revision>85</cp:revision>
  <dcterms:created xsi:type="dcterms:W3CDTF">2017-04-23T15:19:00Z</dcterms:created>
  <dcterms:modified xsi:type="dcterms:W3CDTF">2019-10-31T15:57:47Z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</Properties>
</file>