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1"/>
  </p:notesMasterIdLst>
  <p:sldIdLst>
    <p:sldId id="258" r:id="rId6"/>
    <p:sldId id="266" r:id="rId7"/>
    <p:sldId id="259" r:id="rId8"/>
    <p:sldId id="260" r:id="rId9"/>
    <p:sldId id="261" r:id="rId10"/>
    <p:sldId id="262" r:id="rId11"/>
    <p:sldId id="264" r:id="rId12"/>
    <p:sldId id="281" r:id="rId13"/>
    <p:sldId id="277" r:id="rId14"/>
    <p:sldId id="279" r:id="rId15"/>
    <p:sldId id="283" r:id="rId16"/>
    <p:sldId id="263" r:id="rId17"/>
    <p:sldId id="278" r:id="rId18"/>
    <p:sldId id="280" r:id="rId19"/>
    <p:sldId id="282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DB03-3B83-4E0C-BC88-50F10F79899D}" type="datetimeFigureOut">
              <a:rPr lang="zh-CN" altLang="en-US" smtClean="0"/>
              <a:t>2019-11-7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DDC2-28BD-4498-B565-7C3588AB9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103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3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08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182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669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562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331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099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79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42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20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175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3722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440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5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12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305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723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006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957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0610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48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3823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698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0313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5894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9576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5573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8128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53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25538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2085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039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7045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4004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6066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4638"/>
            <a:ext cx="2745317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274638"/>
            <a:ext cx="8039100" cy="59166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181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o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/>
          <a:stretch>
            <a:fillRect/>
          </a:stretch>
        </p:blipFill>
        <p:spPr bwMode="auto">
          <a:xfrm>
            <a:off x="0" y="11"/>
            <a:ext cx="121920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6" descr="银色系校徽展开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/>
          <a:stretch>
            <a:fillRect/>
          </a:stretch>
        </p:blipFill>
        <p:spPr bwMode="auto">
          <a:xfrm>
            <a:off x="814920" y="333386"/>
            <a:ext cx="3409949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12821404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buFont typeface="Wingdings" panose="05000000000000000000" pitchFamily="2" charset="2"/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5884" y="42926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31262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lnSpc>
                <a:spcPct val="125000"/>
              </a:lnSpc>
              <a:defRPr sz="2800"/>
            </a:lvl1pPr>
            <a:lvl2pPr eaLnBrk="1" hangingPunct="1">
              <a:lnSpc>
                <a:spcPct val="125000"/>
              </a:lnSpc>
              <a:defRPr sz="2400"/>
            </a:lvl2pPr>
            <a:lvl3pPr eaLnBrk="1" hangingPunct="1">
              <a:lnSpc>
                <a:spcPct val="125000"/>
              </a:lnSpc>
              <a:defRPr sz="2000"/>
            </a:lvl3pPr>
            <a:lvl4pPr eaLnBrk="1" hangingPunct="1">
              <a:lnSpc>
                <a:spcPct val="125000"/>
              </a:lnSpc>
              <a:defRPr sz="1800"/>
            </a:lvl4pPr>
            <a:lvl5pPr eaLnBrk="1" hangingPunct="1">
              <a:lnSpc>
                <a:spcPct val="125000"/>
              </a:lnSpc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9DF21D-3648-420F-9B83-A8E9A8322C6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329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7" indent="0">
              <a:buNone/>
              <a:defRPr sz="2000"/>
            </a:lvl2pPr>
            <a:lvl3pPr marL="914332" indent="0">
              <a:buNone/>
              <a:defRPr sz="1800"/>
            </a:lvl3pPr>
            <a:lvl4pPr marL="1371498" indent="0">
              <a:buNone/>
              <a:defRPr sz="1600"/>
            </a:lvl4pPr>
            <a:lvl5pPr marL="1828664" indent="0">
              <a:buNone/>
              <a:defRPr sz="1600"/>
            </a:lvl5pPr>
            <a:lvl6pPr marL="2285830" indent="0">
              <a:buNone/>
              <a:defRPr sz="1600"/>
            </a:lvl6pPr>
            <a:lvl7pPr marL="2742994" indent="0">
              <a:buNone/>
              <a:defRPr sz="1600"/>
            </a:lvl7pPr>
            <a:lvl8pPr marL="3200160" indent="0">
              <a:buNone/>
              <a:defRPr sz="1600"/>
            </a:lvl8pPr>
            <a:lvl9pPr marL="3657327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8224-06D9-499E-B4BB-03743DA1BE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009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42C7B-3C53-4CE0-8C16-C163C5796E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318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657C-5230-4ECB-9B7F-537F17B2E9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892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03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A77B-126C-4FC1-B199-800DFDEF0A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5604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128A0-A7B3-4924-A6F3-73D0B9066C7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666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36C8A-61BF-42BD-A83F-83A80B271F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723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25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25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E08C-C369-4210-AD78-046B90B0B3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8628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935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7690D-AD3C-4A42-A419-86E6C2591E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239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3817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F138-B619-4B16-AA9D-823CD431A9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03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"/>
            <a:ext cx="12192000" cy="1052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1847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12417" y="1196975"/>
            <a:ext cx="5384800" cy="2516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12417" y="3865574"/>
            <a:ext cx="5384800" cy="2516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101A7-BB02-4763-848C-AED0108CB6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0961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12192000" cy="63817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7B31-66F8-47D8-894A-884ACE8075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3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33" y="296863"/>
            <a:ext cx="109728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76E3DE-505E-4D57-AA56-56304D19E6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517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587500"/>
            <a:ext cx="5080000" cy="4508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89D91AF-7939-4DF0-B89C-36B204D53C3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12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88923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587500"/>
            <a:ext cx="10363200" cy="4508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167" y="638175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6D0FA33-82DC-4DB7-88A4-896EEE9680A9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675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7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61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3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83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1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390653" y="152413"/>
            <a:ext cx="280246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8320626" y="193678"/>
            <a:ext cx="3871383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5311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25538"/>
            <a:ext cx="109728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52400"/>
            <a:ext cx="100753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0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27" indent="-449227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332" indent="-28573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290" indent="-22858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243" indent="-22858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20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370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534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699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6863" indent="-22858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蓝色系校徽标准版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9" y="1279525"/>
            <a:ext cx="6485467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75490" name="Rectangle 2" descr="交大"/>
          <p:cNvSpPr>
            <a:spLocks noGrp="1" noChangeArrowheads="1"/>
          </p:cNvSpPr>
          <p:nvPr>
            <p:ph type="title"/>
          </p:nvPr>
        </p:nvSpPr>
        <p:spPr bwMode="auto">
          <a:xfrm>
            <a:off x="0" y="11"/>
            <a:ext cx="12192000" cy="1052513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 r="-4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 kern="120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2pPr>
      <a:lvl3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3pPr>
      <a:lvl4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4pPr>
      <a:lvl5pPr marL="363514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5pPr>
      <a:lvl6pPr marL="820678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6pPr>
      <a:lvl7pPr marL="1277843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7pPr>
      <a:lvl8pPr marL="1735007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8pPr>
      <a:lvl9pPr marL="2192175" algn="l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q"/>
        <a:defRPr sz="3600">
          <a:solidFill>
            <a:schemeClr val="bg1"/>
          </a:solidFill>
          <a:latin typeface="Goudy Old Style" panose="02020502050305020303" pitchFamily="18" charset="0"/>
          <a:ea typeface="黑体" panose="02010609060101010101" pitchFamily="49" charset="-122"/>
        </a:defRPr>
      </a:lvl9pPr>
    </p:titleStyle>
    <p:bodyStyle>
      <a:lvl1pPr marL="342874" indent="-342874" algn="l" rtl="0" eaLnBrk="1" fontAlgn="base" hangingPunct="1">
        <a:spcBef>
          <a:spcPct val="5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895" indent="-285730" algn="l" rtl="0" eaLnBrk="1" fontAlgn="base" hangingPunct="1">
        <a:spcBef>
          <a:spcPct val="5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2914" indent="-228584" algn="l" rtl="0" eaLnBrk="1" fontAlgn="base" hangingPunct="1">
        <a:spcBef>
          <a:spcPct val="5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080" indent="-228584" algn="l" rtl="0" eaLnBrk="1" fontAlgn="base" hangingPunct="1">
        <a:spcBef>
          <a:spcPct val="5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247" indent="-228584" algn="l" rtl="0" eaLnBrk="1" fontAlgn="base" hangingPunct="1">
        <a:spcBef>
          <a:spcPct val="5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052" y="2436025"/>
            <a:ext cx="11260139" cy="992187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 sz="4000" dirty="0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卡方检验</a:t>
            </a:r>
            <a:endParaRPr lang="zh-CN" altLang="en-US" sz="6000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099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9" y="2293052"/>
            <a:ext cx="1425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马裴裴</a:t>
            </a:r>
            <a:endParaRPr lang="en-US" altLang="zh-CN" dirty="0"/>
          </a:p>
          <a:p>
            <a:pPr eaLnBrk="1" hangingPunct="1"/>
            <a:r>
              <a:rPr lang="en-US" altLang="zh-CN" dirty="0"/>
              <a:t>Peipei.ma@sjtu.edu.cn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4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C0CAE0-DD0B-42BE-A914-EEBC50CC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35014" indent="-571500"/>
            <a:r>
              <a:rPr lang="zh-CN" altLang="en-US" dirty="0"/>
              <a:t>独立性检验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FC37E9-8C40-4A97-B7E6-387DF3AE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13.5】</a:t>
            </a:r>
            <a:r>
              <a:rPr lang="zh-CN" altLang="en-US" dirty="0"/>
              <a:t>鱼卵颜色与形状观察结果如下，问鱼卵颜色与形状有无关联。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roe&lt;-matrix(c(2197,614,583,7897),2,2)</a:t>
            </a:r>
          </a:p>
          <a:p>
            <a:pPr marL="0" indent="0">
              <a:buNone/>
            </a:pPr>
            <a:r>
              <a:rPr lang="en-US" altLang="zh-CN" dirty="0" err="1"/>
              <a:t>chisq.test</a:t>
            </a:r>
            <a:r>
              <a:rPr lang="en-US" altLang="zh-CN" dirty="0"/>
              <a:t>(roe)</a:t>
            </a:r>
          </a:p>
          <a:p>
            <a:pPr marL="0" indent="0">
              <a:buNone/>
            </a:pPr>
            <a:r>
              <a:rPr lang="en-US" altLang="zh-CN" dirty="0"/>
              <a:t>##</a:t>
            </a:r>
            <a:r>
              <a:rPr lang="zh-CN" altLang="en-US" dirty="0"/>
              <a:t>数据按行或者按列输入都可，对角线调换也不影响结果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42B9C71-9E8B-456F-A382-C8F59921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8338"/>
              </p:ext>
            </p:extLst>
          </p:nvPr>
        </p:nvGraphicFramePr>
        <p:xfrm>
          <a:off x="2139577" y="2096643"/>
          <a:ext cx="8230794" cy="2163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598">
                  <a:extLst>
                    <a:ext uri="{9D8B030D-6E8A-4147-A177-3AD203B41FA5}">
                      <a16:colId xmlns:a16="http://schemas.microsoft.com/office/drawing/2014/main" xmlns="" val="3632794295"/>
                    </a:ext>
                  </a:extLst>
                </a:gridCol>
                <a:gridCol w="2743598">
                  <a:extLst>
                    <a:ext uri="{9D8B030D-6E8A-4147-A177-3AD203B41FA5}">
                      <a16:colId xmlns:a16="http://schemas.microsoft.com/office/drawing/2014/main" xmlns="" val="631279290"/>
                    </a:ext>
                  </a:extLst>
                </a:gridCol>
                <a:gridCol w="2743598">
                  <a:extLst>
                    <a:ext uri="{9D8B030D-6E8A-4147-A177-3AD203B41FA5}">
                      <a16:colId xmlns:a16="http://schemas.microsoft.com/office/drawing/2014/main" xmlns="" val="2714916491"/>
                    </a:ext>
                  </a:extLst>
                </a:gridCol>
              </a:tblGrid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鱼卵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圆形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椭圆形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6439176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深黄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2197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614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436113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浅黄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583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7897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1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84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D9EA8F-0A64-4DBF-AA7F-5D94CAA9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B9AB471-87BC-4B77-BA83-444FC900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用三种</a:t>
            </a:r>
            <a:r>
              <a:rPr lang="en-US" altLang="zh-CN" dirty="0"/>
              <a:t>γ</a:t>
            </a:r>
            <a:r>
              <a:rPr lang="zh-CN" altLang="en-US" dirty="0"/>
              <a:t>射线照射“天津一号”大麦。将处理后的种子做根尖压片，观测染色体畸变情况，得到以下结果：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问不同方式所引起的染色体畸变的差异是否显著？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7B7C6FB-C96A-4B22-AA3D-1DFBB1EA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00428"/>
              </p:ext>
            </p:extLst>
          </p:nvPr>
        </p:nvGraphicFramePr>
        <p:xfrm>
          <a:off x="1827605" y="2494678"/>
          <a:ext cx="5928660" cy="2238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220">
                  <a:extLst>
                    <a:ext uri="{9D8B030D-6E8A-4147-A177-3AD203B41FA5}">
                      <a16:colId xmlns:a16="http://schemas.microsoft.com/office/drawing/2014/main" xmlns="" val="311536903"/>
                    </a:ext>
                  </a:extLst>
                </a:gridCol>
                <a:gridCol w="1976220">
                  <a:extLst>
                    <a:ext uri="{9D8B030D-6E8A-4147-A177-3AD203B41FA5}">
                      <a16:colId xmlns:a16="http://schemas.microsoft.com/office/drawing/2014/main" xmlns="" val="1359973155"/>
                    </a:ext>
                  </a:extLst>
                </a:gridCol>
                <a:gridCol w="1976220">
                  <a:extLst>
                    <a:ext uri="{9D8B030D-6E8A-4147-A177-3AD203B41FA5}">
                      <a16:colId xmlns:a16="http://schemas.microsoft.com/office/drawing/2014/main" xmlns="" val="3609329462"/>
                    </a:ext>
                  </a:extLst>
                </a:gridCol>
              </a:tblGrid>
              <a:tr h="590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处理方式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有桥细胞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无桥细胞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324903"/>
                  </a:ext>
                </a:extLst>
              </a:tr>
              <a:tr h="549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3378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87110"/>
                  </a:ext>
                </a:extLst>
              </a:tr>
              <a:tr h="549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319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3297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3824125"/>
                  </a:ext>
                </a:extLst>
              </a:tr>
              <a:tr h="549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194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3620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87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6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E2AE2E-1BF8-4A43-930C-FAEEF787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F11E7A-E5C1-430C-8963-A747A498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玉米糖的包装正常是</a:t>
            </a:r>
            <a:r>
              <a:rPr lang="en-US" altLang="zh-CN" dirty="0"/>
              <a:t>40g, </a:t>
            </a:r>
            <a:r>
              <a:rPr lang="zh-CN" altLang="en-US" dirty="0"/>
              <a:t>标准差</a:t>
            </a:r>
            <a:r>
              <a:rPr lang="en-US" altLang="zh-CN" dirty="0"/>
              <a:t>4</a:t>
            </a:r>
            <a:r>
              <a:rPr lang="zh-CN" altLang="en-US" dirty="0"/>
              <a:t>，开发了一个新的工业流程希望显著降低变异，抽样</a:t>
            </a:r>
            <a:r>
              <a:rPr lang="en-US" altLang="zh-CN" dirty="0"/>
              <a:t>30</a:t>
            </a:r>
            <a:r>
              <a:rPr lang="zh-CN" altLang="en-US" dirty="0"/>
              <a:t>箱（标准差</a:t>
            </a:r>
            <a:r>
              <a:rPr lang="en-US" altLang="zh-CN" dirty="0"/>
              <a:t>3.0</a:t>
            </a:r>
            <a:r>
              <a:rPr lang="zh-CN" altLang="en-US" dirty="0"/>
              <a:t>），新的流程是否增加了包装的均匀度？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9C6146-D7EB-4CFF-A9EC-18D5D48C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CEB707-F7F1-4162-AAAB-4F330222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观察无角黑毛牛与有角红毛牛杂交的子二代</a:t>
            </a:r>
            <a:r>
              <a:rPr lang="en-US" altLang="zh-CN" dirty="0"/>
              <a:t>556</a:t>
            </a:r>
            <a:r>
              <a:rPr lang="zh-CN" altLang="en-US" dirty="0"/>
              <a:t>头牛的分离情况，结果如表。问：牛的毛色与角的有无是否符合孟德尔的</a:t>
            </a:r>
            <a:r>
              <a:rPr lang="en-US" altLang="zh-CN" dirty="0"/>
              <a:t>9:3:3:1</a:t>
            </a:r>
            <a:r>
              <a:rPr lang="zh-CN" altLang="en-US" dirty="0"/>
              <a:t>规律？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782EB84-A6A6-4DE8-9E8D-52F79780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93332"/>
              </p:ext>
            </p:extLst>
          </p:nvPr>
        </p:nvGraphicFramePr>
        <p:xfrm>
          <a:off x="1321992" y="3429000"/>
          <a:ext cx="9198984" cy="192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746">
                  <a:extLst>
                    <a:ext uri="{9D8B030D-6E8A-4147-A177-3AD203B41FA5}">
                      <a16:colId xmlns:a16="http://schemas.microsoft.com/office/drawing/2014/main" xmlns="" val="1299821191"/>
                    </a:ext>
                  </a:extLst>
                </a:gridCol>
                <a:gridCol w="2299746">
                  <a:extLst>
                    <a:ext uri="{9D8B030D-6E8A-4147-A177-3AD203B41FA5}">
                      <a16:colId xmlns:a16="http://schemas.microsoft.com/office/drawing/2014/main" xmlns="" val="1380222074"/>
                    </a:ext>
                  </a:extLst>
                </a:gridCol>
                <a:gridCol w="2299746">
                  <a:extLst>
                    <a:ext uri="{9D8B030D-6E8A-4147-A177-3AD203B41FA5}">
                      <a16:colId xmlns:a16="http://schemas.microsoft.com/office/drawing/2014/main" xmlns="" val="1098728750"/>
                    </a:ext>
                  </a:extLst>
                </a:gridCol>
                <a:gridCol w="2299746">
                  <a:extLst>
                    <a:ext uri="{9D8B030D-6E8A-4147-A177-3AD203B41FA5}">
                      <a16:colId xmlns:a16="http://schemas.microsoft.com/office/drawing/2014/main" xmlns="" val="42805132"/>
                    </a:ext>
                  </a:extLst>
                </a:gridCol>
              </a:tblGrid>
              <a:tr h="841786">
                <a:tc>
                  <a:txBody>
                    <a:bodyPr/>
                    <a:lstStyle/>
                    <a:p>
                      <a:r>
                        <a:rPr lang="zh-CN" altLang="en-US" sz="3600" baseline="0" dirty="0"/>
                        <a:t>有角黑毛</a:t>
                      </a:r>
                      <a:endParaRPr lang="zh-CN" altLang="en-US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aseline="0" dirty="0"/>
                        <a:t>有角黑毛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aseline="0" dirty="0"/>
                        <a:t>有角黑毛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aseline="0" dirty="0"/>
                        <a:t>有角黑毛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5828002"/>
                  </a:ext>
                </a:extLst>
              </a:tr>
              <a:tr h="1083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315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101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108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32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2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39B345-AA60-43D1-A20A-8F9B270A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088933-3132-4803-9217-B8B5198D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为了检验新疫苗对防治禽流感的效果是否优于原有疫苗，随机抽取</a:t>
            </a:r>
            <a:r>
              <a:rPr lang="en-US" altLang="zh-CN" dirty="0"/>
              <a:t>3000</a:t>
            </a:r>
            <a:r>
              <a:rPr lang="zh-CN" altLang="en-US" dirty="0"/>
              <a:t>只鸡并进一步随机分为</a:t>
            </a:r>
            <a:r>
              <a:rPr lang="en-US" altLang="zh-CN" dirty="0"/>
              <a:t>2</a:t>
            </a:r>
            <a:r>
              <a:rPr lang="zh-CN" altLang="en-US" dirty="0"/>
              <a:t>组各</a:t>
            </a:r>
            <a:r>
              <a:rPr lang="en-US" altLang="zh-CN" dirty="0"/>
              <a:t>1500</a:t>
            </a:r>
            <a:r>
              <a:rPr lang="zh-CN" altLang="en-US" dirty="0"/>
              <a:t>只，免疫后结果如表。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3328493-4F74-48AB-B42E-51D64D5FC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12550"/>
              </p:ext>
            </p:extLst>
          </p:nvPr>
        </p:nvGraphicFramePr>
        <p:xfrm>
          <a:off x="2139577" y="3140136"/>
          <a:ext cx="8230794" cy="2163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598">
                  <a:extLst>
                    <a:ext uri="{9D8B030D-6E8A-4147-A177-3AD203B41FA5}">
                      <a16:colId xmlns:a16="http://schemas.microsoft.com/office/drawing/2014/main" xmlns="" val="3632794295"/>
                    </a:ext>
                  </a:extLst>
                </a:gridCol>
                <a:gridCol w="2743598">
                  <a:extLst>
                    <a:ext uri="{9D8B030D-6E8A-4147-A177-3AD203B41FA5}">
                      <a16:colId xmlns:a16="http://schemas.microsoft.com/office/drawing/2014/main" xmlns="" val="631279290"/>
                    </a:ext>
                  </a:extLst>
                </a:gridCol>
                <a:gridCol w="2743598">
                  <a:extLst>
                    <a:ext uri="{9D8B030D-6E8A-4147-A177-3AD203B41FA5}">
                      <a16:colId xmlns:a16="http://schemas.microsoft.com/office/drawing/2014/main" xmlns="" val="2714916491"/>
                    </a:ext>
                  </a:extLst>
                </a:gridCol>
              </a:tblGrid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疫苗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健康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不健康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6439176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1456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436113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1320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180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1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0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A3D4E7-FAA0-4543-AB9B-8D246EBE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B37E45-473E-4A9D-8986-EB9AA675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人类面型大致可以分为</a:t>
            </a:r>
            <a:r>
              <a:rPr lang="en-US" altLang="zh-CN" dirty="0"/>
              <a:t>5</a:t>
            </a:r>
            <a:r>
              <a:rPr lang="zh-CN" altLang="zh-CN" dirty="0"/>
              <a:t>类，将</a:t>
            </a:r>
            <a:r>
              <a:rPr lang="en-US" altLang="zh-CN" dirty="0"/>
              <a:t>186</a:t>
            </a:r>
            <a:r>
              <a:rPr lang="zh-CN" altLang="zh-CN" dirty="0"/>
              <a:t>名男性和</a:t>
            </a:r>
            <a:r>
              <a:rPr lang="en-US" altLang="zh-CN" dirty="0"/>
              <a:t>185</a:t>
            </a:r>
            <a:r>
              <a:rPr lang="zh-CN" altLang="zh-CN" dirty="0"/>
              <a:t>名女性的面型进行了分类，所得数据见下表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请推断面型的分布在两性之间差异是否显著？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提示：用以下语句检验是否有期望数小于</a:t>
            </a:r>
            <a:r>
              <a:rPr lang="en-US" altLang="zh-CN" sz="2000" dirty="0"/>
              <a:t>5</a:t>
            </a:r>
            <a:r>
              <a:rPr lang="zh-CN" altLang="en-US" sz="2000" dirty="0"/>
              <a:t>的分类。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x&lt;-matrix(c(26,52,54,42,12,186,3,43,64,56,19,185),2,byrow=T)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rsum</a:t>
            </a:r>
            <a:r>
              <a:rPr lang="en-US" altLang="zh-CN" dirty="0"/>
              <a:t>&lt;-</a:t>
            </a:r>
            <a:r>
              <a:rPr lang="en-US" altLang="zh-CN" dirty="0" err="1"/>
              <a:t>rowSums</a:t>
            </a:r>
            <a:r>
              <a:rPr lang="en-US" altLang="zh-CN" dirty="0"/>
              <a:t>(x) ##</a:t>
            </a:r>
            <a:r>
              <a:rPr lang="zh-CN" altLang="en-US" sz="2400" dirty="0"/>
              <a:t>每一行的和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csum</a:t>
            </a:r>
            <a:r>
              <a:rPr lang="en-US" altLang="zh-CN" dirty="0"/>
              <a:t>&lt;-</a:t>
            </a:r>
            <a:r>
              <a:rPr lang="en-US" altLang="zh-CN" dirty="0" err="1"/>
              <a:t>colSums</a:t>
            </a:r>
            <a:r>
              <a:rPr lang="en-US" altLang="zh-CN" dirty="0"/>
              <a:t>(x)  ##</a:t>
            </a:r>
            <a:r>
              <a:rPr lang="zh-CN" altLang="en-US" sz="2400" dirty="0"/>
              <a:t>每一列的和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rsum</a:t>
            </a:r>
            <a:r>
              <a:rPr lang="en-US" altLang="zh-CN" dirty="0"/>
              <a:t>%*%t(</a:t>
            </a:r>
            <a:r>
              <a:rPr lang="en-US" altLang="zh-CN" dirty="0" err="1"/>
              <a:t>csum</a:t>
            </a:r>
            <a:r>
              <a:rPr lang="en-US" altLang="zh-CN" dirty="0"/>
              <a:t>)/sum(x)  </a:t>
            </a:r>
            <a:r>
              <a:rPr lang="en-US" altLang="zh-CN" sz="2400" dirty="0"/>
              <a:t>##</a:t>
            </a:r>
            <a:r>
              <a:rPr lang="zh-CN" altLang="en-US" sz="2400" dirty="0"/>
              <a:t>每一类的期望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9C707457-5C37-4586-9321-AB1A01CB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05498"/>
              </p:ext>
            </p:extLst>
          </p:nvPr>
        </p:nvGraphicFramePr>
        <p:xfrm>
          <a:off x="731464" y="2374749"/>
          <a:ext cx="10972801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xmlns="" val="163469761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299470840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2458031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87976650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21868930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91670490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230968822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超狭面型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狭面型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中面型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扩面型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超扩面型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合计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97595868"/>
                  </a:ext>
                </a:extLst>
              </a:tr>
              <a:tr h="354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男性人数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630454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女性人数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185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38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4864-F58D-46CB-BA22-A48CF39D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卡方检验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248F0E-97AF-487B-911E-C217E8C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单样本方差检验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率的检验</a:t>
            </a:r>
            <a:endParaRPr lang="en-US" altLang="zh-CN" dirty="0"/>
          </a:p>
          <a:p>
            <a:pPr lvl="1"/>
            <a:r>
              <a:rPr lang="zh-CN" altLang="en-US" dirty="0"/>
              <a:t>适合性检验</a:t>
            </a:r>
            <a:endParaRPr lang="en-US" altLang="zh-CN" dirty="0"/>
          </a:p>
          <a:p>
            <a:pPr lvl="1"/>
            <a:r>
              <a:rPr lang="zh-CN" altLang="en-US" dirty="0"/>
              <a:t>独立性检验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19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4C2BFB-6A31-4437-95CE-54FE9B97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单个样本方差检验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B36DF26-224E-4537-AF27-7484F995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样本方差   </a:t>
            </a:r>
            <a:r>
              <a:rPr lang="en-US" altLang="zh-CN" dirty="0"/>
              <a:t>var()   </a:t>
            </a:r>
            <a:r>
              <a:rPr lang="en-US" altLang="zh-CN" dirty="0" err="1"/>
              <a:t>sd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CE25C85-CAB3-4989-9C44-EB0F9327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62" y="2478019"/>
            <a:ext cx="3924502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7839BA-757E-40C9-A3BE-6B56BAE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0B4350-7958-4F0C-8520-7620D3E6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865ADC2-8C7A-43C2-BBE3-BB21A290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57" y="1786187"/>
            <a:ext cx="6070912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17089F-8C0C-4898-BF9E-28EE756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置信区间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40B8923-987D-43D8-A1DB-FE143EBD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930" y="1717657"/>
            <a:ext cx="7420485" cy="4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C4643-998B-405F-BDA1-F0180FE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6E778E-21E8-447A-9274-F8A0A29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一种大型的海牛</a:t>
            </a:r>
            <a:r>
              <a:rPr lang="en-US" altLang="zh-CN" dirty="0"/>
              <a:t>Dugong , </a:t>
            </a:r>
            <a:r>
              <a:rPr lang="zh-CN" altLang="en-US" dirty="0"/>
              <a:t>正常时</a:t>
            </a:r>
            <a:r>
              <a:rPr lang="en-US" altLang="zh-CN" dirty="0"/>
              <a:t>50</a:t>
            </a:r>
            <a:r>
              <a:rPr lang="zh-CN" altLang="en-US" dirty="0"/>
              <a:t>头一个群体（均重</a:t>
            </a:r>
            <a:r>
              <a:rPr lang="en-US" altLang="zh-CN" dirty="0"/>
              <a:t>350</a:t>
            </a:r>
            <a:r>
              <a:rPr lang="zh-CN" altLang="en-US" dirty="0"/>
              <a:t>，方差</a:t>
            </a:r>
            <a:r>
              <a:rPr lang="en-US" altLang="zh-CN" dirty="0"/>
              <a:t>900</a:t>
            </a:r>
            <a:r>
              <a:rPr lang="zh-CN" altLang="en-US" dirty="0"/>
              <a:t>），由于受到人类活动的影响，群体规模变小，一般认为群体变小则近交程度变大，体型变异变大，一个</a:t>
            </a:r>
            <a:r>
              <a:rPr lang="en-US" altLang="zh-CN" dirty="0"/>
              <a:t>25</a:t>
            </a:r>
            <a:r>
              <a:rPr lang="zh-CN" altLang="en-US" dirty="0"/>
              <a:t>个</a:t>
            </a:r>
            <a:r>
              <a:rPr lang="en-US" altLang="zh-CN" dirty="0"/>
              <a:t>Dugong</a:t>
            </a:r>
            <a:r>
              <a:rPr lang="zh-CN" altLang="en-US" dirty="0"/>
              <a:t>的群体方差是</a:t>
            </a:r>
            <a:r>
              <a:rPr lang="en-US" altLang="zh-CN" dirty="0"/>
              <a:t>1600</a:t>
            </a:r>
            <a:r>
              <a:rPr lang="zh-CN" altLang="en-US" dirty="0"/>
              <a:t>，这个群体是否比标准群体变异更显著？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BBAC6C5-D6E8-462A-9C23-BA577EEF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8" y="3725192"/>
            <a:ext cx="5256941" cy="23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454110-8640-4E6B-A5B1-57E93F3D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A5A549-F045-4CDF-AE0C-3C6A7276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F2D8F58-D938-4513-9B21-8C4832D4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13" y="1825808"/>
            <a:ext cx="6642576" cy="32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1E0E23-AF54-4350-AAF7-DE979720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率的检验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CC89224-9229-4DBB-9B25-F84A74753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自由度，适合性检验为分类数减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，独立性检验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每个类别的理论次数不少于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。否则，可将该类别与临近类别合并</a:t>
                </a:r>
                <a:endParaRPr lang="en-US" altLang="zh-CN" dirty="0"/>
              </a:p>
              <a:p>
                <a:r>
                  <a:rPr lang="zh-CN" altLang="en-US" dirty="0"/>
                  <a:t>当自由度为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时，要在分子上减去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进行校正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?</a:t>
                </a:r>
                <a:r>
                  <a:rPr lang="en-US" altLang="zh-CN" dirty="0" err="1"/>
                  <a:t>chisq.test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C89224-9229-4DBB-9B25-F84A74753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3AC753F-26DE-489C-98FC-2ADCBB074B53}"/>
                  </a:ext>
                </a:extLst>
              </p:cNvPr>
              <p:cNvSpPr txBox="1"/>
              <p:nvPr/>
            </p:nvSpPr>
            <p:spPr>
              <a:xfrm>
                <a:off x="1151076" y="1835969"/>
                <a:ext cx="4109421" cy="1096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AC753F-26DE-489C-98FC-2ADCBB07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6" y="1835969"/>
                <a:ext cx="4109421" cy="1096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C3A2D34-E51E-4F42-A56E-1786E3243DD4}"/>
                  </a:ext>
                </a:extLst>
              </p:cNvPr>
              <p:cNvSpPr txBox="1"/>
              <p:nvPr/>
            </p:nvSpPr>
            <p:spPr>
              <a:xfrm>
                <a:off x="6155163" y="1835969"/>
                <a:ext cx="4109421" cy="1164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3A2D34-E51E-4F42-A56E-1786E32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63" y="1835969"/>
                <a:ext cx="4109421" cy="1164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0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FB588A-1463-4B3B-BFF7-77A13A2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适合性检验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60D95C-3CD6-4975-BA0A-A2FCD50F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13.3】</a:t>
            </a:r>
            <a:r>
              <a:rPr lang="zh-CN" altLang="en-US" dirty="0"/>
              <a:t>现观测了黑鼠与白鼠杂交的</a:t>
            </a:r>
            <a:r>
              <a:rPr lang="en-US" altLang="zh-CN" dirty="0"/>
              <a:t>F2</a:t>
            </a:r>
            <a:r>
              <a:rPr lang="zh-CN" altLang="en-US" dirty="0"/>
              <a:t>代仔鼠</a:t>
            </a:r>
            <a:r>
              <a:rPr lang="en-US" altLang="zh-CN" dirty="0"/>
              <a:t>160</a:t>
            </a:r>
            <a:r>
              <a:rPr lang="zh-CN" altLang="en-US" dirty="0"/>
              <a:t>头，其中白鼠</a:t>
            </a:r>
            <a:r>
              <a:rPr lang="en-US" altLang="zh-CN" dirty="0"/>
              <a:t>124</a:t>
            </a:r>
            <a:r>
              <a:rPr lang="zh-CN" altLang="en-US" dirty="0"/>
              <a:t>头，黑鼠</a:t>
            </a:r>
            <a:r>
              <a:rPr lang="en-US" altLang="zh-CN" dirty="0"/>
              <a:t>36</a:t>
            </a:r>
            <a:r>
              <a:rPr lang="zh-CN" altLang="en-US" dirty="0"/>
              <a:t>头，问：鼠的毛色遗传是否符合孟德尔的</a:t>
            </a:r>
            <a:r>
              <a:rPr lang="en-US" altLang="zh-CN" dirty="0"/>
              <a:t>3:1</a:t>
            </a:r>
            <a:r>
              <a:rPr lang="zh-CN" altLang="en-US" dirty="0"/>
              <a:t>的遗传规律？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chisq.test</a:t>
            </a:r>
            <a:r>
              <a:rPr lang="en-US" altLang="zh-CN" dirty="0"/>
              <a:t>(c(124,36</a:t>
            </a:r>
            <a:r>
              <a:rPr lang="en-US" altLang="zh-CN"/>
              <a:t>),</a:t>
            </a:r>
            <a:r>
              <a:rPr lang="en-US" altLang="zh-CN" smtClean="0"/>
              <a:t>p=c(0.75,0.25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zh-CN" altLang="en-US" dirty="0"/>
              <a:t>注意：该语句不会对适合性检验进行校正，可自己手动计算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chisq.test</a:t>
            </a:r>
            <a:r>
              <a:rPr lang="en-US" altLang="zh-CN" dirty="0"/>
              <a:t>(x=c(124,36),p=c(3/4,1/4),</a:t>
            </a:r>
            <a:r>
              <a:rPr lang="en-US" altLang="zh-CN" dirty="0" err="1"/>
              <a:t>simulate.p.value</a:t>
            </a:r>
            <a:r>
              <a:rPr lang="en-US" altLang="zh-CN" dirty="0"/>
              <a:t> = TRUE,B = 2000)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94594"/>
      </p:ext>
    </p:extLst>
  </p:cSld>
  <p:clrMapOvr>
    <a:masterClrMapping/>
  </p:clrMapOvr>
</p:sld>
</file>

<file path=ppt/theme/theme1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7_家畜育种学_6_数量性状选择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oudy Old Style"/>
        <a:ea typeface="黑体"/>
        <a:cs typeface=""/>
      </a:majorFont>
      <a:minorFont>
        <a:latin typeface="Goudy Old Styl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20118221051618496</Template>
  <TotalTime>4957</TotalTime>
  <Words>685</Words>
  <Application>Microsoft Office PowerPoint</Application>
  <PresentationFormat>自定义</PresentationFormat>
  <Paragraphs>121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1_中国发展论坛张杰校长报告070930</vt:lpstr>
      <vt:lpstr>中国发展论坛张杰校长报告070930</vt:lpstr>
      <vt:lpstr>2_中国发展论坛张杰校长报告070930</vt:lpstr>
      <vt:lpstr>3_中国发展论坛张杰校长报告070930</vt:lpstr>
      <vt:lpstr>2017_家畜育种学_6_数量性状选择</vt:lpstr>
      <vt:lpstr>卡方检验</vt:lpstr>
      <vt:lpstr>卡方检验</vt:lpstr>
      <vt:lpstr>单个样本方差检验</vt:lpstr>
      <vt:lpstr>区间估计</vt:lpstr>
      <vt:lpstr>置信区间</vt:lpstr>
      <vt:lpstr>例题</vt:lpstr>
      <vt:lpstr>例题</vt:lpstr>
      <vt:lpstr>率的检验</vt:lpstr>
      <vt:lpstr>适合性检验</vt:lpstr>
      <vt:lpstr>独立性检验</vt:lpstr>
      <vt:lpstr>独立性检验</vt:lpstr>
      <vt:lpstr>练习1</vt:lpstr>
      <vt:lpstr>练习2</vt:lpstr>
      <vt:lpstr>练习3</vt:lpstr>
      <vt:lpstr>练习4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语言入门</dc:title>
  <dc:creator>peipei ma</dc:creator>
  <cp:lastModifiedBy>eelab</cp:lastModifiedBy>
  <cp:revision>94</cp:revision>
  <dcterms:created xsi:type="dcterms:W3CDTF">2017-04-23T15:19:32Z</dcterms:created>
  <dcterms:modified xsi:type="dcterms:W3CDTF">2019-11-07T02:51:51Z</dcterms:modified>
</cp:coreProperties>
</file>