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8"/>
  </p:notesMasterIdLst>
  <p:sldIdLst>
    <p:sldId id="258" r:id="rId6"/>
    <p:sldId id="259" r:id="rId7"/>
    <p:sldId id="260" r:id="rId8"/>
    <p:sldId id="262" r:id="rId9"/>
    <p:sldId id="267" r:id="rId10"/>
    <p:sldId id="264" r:id="rId11"/>
    <p:sldId id="263" r:id="rId12"/>
    <p:sldId id="271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DB03-3B83-4E0C-BC88-50F10F7989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DDC2-28BD-4498-B565-7C3588AB9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103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13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308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1825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0669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562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331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099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79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421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1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2048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1750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3722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440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752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212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2305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7230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6006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9957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50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0610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48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3823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86983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0313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5894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9576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55735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81287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533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3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2085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039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7045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4004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6066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3181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o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/>
          <a:stretch>
            <a:fillRect/>
          </a:stretch>
        </p:blipFill>
        <p:spPr bwMode="auto">
          <a:xfrm>
            <a:off x="0" y="11"/>
            <a:ext cx="121920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6" descr="银色系校徽展开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0"/>
          <a:stretch>
            <a:fillRect/>
          </a:stretch>
        </p:blipFill>
        <p:spPr bwMode="auto">
          <a:xfrm>
            <a:off x="814920" y="333386"/>
            <a:ext cx="3409949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12821404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buFont typeface="Wingdings" panose="05000000000000000000" pitchFamily="2" charset="2"/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5884" y="42926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31262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lnSpc>
                <a:spcPct val="125000"/>
              </a:lnSpc>
              <a:defRPr sz="2800"/>
            </a:lvl1pPr>
            <a:lvl2pPr eaLnBrk="1" hangingPunct="1">
              <a:lnSpc>
                <a:spcPct val="125000"/>
              </a:lnSpc>
              <a:defRPr sz="2400"/>
            </a:lvl2pPr>
            <a:lvl3pPr eaLnBrk="1" hangingPunct="1">
              <a:lnSpc>
                <a:spcPct val="125000"/>
              </a:lnSpc>
              <a:defRPr sz="2000"/>
            </a:lvl3pPr>
            <a:lvl4pPr eaLnBrk="1" hangingPunct="1">
              <a:lnSpc>
                <a:spcPct val="125000"/>
              </a:lnSpc>
              <a:defRPr sz="1800"/>
            </a:lvl4pPr>
            <a:lvl5pPr eaLnBrk="1" hangingPunct="1">
              <a:lnSpc>
                <a:spcPct val="125000"/>
              </a:lnSpc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9DF21D-3648-420F-9B83-A8E9A8322C6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3292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7" indent="0">
              <a:buNone/>
              <a:defRPr sz="2000"/>
            </a:lvl2pPr>
            <a:lvl3pPr marL="914332" indent="0">
              <a:buNone/>
              <a:defRPr sz="1800"/>
            </a:lvl3pPr>
            <a:lvl4pPr marL="1371498" indent="0">
              <a:buNone/>
              <a:defRPr sz="1600"/>
            </a:lvl4pPr>
            <a:lvl5pPr marL="1828664" indent="0">
              <a:buNone/>
              <a:defRPr sz="1600"/>
            </a:lvl5pPr>
            <a:lvl6pPr marL="2285830" indent="0">
              <a:buNone/>
              <a:defRPr sz="1600"/>
            </a:lvl6pPr>
            <a:lvl7pPr marL="2742994" indent="0">
              <a:buNone/>
              <a:defRPr sz="1600"/>
            </a:lvl7pPr>
            <a:lvl8pPr marL="3200160" indent="0">
              <a:buNone/>
              <a:defRPr sz="1600"/>
            </a:lvl8pPr>
            <a:lvl9pPr marL="3657327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8224-06D9-499E-B4BB-03743DA1BE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009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42C7B-3C53-4CE0-8C16-C163C5796E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3181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657C-5230-4ECB-9B7F-537F17B2E9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3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8924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403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7A77B-126C-4FC1-B199-800DFDEF0A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75604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8128A0-A7B3-4924-A6F3-73D0B9066C7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6660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36C8A-61BF-42BD-A83F-83A80B271F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723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AE08C-C369-4210-AD78-046B90B0B3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8628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935" y="11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690D-AD3C-4A42-A419-86E6C2591E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2391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381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3817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F138-B619-4B16-AA9D-823CD431A9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033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12417" y="1196975"/>
            <a:ext cx="5384800" cy="25161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12417" y="3865574"/>
            <a:ext cx="5384800" cy="2516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101A7-BB02-4763-848C-AED0108CB6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70961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12192000" cy="63817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C7B31-66F8-47D8-894A-884ACE8075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936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33" y="296863"/>
            <a:ext cx="109728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7" y="1196975"/>
            <a:ext cx="5384800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176E3DE-505E-4D57-AA56-56304D19E6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517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87500"/>
            <a:ext cx="5080000" cy="4508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1587500"/>
            <a:ext cx="5080000" cy="4508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89D91AF-7939-4DF0-B89C-36B204D53C39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12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88923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587500"/>
            <a:ext cx="10363200" cy="4508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6D0FA33-82DC-4DB7-88A4-896EEE9680A9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6754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7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61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3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390653" y="152413"/>
            <a:ext cx="280246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8320626" y="193678"/>
            <a:ext cx="3871383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7483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1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390653" y="152413"/>
            <a:ext cx="280246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8320626" y="193678"/>
            <a:ext cx="3871383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5311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蓝色系校徽标准版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96975"/>
            <a:ext cx="109728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75490" name="Rectangle 2" descr="交大"/>
          <p:cNvSpPr>
            <a:spLocks noGrp="1" noChangeArrowheads="1"/>
          </p:cNvSpPr>
          <p:nvPr>
            <p:ph type="title"/>
          </p:nvPr>
        </p:nvSpPr>
        <p:spPr bwMode="auto">
          <a:xfrm>
            <a:off x="0" y="11"/>
            <a:ext cx="12192000" cy="1052513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 r="-47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 kern="120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2pPr>
      <a:lvl3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3pPr>
      <a:lvl4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4pPr>
      <a:lvl5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5pPr>
      <a:lvl6pPr marL="820678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6pPr>
      <a:lvl7pPr marL="1277843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7pPr>
      <a:lvl8pPr marL="1735007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8pPr>
      <a:lvl9pPr marL="2192175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9pPr>
    </p:titleStyle>
    <p:bodyStyle>
      <a:lvl1pPr marL="342874" indent="-342874" algn="l" rtl="0" eaLnBrk="1" fontAlgn="base" hangingPunct="1">
        <a:spcBef>
          <a:spcPct val="5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895" indent="-285730" algn="l" rtl="0" eaLnBrk="1" fontAlgn="base" hangingPunct="1">
        <a:spcBef>
          <a:spcPct val="5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2914" indent="-228584" algn="l" rtl="0" eaLnBrk="1" fontAlgn="base" hangingPunct="1">
        <a:spcBef>
          <a:spcPct val="5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080" indent="-228584" algn="l" rtl="0" eaLnBrk="1" fontAlgn="base" hangingPunct="1">
        <a:spcBef>
          <a:spcPct val="5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247" indent="-228584" algn="l" rtl="0" eaLnBrk="1" fontAlgn="base" hangingPunct="1">
        <a:spcBef>
          <a:spcPct val="5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052" y="2436025"/>
            <a:ext cx="11260139" cy="992187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4000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单因素方差分析</a:t>
            </a:r>
            <a:endParaRPr lang="zh-CN" altLang="en-US" sz="6000" dirty="0">
              <a:solidFill>
                <a:srgbClr val="33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099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9" y="2293052"/>
            <a:ext cx="1425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马裴裴</a:t>
            </a:r>
            <a:endParaRPr lang="en-US" altLang="zh-CN" dirty="0"/>
          </a:p>
          <a:p>
            <a:pPr eaLnBrk="1" hangingPunct="1"/>
            <a:r>
              <a:rPr lang="en-US" altLang="zh-CN" dirty="0"/>
              <a:t>Peipei.ma@sjtu.edu.cn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4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06632"/>
              </p:ext>
            </p:extLst>
          </p:nvPr>
        </p:nvGraphicFramePr>
        <p:xfrm>
          <a:off x="609599" y="3443500"/>
          <a:ext cx="11106778" cy="22338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6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2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30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鼠号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溶液种类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89.9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84.4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64.4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75.2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88.4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56.4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65.6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93.8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116.0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79.8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62.4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90.2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83.2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79.4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88.4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84.0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88.0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62.4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73.2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90.4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65.6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112.6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68.6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69.4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73.8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87.8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85.6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70.2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4905" y="1444505"/>
            <a:ext cx="11455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8288"/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用不同含量的雌激素处理小家鼠后，检测子宫重量的变化，共有</a:t>
            </a: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个处理，各有</a:t>
            </a: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只小家鼠，检验各处理均数的差异是否显著，若差异显著则需做多重比较。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8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dirty="0"/>
              <a:t>某社区随机抽取了</a:t>
            </a:r>
            <a:r>
              <a:rPr lang="en-US" altLang="zh-CN" sz="2400" dirty="0"/>
              <a:t>30</a:t>
            </a:r>
            <a:r>
              <a:rPr lang="zh-CN" altLang="zh-CN" sz="2400" dirty="0"/>
              <a:t>名糖尿病患者、</a:t>
            </a:r>
            <a:r>
              <a:rPr lang="en-US" altLang="zh-CN" sz="2400" dirty="0"/>
              <a:t>IGT</a:t>
            </a:r>
            <a:r>
              <a:rPr lang="zh-CN" altLang="zh-CN" sz="2400" dirty="0"/>
              <a:t>异常人和正常人进行载脂蛋白（</a:t>
            </a:r>
            <a:r>
              <a:rPr lang="en-US" altLang="zh-CN" sz="2400" dirty="0"/>
              <a:t>mg/</a:t>
            </a:r>
            <a:r>
              <a:rPr lang="en-US" altLang="zh-CN" sz="2400" dirty="0" err="1"/>
              <a:t>dL</a:t>
            </a:r>
            <a:r>
              <a:rPr lang="zh-CN" altLang="zh-CN" sz="2400" dirty="0"/>
              <a:t>）测定，结果见下表。试问</a:t>
            </a:r>
            <a:r>
              <a:rPr lang="en-US" altLang="zh-CN" sz="2400" dirty="0"/>
              <a:t>3</a:t>
            </a:r>
            <a:r>
              <a:rPr lang="zh-CN" altLang="zh-CN" sz="2400" dirty="0"/>
              <a:t>组人群的载脂蛋白测定结果含量是否相同</a:t>
            </a:r>
            <a:r>
              <a:rPr lang="en-US" altLang="zh-CN" sz="2400" dirty="0"/>
              <a:t>?</a:t>
            </a:r>
            <a:r>
              <a:rPr lang="zh-CN" altLang="zh-CN" sz="2400" dirty="0"/>
              <a:t>（</a:t>
            </a:r>
            <a:r>
              <a:rPr lang="en-US" altLang="zh-CN" sz="2400" dirty="0"/>
              <a:t>IGT</a:t>
            </a:r>
            <a:r>
              <a:rPr lang="zh-CN" altLang="zh-CN" sz="2400" dirty="0"/>
              <a:t>指糖耐量减低）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50385"/>
              </p:ext>
            </p:extLst>
          </p:nvPr>
        </p:nvGraphicFramePr>
        <p:xfrm>
          <a:off x="2952093" y="2742529"/>
          <a:ext cx="4922400" cy="39734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糖尿病（</a:t>
                      </a:r>
                      <a:r>
                        <a:rPr lang="en-US" sz="1600" kern="0" dirty="0">
                          <a:effectLst/>
                        </a:rPr>
                        <a:t>A</a:t>
                      </a:r>
                      <a:r>
                        <a:rPr lang="zh-CN" sz="1600" kern="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IGT</a:t>
                      </a:r>
                      <a:r>
                        <a:rPr lang="zh-CN" sz="1600" kern="0" dirty="0">
                          <a:effectLst/>
                        </a:rPr>
                        <a:t>异常（</a:t>
                      </a:r>
                      <a:r>
                        <a:rPr lang="en-US" sz="1600" kern="0" dirty="0">
                          <a:effectLst/>
                        </a:rPr>
                        <a:t>B</a:t>
                      </a:r>
                      <a:r>
                        <a:rPr lang="zh-CN" sz="1600" kern="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正常人（</a:t>
                      </a:r>
                      <a:r>
                        <a:rPr lang="en-US" sz="1600" kern="0" dirty="0">
                          <a:effectLst/>
                        </a:rPr>
                        <a:t>C</a:t>
                      </a:r>
                      <a:r>
                        <a:rPr lang="zh-CN" sz="1600" kern="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85.7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96.0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144.0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105.2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124.5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117.0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109.5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105.1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110.0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96.0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76.4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109.0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115.2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95.3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103.0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95.3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110.0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123.0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110.0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95.2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127.0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100.0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99.0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121.0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125.6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120.0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159.0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111.0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115.0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106.5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　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　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4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黄花蒿中所含的青蒿素是当前抗疟首选药物，研究不同播期对黄花蒿种子产量的影响，试验采用完全随机化设计，得到以下结果</a:t>
            </a:r>
            <a:r>
              <a:rPr lang="en-US" altLang="zh-CN" sz="2400" dirty="0"/>
              <a:t>(kg/</a:t>
            </a:r>
            <a:r>
              <a:rPr lang="zh-CN" altLang="en-US" sz="2400" dirty="0"/>
              <a:t>小区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对上述结果做方差分析。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73277"/>
              </p:ext>
            </p:extLst>
          </p:nvPr>
        </p:nvGraphicFramePr>
        <p:xfrm>
          <a:off x="2185671" y="2628582"/>
          <a:ext cx="6355427" cy="2164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69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重</a:t>
                      </a: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zh-CN" sz="2000" kern="100" dirty="0">
                          <a:effectLst/>
                        </a:rPr>
                        <a:t>复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播</a:t>
                      </a:r>
                      <a:r>
                        <a:rPr lang="en-US" sz="2000" kern="100" dirty="0">
                          <a:effectLst/>
                        </a:rPr>
                        <a:t>  </a:t>
                      </a:r>
                      <a:r>
                        <a:rPr lang="zh-CN" sz="2000" kern="100" dirty="0">
                          <a:effectLst/>
                        </a:rPr>
                        <a:t>种</a:t>
                      </a:r>
                      <a:r>
                        <a:rPr lang="en-US" sz="2000" kern="100" dirty="0">
                          <a:effectLst/>
                        </a:rPr>
                        <a:t>  </a:t>
                      </a:r>
                      <a:r>
                        <a:rPr lang="zh-CN" sz="2000" kern="100" dirty="0">
                          <a:effectLst/>
                        </a:rPr>
                        <a:t>期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月</a:t>
                      </a:r>
                      <a:r>
                        <a:rPr lang="en-US" sz="2000" kern="100" dirty="0">
                          <a:effectLst/>
                        </a:rPr>
                        <a:t>19</a:t>
                      </a:r>
                      <a:r>
                        <a:rPr lang="zh-CN" sz="2000" kern="100" dirty="0">
                          <a:effectLst/>
                        </a:rPr>
                        <a:t>日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月</a:t>
                      </a:r>
                      <a:r>
                        <a:rPr lang="en-US" sz="2000" kern="100" dirty="0">
                          <a:effectLst/>
                        </a:rPr>
                        <a:t>9</a:t>
                      </a:r>
                      <a:r>
                        <a:rPr lang="zh-CN" sz="2000" kern="100" dirty="0">
                          <a:effectLst/>
                        </a:rPr>
                        <a:t>日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月</a:t>
                      </a:r>
                      <a:r>
                        <a:rPr lang="en-US" sz="2000" kern="100" dirty="0">
                          <a:effectLst/>
                        </a:rPr>
                        <a:t>28</a:t>
                      </a:r>
                      <a:r>
                        <a:rPr lang="zh-CN" sz="2000" kern="100" dirty="0">
                          <a:effectLst/>
                        </a:rPr>
                        <a:t>日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月</a:t>
                      </a:r>
                      <a:r>
                        <a:rPr lang="en-US" sz="2000" kern="100" dirty="0">
                          <a:effectLst/>
                        </a:rPr>
                        <a:t>13</a:t>
                      </a:r>
                      <a:r>
                        <a:rPr lang="zh-CN" sz="2000" kern="100" dirty="0">
                          <a:effectLst/>
                        </a:rPr>
                        <a:t>日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0.26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0.03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0.49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0.02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0.04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D8440-2505-4505-AF9C-7D937B72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多个总体推断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92AB3-00CA-4A77-93EB-C3B8DFD47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417" y="1207733"/>
                <a:ext cx="10972800" cy="5184775"/>
              </a:xfrm>
            </p:spPr>
            <p:txBody>
              <a:bodyPr/>
              <a:lstStyle/>
              <a:p>
                <a:r>
                  <a:rPr lang="zh-CN" altLang="en-US" dirty="0"/>
                  <a:t>固定模型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固定模型适于所欲推断的总体数目一定时。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目的是检验这些因子的不同水平之间有无差异。  </a:t>
                </a:r>
                <a:endParaRPr lang="en-US" altLang="zh-CN" dirty="0"/>
              </a:p>
              <a:p>
                <a:r>
                  <a:rPr lang="zh-CN" altLang="en-US" dirty="0"/>
                  <a:t>数学模型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  </a:t>
                </a:r>
                <a:r>
                  <a:rPr lang="zh-CN" altLang="en-US" dirty="0"/>
                  <a:t>处理效应，即第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个处理平均数与总体平均数的离差；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dirty="0"/>
                  <a:t>:   </a:t>
                </a:r>
                <a:r>
                  <a:rPr lang="zh-CN" altLang="en-US" dirty="0"/>
                  <a:t>随机误差，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且相互独立。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92AB3-00CA-4A77-93EB-C3B8DFD47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417" y="1207733"/>
                <a:ext cx="10972800" cy="5184775"/>
              </a:xfrm>
              <a:blipFill>
                <a:blip r:embed="rId2"/>
                <a:stretch>
                  <a:fillRect l="-1111" b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BA5C3A-94FF-4101-BD77-A65F5FA65171}"/>
                  </a:ext>
                </a:extLst>
              </p:cNvPr>
              <p:cNvSpPr txBox="1"/>
              <p:nvPr/>
            </p:nvSpPr>
            <p:spPr>
              <a:xfrm>
                <a:off x="3513483" y="4204251"/>
                <a:ext cx="2718352" cy="421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BA5C3A-94FF-4101-BD77-A65F5FA65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83" y="4204251"/>
                <a:ext cx="2718352" cy="421206"/>
              </a:xfrm>
              <a:prstGeom prst="rect">
                <a:avLst/>
              </a:prstGeom>
              <a:blipFill>
                <a:blip r:embed="rId3"/>
                <a:stretch>
                  <a:fillRect b="-24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49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A1A21-A544-4846-9580-BFF52188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AEBCD8-02CB-4163-842E-B522B70BE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=…=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至少有两个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dirty="0"/>
                  <a:t>不相等，或至少有一个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检验各组所代表的总体的平均数之间是否存在差异。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AEBCD8-02CB-4163-842E-B522B70BE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45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581F32-0E1F-4C55-81C7-1BB6AC821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661" y="934277"/>
                <a:ext cx="11378556" cy="5447473"/>
              </a:xfrm>
            </p:spPr>
            <p:txBody>
              <a:bodyPr/>
              <a:lstStyle/>
              <a:p>
                <a:pPr marL="0" indent="1163638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dirty="0"/>
              </a:p>
              <a:p>
                <a:pPr marL="0" indent="1163638">
                  <a:buNone/>
                </a:pPr>
                <a:endParaRPr lang="en-US" altLang="zh-CN" dirty="0"/>
              </a:p>
              <a:p>
                <a:pPr marL="0" indent="1163638">
                  <a:buNone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不成立时，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值只应该落在Ｆ分布的一侧，即右侧（分子不可能小于分母）。所以为单侧检验。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581F32-0E1F-4C55-81C7-1BB6AC821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661" y="934277"/>
                <a:ext cx="11378556" cy="5447473"/>
              </a:xfrm>
              <a:blipFill>
                <a:blip r:embed="rId2"/>
                <a:stretch>
                  <a:fillRect l="-1125" r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2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B8189-E8E1-4F40-BDDE-DC757D42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方差分析的前提条件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E4B19-AAC9-4417-819F-1421C6FA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可加性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处理效应与误差效应可加</a:t>
            </a:r>
            <a:endParaRPr lang="en-US" altLang="zh-CN" dirty="0"/>
          </a:p>
          <a:p>
            <a:pPr marL="0" indent="0">
              <a:buNone/>
            </a:pPr>
            <a:endParaRPr lang="en-US" altLang="zh-CN" sz="400" dirty="0"/>
          </a:p>
          <a:p>
            <a:r>
              <a:rPr lang="zh-CN" altLang="en-US" dirty="0"/>
              <a:t>正态性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误差服从正态分布</a:t>
            </a:r>
            <a:endParaRPr lang="en-US" altLang="zh-CN" dirty="0"/>
          </a:p>
          <a:p>
            <a:pPr marL="0" indent="0">
              <a:buNone/>
            </a:pPr>
            <a:endParaRPr lang="en-US" altLang="zh-CN" sz="1200" dirty="0"/>
          </a:p>
          <a:p>
            <a:r>
              <a:rPr lang="zh-CN" altLang="en-US" dirty="0"/>
              <a:t>同质性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各试验的误差方差相等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5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BB026-48E2-4CD2-8F51-3752A5DA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705679"/>
            <a:ext cx="10972800" cy="5676072"/>
          </a:xfrm>
        </p:spPr>
        <p:txBody>
          <a:bodyPr/>
          <a:lstStyle/>
          <a:p>
            <a:r>
              <a:rPr lang="zh-CN" altLang="en-US" dirty="0"/>
              <a:t>正态性检验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shapiro.test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方差齐次性检验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bartlett.test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多重比较（</a:t>
            </a:r>
            <a:r>
              <a:rPr lang="en-US" altLang="zh-CN" dirty="0"/>
              <a:t>LSD/DUNCAN 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err="1"/>
              <a:t>install.packages</a:t>
            </a:r>
            <a:r>
              <a:rPr lang="en-US" altLang="zh-CN" dirty="0"/>
              <a:t>("</a:t>
            </a:r>
            <a:r>
              <a:rPr lang="en-US" altLang="zh-CN" dirty="0" err="1"/>
              <a:t>agricolae</a:t>
            </a:r>
            <a:r>
              <a:rPr lang="en-US" altLang="zh-CN" dirty="0"/>
              <a:t>"); library(</a:t>
            </a:r>
            <a:r>
              <a:rPr lang="en-US" altLang="zh-CN" dirty="0" err="1"/>
              <a:t>agricolae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LSD.test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duncan.test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20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F40D8-6E87-49AD-92F7-34ED0567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BB6B0-8B38-45B9-A159-051C2E4C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调查了</a:t>
            </a:r>
            <a:r>
              <a:rPr lang="en-US" altLang="zh-CN" dirty="0"/>
              <a:t>5</a:t>
            </a:r>
            <a:r>
              <a:rPr lang="zh-CN" altLang="en-US" dirty="0"/>
              <a:t>个不同小麦品系的株高，结果如下：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检验几个品系间是否有显著区别。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81F73E-8D98-401B-806D-3BFBD30CF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9994"/>
              </p:ext>
            </p:extLst>
          </p:nvPr>
        </p:nvGraphicFramePr>
        <p:xfrm>
          <a:off x="1908313" y="2129790"/>
          <a:ext cx="7058646" cy="2598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0052">
                  <a:extLst>
                    <a:ext uri="{9D8B030D-6E8A-4147-A177-3AD203B41FA5}">
                      <a16:colId xmlns:a16="http://schemas.microsoft.com/office/drawing/2014/main" val="3637929579"/>
                    </a:ext>
                  </a:extLst>
                </a:gridCol>
                <a:gridCol w="1340052">
                  <a:extLst>
                    <a:ext uri="{9D8B030D-6E8A-4147-A177-3AD203B41FA5}">
                      <a16:colId xmlns:a16="http://schemas.microsoft.com/office/drawing/2014/main" val="3824808186"/>
                    </a:ext>
                  </a:extLst>
                </a:gridCol>
                <a:gridCol w="1340052">
                  <a:extLst>
                    <a:ext uri="{9D8B030D-6E8A-4147-A177-3AD203B41FA5}">
                      <a16:colId xmlns:a16="http://schemas.microsoft.com/office/drawing/2014/main" val="1600810223"/>
                    </a:ext>
                  </a:extLst>
                </a:gridCol>
                <a:gridCol w="1340052">
                  <a:extLst>
                    <a:ext uri="{9D8B030D-6E8A-4147-A177-3AD203B41FA5}">
                      <a16:colId xmlns:a16="http://schemas.microsoft.com/office/drawing/2014/main" val="1645560082"/>
                    </a:ext>
                  </a:extLst>
                </a:gridCol>
                <a:gridCol w="1698438">
                  <a:extLst>
                    <a:ext uri="{9D8B030D-6E8A-4147-A177-3AD203B41FA5}">
                      <a16:colId xmlns:a16="http://schemas.microsoft.com/office/drawing/2014/main" val="3112112007"/>
                    </a:ext>
                  </a:extLst>
                </a:gridCol>
              </a:tblGrid>
              <a:tr h="355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5664991"/>
                  </a:ext>
                </a:extLst>
              </a:tr>
              <a:tr h="355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64.6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64.5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67.8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71.8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69.2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2623948"/>
                  </a:ext>
                </a:extLst>
              </a:tr>
              <a:tr h="355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65.3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65.3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66.3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72.1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68.2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209161"/>
                  </a:ext>
                </a:extLst>
              </a:tr>
              <a:tr h="355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64.8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64.6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67.1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70.0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69.8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9629704"/>
                  </a:ext>
                </a:extLst>
              </a:tr>
              <a:tr h="355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66.0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63.7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66.8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69.1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68.3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1307067"/>
                  </a:ext>
                </a:extLst>
              </a:tr>
              <a:tr h="355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65.8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63.9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68.5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71.0 </a:t>
                      </a:r>
                      <a:endParaRPr lang="en-US" altLang="zh-CN" sz="2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67.5 </a:t>
                      </a:r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890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4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AC9F1B-1232-4E01-8BBC-38F7AD0E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78" y="361816"/>
            <a:ext cx="7651282" cy="6159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标注: 线形 5">
                <a:extLst>
                  <a:ext uri="{FF2B5EF4-FFF2-40B4-BE49-F238E27FC236}">
                    <a16:creationId xmlns:a16="http://schemas.microsoft.com/office/drawing/2014/main" id="{A8E9ECA0-74CC-4E5E-A6E0-E4BAAA9C71BD}"/>
                  </a:ext>
                </a:extLst>
              </p:cNvPr>
              <p:cNvSpPr/>
              <p:nvPr/>
            </p:nvSpPr>
            <p:spPr bwMode="auto">
              <a:xfrm>
                <a:off x="6432082" y="3441813"/>
                <a:ext cx="1858478" cy="896507"/>
              </a:xfrm>
              <a:prstGeom prst="borderCallout1">
                <a:avLst>
                  <a:gd name="adj1" fmla="val 18750"/>
                  <a:gd name="adj2" fmla="val -8333"/>
                  <a:gd name="adj3" fmla="val 191498"/>
                  <a:gd name="adj4" fmla="val -165051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4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zh-CN" altLang="en-US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*</m:t>
                    </m:r>
                  </m:oMath>
                </a14:m>
                <a:r>
                  <a:rPr kumimoji="0" lang="en-US" altLang="zh-CN" sz="4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endParaRPr kumimoji="0" lang="zh-CN" altLang="en-US" sz="4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标注: 线形 5">
                <a:extLst>
                  <a:ext uri="{FF2B5EF4-FFF2-40B4-BE49-F238E27FC236}">
                    <a16:creationId xmlns:a16="http://schemas.microsoft.com/office/drawing/2014/main" id="{A8E9ECA0-74CC-4E5E-A6E0-E4BAAA9C7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2082" y="3441813"/>
                <a:ext cx="1858478" cy="896507"/>
              </a:xfrm>
              <a:prstGeom prst="borderCallout1">
                <a:avLst>
                  <a:gd name="adj1" fmla="val 18750"/>
                  <a:gd name="adj2" fmla="val -8333"/>
                  <a:gd name="adj3" fmla="val 191498"/>
                  <a:gd name="adj4" fmla="val -165051"/>
                </a:avLst>
              </a:prstGeom>
              <a:blipFill>
                <a:blip r:embed="rId3"/>
                <a:stretch>
                  <a:fillRect t="-80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19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21DB0-F8E8-409A-937F-26A72177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7F744-5F8D-4716-9F37-AEE8636A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37" y="1131837"/>
            <a:ext cx="10972800" cy="5184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人类绒毛组织培养，通常的方法是，向培养瓶中接入大量组织碎片，加入适当的基质使组织碎片贴壁，经过一段时间，将贴壁的组织块浸入到培养基中。下表给出了贴壁的组织块，其细胞已开始分裂的</a:t>
            </a:r>
            <a:r>
              <a:rPr lang="zh-CN" altLang="en-US" sz="2000" dirty="0">
                <a:solidFill>
                  <a:srgbClr val="C00000"/>
                </a:solidFill>
              </a:rPr>
              <a:t>百分数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对以上数据做方差分析。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600" dirty="0"/>
              <a:t>注意：当观测值有</a:t>
            </a:r>
            <a:r>
              <a:rPr lang="en-US" altLang="zh-CN" sz="1600" dirty="0"/>
              <a:t>0</a:t>
            </a:r>
            <a:r>
              <a:rPr lang="zh-CN" altLang="en-US" sz="1600" dirty="0"/>
              <a:t>或者大多数都小于</a:t>
            </a:r>
            <a:r>
              <a:rPr lang="en-US" altLang="zh-CN" sz="1600" dirty="0"/>
              <a:t>10</a:t>
            </a:r>
            <a:r>
              <a:rPr lang="zh-CN" altLang="en-US" sz="1600" dirty="0"/>
              <a:t>时，可使用平方根变换函数：</a:t>
            </a:r>
            <a:r>
              <a:rPr lang="en-US" altLang="zh-CN" sz="1600" dirty="0"/>
              <a:t>sqrt (x+1)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79181"/>
              </p:ext>
            </p:extLst>
          </p:nvPr>
        </p:nvGraphicFramePr>
        <p:xfrm>
          <a:off x="2928016" y="2210534"/>
          <a:ext cx="6758595" cy="302738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{9D7B26C5-4107-4FEC-AEDC-1716B250A1EF}</a:tableStyleId>
              </a:tblPr>
              <a:tblGrid>
                <a:gridCol w="238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例</a:t>
                      </a:r>
                      <a:r>
                        <a:rPr lang="en-US" sz="1800" kern="100" dirty="0">
                          <a:effectLst/>
                        </a:rPr>
                        <a:t>  </a:t>
                      </a:r>
                      <a:r>
                        <a:rPr lang="zh-CN" sz="1800" kern="100" dirty="0">
                          <a:effectLst/>
                        </a:rPr>
                        <a:t>数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基 质 种 类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鸡血浆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人血浆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鼠尾胶原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不加基质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43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4.6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2.6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2.6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13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14.6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12.5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11.2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4.5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13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11.1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8.7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1.2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1.1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13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4.7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2.2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1.8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0.04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13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8.8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0.09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0.02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913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2.6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4.8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3.4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3.3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913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3.2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5.4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4.0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002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1.1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77124"/>
      </p:ext>
    </p:extLst>
  </p:cSld>
  <p:clrMapOvr>
    <a:masterClrMapping/>
  </p:clrMapOvr>
</p:sld>
</file>

<file path=ppt/theme/theme1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17_家畜育种学_6_数量性状选择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oudy Old Style"/>
        <a:ea typeface="黑体"/>
        <a:cs typeface=""/>
      </a:majorFont>
      <a:minorFont>
        <a:latin typeface="Goudy Old Styl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20118221051618496</Template>
  <TotalTime>10476</TotalTime>
  <Words>682</Words>
  <Application>Microsoft Office PowerPoint</Application>
  <PresentationFormat>宽屏</PresentationFormat>
  <Paragraphs>236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黑体</vt:lpstr>
      <vt:lpstr>华文中宋</vt:lpstr>
      <vt:lpstr>Arial</vt:lpstr>
      <vt:lpstr>Cambria Math</vt:lpstr>
      <vt:lpstr>Goudy Old Style</vt:lpstr>
      <vt:lpstr>Times New Roman</vt:lpstr>
      <vt:lpstr>Wingdings</vt:lpstr>
      <vt:lpstr>1_中国发展论坛张杰校长报告070930</vt:lpstr>
      <vt:lpstr>中国发展论坛张杰校长报告070930</vt:lpstr>
      <vt:lpstr>2_中国发展论坛张杰校长报告070930</vt:lpstr>
      <vt:lpstr>3_中国发展论坛张杰校长报告070930</vt:lpstr>
      <vt:lpstr>2017_家畜育种学_6_数量性状选择</vt:lpstr>
      <vt:lpstr>单因素方差分析</vt:lpstr>
      <vt:lpstr>多个总体推断</vt:lpstr>
      <vt:lpstr>假设</vt:lpstr>
      <vt:lpstr>PowerPoint 演示文稿</vt:lpstr>
      <vt:lpstr>方差分析的前提条件</vt:lpstr>
      <vt:lpstr>PowerPoint 演示文稿</vt:lpstr>
      <vt:lpstr>例题</vt:lpstr>
      <vt:lpstr>PowerPoint 演示文稿</vt:lpstr>
      <vt:lpstr>例题</vt:lpstr>
      <vt:lpstr>作业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语言入门</dc:title>
  <dc:creator>peipei ma</dc:creator>
  <cp:lastModifiedBy>peipei ma</cp:lastModifiedBy>
  <cp:revision>133</cp:revision>
  <dcterms:created xsi:type="dcterms:W3CDTF">2017-04-23T15:19:32Z</dcterms:created>
  <dcterms:modified xsi:type="dcterms:W3CDTF">2019-11-14T00:07:10Z</dcterms:modified>
</cp:coreProperties>
</file>