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828A1-E182-8CE5-8C87-7FD9AD377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65D63E-DED9-7525-0D41-27B88F58F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31EFE-346D-67DD-5579-285C207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86EB-00B4-431B-81D3-FC14DC14921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91801-A80D-9803-84F5-813A0FC2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0CB31-487A-5D6C-8A52-725620C2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B566-A26B-470F-BF94-B3B15FE5D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3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4D5DE-9ED0-7F98-94DA-2765BD0F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4BAF5A-04E1-C179-8543-65F6B788A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73C1E-CFA0-E922-8DDB-29631E90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86EB-00B4-431B-81D3-FC14DC14921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3D865-FAB4-C5A0-5748-AAE38125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94C7B-B496-7AF1-306E-BD7DBC7A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B566-A26B-470F-BF94-B3B15FE5D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0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8C4545-DF1E-77E8-4329-569CF8B76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151F4D-546C-75B1-B1B7-3A997CF5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FB83E-8A5C-1A8C-4E56-E6F21685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86EB-00B4-431B-81D3-FC14DC14921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DB085-8E77-2605-CB7C-C0BDE6D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36721-8A69-137F-DB56-57077365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B566-A26B-470F-BF94-B3B15FE5D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6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3724C-81D4-8360-9D7A-893123C4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7C741-9C3B-B347-440B-14C76F652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31DA7-8FFD-D04D-657A-89DB45F5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86EB-00B4-431B-81D3-FC14DC14921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8EE0D-F13A-C9A8-CE10-B774BAE9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69BC20-EE8B-278F-42FC-A2C50161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B566-A26B-470F-BF94-B3B15FE5D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50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AA75F-ADA8-6B46-5B42-AAFFC408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C6A7A-F475-A0B8-C1EE-4C82F286F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735C3-0550-F7A0-1A27-97C1492C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86EB-00B4-431B-81D3-FC14DC14921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3FD95-059F-072B-CC53-1E480533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1724B-E6AF-EDCB-91E4-140A3BEC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B566-A26B-470F-BF94-B3B15FE5D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5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562F8-9858-EC01-7C7C-692D2850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09331-7253-0463-61BA-266E02DCD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BDACA-3EC8-E13E-ACBB-DEEF521E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AF4D2-976D-C992-A6A3-19D00D5E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86EB-00B4-431B-81D3-FC14DC14921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36E5BF-8D3E-C180-C0B6-CB28BC3E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C7E8B1-79DA-C981-66B0-922E0826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B566-A26B-470F-BF94-B3B15FE5D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30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30750-FA78-C58B-32C9-0A0B02FB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291B6-416A-4566-6ABD-F3F09CECE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4054AC-77E7-BF32-EDDD-0DB029F91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7E6504-1DDA-385C-5A89-AAEBA6735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B14F10-4A45-0390-1E5E-E1FE36381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8AB7A1-8861-C382-0134-E1D80495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86EB-00B4-431B-81D3-FC14DC14921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FD7762-0397-A389-610A-E232B995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BE9BB3-0958-9A72-E76D-89572764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B566-A26B-470F-BF94-B3B15FE5D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33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CB2D1-8ADF-4539-2E4C-9435EE9F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221332-2918-D796-E2CE-D852D22B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86EB-00B4-431B-81D3-FC14DC14921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3CBC6E-D64D-0CCE-5197-43F9FB56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C52B5D-14BB-8CF9-4FE5-71A18962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B566-A26B-470F-BF94-B3B15FE5D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0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7A81CA-1381-A9D6-A003-927B9E0A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86EB-00B4-431B-81D3-FC14DC14921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32B0F5-1B25-86C0-AA1D-98B06F5E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89BAE3-5CD6-7ED9-7BDE-00B88068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B566-A26B-470F-BF94-B3B15FE5D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BD922-F183-DEF3-563D-3554AC8A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42AF0-65F3-0C33-82E8-9656470F1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415B2E-224E-9D08-7F79-2E8510E7E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96395-F537-D5F4-2E79-FBC04D6B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86EB-00B4-431B-81D3-FC14DC14921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AB9F5-67E2-2D17-A8EB-6AEAADBA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143BAB-81EF-F6B0-9D03-669BAB17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B566-A26B-470F-BF94-B3B15FE5D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4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42E6B-4584-A5A7-8C88-8947479E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53553C-84B1-DB00-DF34-0F72D27DA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B7F678-612F-352F-9DE9-73AD093D1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902EDD-D842-7302-6339-5DC7D888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86EB-00B4-431B-81D3-FC14DC14921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8F48F-5F5D-A073-4E2F-E7A67058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25A39-9F74-87FA-84A8-D870AAD4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B566-A26B-470F-BF94-B3B15FE5D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84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56B272-3309-2A81-9066-0B160E9D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5F190-1C81-3EFF-AFDB-393532E41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BF7B5-4866-34E9-7F6C-EE30BCBEF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D86EB-00B4-431B-81D3-FC14DC14921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A0AF5-3202-5151-1A52-DB6EF66D7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C3331-99A9-373A-4BAB-A806CE9E7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EB566-A26B-470F-BF94-B3B15FE5D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42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EE65A92-4658-16D6-D464-F4D0AF6E7E32}"/>
                  </a:ext>
                </a:extLst>
              </p:cNvPr>
              <p:cNvSpPr txBox="1"/>
              <p:nvPr/>
            </p:nvSpPr>
            <p:spPr>
              <a:xfrm>
                <a:off x="877613" y="451945"/>
                <a:ext cx="10152994" cy="4545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1.1.1</a:t>
                </a:r>
                <a:r>
                  <a:rPr lang="zh-CN" altLang="en-US" dirty="0"/>
                  <a:t>龙的生长模型</a:t>
                </a:r>
                <a:endParaRPr lang="en-US" altLang="zh-CN" dirty="0"/>
              </a:p>
              <a:p>
                <a:r>
                  <a:rPr lang="zh-CN" altLang="en-US" dirty="0"/>
                  <a:t>对于龙的生长，我们采用与鸟类生长曲线拟合度最高的</a:t>
                </a:r>
                <a:r>
                  <a:rPr lang="en-US" altLang="zh-CN" dirty="0" err="1"/>
                  <a:t>Gompertz</a:t>
                </a:r>
                <a:r>
                  <a:rPr lang="zh-CN" altLang="en-US" dirty="0"/>
                  <a:t>模型：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zh-CN" dirty="0"/>
              </a:p>
              <a:p>
                <a:r>
                  <a:rPr lang="en-US" altLang="zh-CN" b="0" i="1" dirty="0">
                    <a:solidFill>
                      <a:srgbClr val="403D39"/>
                    </a:solidFill>
                    <a:effectLst/>
                    <a:latin typeface="Arial" panose="020B0604020202020204" pitchFamily="34" charset="0"/>
                  </a:rPr>
                  <a:t>W </a:t>
                </a:r>
                <a:r>
                  <a:rPr lang="en-US" altLang="zh-CN" dirty="0"/>
                  <a:t>stands for the body weight of the animal at age </a:t>
                </a:r>
                <a:r>
                  <a:rPr lang="en-US" altLang="zh-CN" b="0" i="1" dirty="0">
                    <a:solidFill>
                      <a:srgbClr val="403D39"/>
                    </a:solidFill>
                    <a:effectLst/>
                    <a:latin typeface="Arial" panose="020B0604020202020204" pitchFamily="34" charset="0"/>
                  </a:rPr>
                  <a:t>t 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dirty="0"/>
                  <a:t>stands for the mature weight (asymptote) and</a:t>
                </a:r>
                <a:r>
                  <a:rPr lang="en-US" altLang="zh-CN" b="0" i="1" dirty="0">
                    <a:solidFill>
                      <a:srgbClr val="403D39"/>
                    </a:solidFill>
                    <a:effectLst/>
                    <a:latin typeface="Arial" panose="020B0604020202020204" pitchFamily="34" charset="0"/>
                  </a:rPr>
                  <a:t>W</a:t>
                </a:r>
                <a:r>
                  <a:rPr lang="en-US" altLang="zh-CN" b="0" i="1" baseline="-25000" dirty="0">
                    <a:solidFill>
                      <a:srgbClr val="403D39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r>
                  <a:rPr lang="en-US" altLang="zh-CN" dirty="0"/>
                  <a:t>stands for the birth weight. The parameter </a:t>
                </a:r>
                <a:r>
                  <a:rPr lang="en-US" altLang="zh-CN" b="0" i="1" dirty="0">
                    <a:solidFill>
                      <a:srgbClr val="403D39"/>
                    </a:solidFill>
                    <a:effectLst/>
                    <a:latin typeface="Arial" panose="020B0604020202020204" pitchFamily="34" charset="0"/>
                  </a:rPr>
                  <a:t>k </a:t>
                </a:r>
                <a:r>
                  <a:rPr lang="en-US" altLang="zh-CN" dirty="0"/>
                  <a:t>is a constant that is directly related to the postnatal rate of maturing and can be interpreted as a maturing index, establishing the rate at which </a:t>
                </a:r>
                <a:r>
                  <a:rPr lang="en-US" altLang="zh-CN" b="0" i="1" dirty="0">
                    <a:solidFill>
                      <a:srgbClr val="403D39"/>
                    </a:solidFill>
                    <a:effectLst/>
                    <a:latin typeface="Arial" panose="020B0604020202020204" pitchFamily="34" charset="0"/>
                  </a:rPr>
                  <a:t>W </a:t>
                </a:r>
                <a:r>
                  <a:rPr lang="en-US" altLang="zh-CN" dirty="0"/>
                  <a:t>approaches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设龙的</a:t>
                </a:r>
                <a:r>
                  <a:rPr lang="en-US" altLang="zh-CN" dirty="0"/>
                  <a:t>birth weight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10kg</a:t>
                </a:r>
                <a:r>
                  <a:rPr lang="zh-CN" altLang="en-US" dirty="0"/>
                  <a:t>，龙的</a:t>
                </a:r>
                <a:r>
                  <a:rPr lang="en-US" altLang="zh-CN" dirty="0"/>
                  <a:t>mature weight 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75t</a:t>
                </a:r>
                <a:r>
                  <a:rPr lang="zh-CN" altLang="en-US" dirty="0"/>
                  <a:t>，取</a:t>
                </a:r>
                <a:r>
                  <a:rPr lang="en-US" altLang="zh-CN" dirty="0"/>
                  <a:t>t=1year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W=35kg,</a:t>
                </a:r>
                <a:r>
                  <a:rPr lang="zh-CN" altLang="en-US" dirty="0"/>
                  <a:t>得</a:t>
                </a:r>
                <a:r>
                  <a:rPr lang="en-US" altLang="zh-CN" dirty="0"/>
                  <a:t>k=0.15year-1,</a:t>
                </a:r>
                <a:r>
                  <a:rPr lang="zh-CN" altLang="en-US" dirty="0"/>
                  <a:t>见下图：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得每一年生长的体重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‘</a:t>
                </a:r>
                <a:r>
                  <a:rPr lang="en-US" altLang="zh-CN" dirty="0"/>
                  <a:t>=</a:t>
                </a:r>
                <a:r>
                  <a:rPr lang="en-US" altLang="zh-CN" dirty="0" err="1"/>
                  <a:t>k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)W exp(-kt),G</a:t>
                </a:r>
                <a:r>
                  <a:rPr lang="zh-CN" altLang="en-US" dirty="0"/>
                  <a:t>为每增重</a:t>
                </a:r>
                <a:r>
                  <a:rPr lang="en-US" altLang="zh-CN" dirty="0"/>
                  <a:t>1kg</a:t>
                </a:r>
                <a:r>
                  <a:rPr lang="zh-CN" altLang="en-US" dirty="0"/>
                  <a:t>所需能量，设</a:t>
                </a:r>
                <a:r>
                  <a:rPr lang="en-US" altLang="zh-CN" dirty="0"/>
                  <a:t>G=34kJ/kg.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EE65A92-4658-16D6-D464-F4D0AF6E7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13" y="451945"/>
                <a:ext cx="10152994" cy="4545603"/>
              </a:xfrm>
              <a:prstGeom prst="rect">
                <a:avLst/>
              </a:prstGeom>
              <a:blipFill>
                <a:blip r:embed="rId2"/>
                <a:stretch>
                  <a:fillRect l="-541" t="-670" r="-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445FA5D-FADC-7253-F8E8-83C0CECB859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63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BE1FEDC-BAA3-6A9F-D092-CC4E062A785C}"/>
                  </a:ext>
                </a:extLst>
              </p:cNvPr>
              <p:cNvSpPr txBox="1"/>
              <p:nvPr/>
            </p:nvSpPr>
            <p:spPr>
              <a:xfrm>
                <a:off x="1127943" y="689907"/>
                <a:ext cx="10961849" cy="566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1.1.2</a:t>
                </a:r>
                <a:r>
                  <a:rPr lang="zh-CN" altLang="en-US" dirty="0"/>
                  <a:t>龙的喷火模型</a:t>
                </a:r>
                <a:endParaRPr lang="en-US" altLang="zh-CN" dirty="0"/>
              </a:p>
              <a:p>
                <a:r>
                  <a:rPr lang="zh-CN" altLang="en-US" dirty="0"/>
                  <a:t>我们假设龙的嘴里有两个存储袋，存储袋可以存储龙胃内发酵时产生的乙醇，龙胃里生成乙醇的化学方程式为：</a:t>
                </a:r>
                <a:endParaRPr lang="en-US" altLang="zh-CN" dirty="0"/>
              </a:p>
              <a:p>
                <a:r>
                  <a:rPr lang="pt-BR" altLang="zh-CN" dirty="0"/>
                  <a:t>C6H12O6</a:t>
                </a:r>
                <a:r>
                  <a:rPr lang="zh-CN" altLang="pt-BR" dirty="0"/>
                  <a:t>＝</a:t>
                </a:r>
                <a:r>
                  <a:rPr lang="pt-BR" altLang="zh-CN" dirty="0"/>
                  <a:t>2C2H5OH</a:t>
                </a:r>
                <a:r>
                  <a:rPr lang="zh-CN" altLang="pt-BR" dirty="0"/>
                  <a:t>＋</a:t>
                </a:r>
                <a:r>
                  <a:rPr lang="pt-BR" altLang="zh-CN" dirty="0"/>
                  <a:t>2CO2</a:t>
                </a:r>
                <a:r>
                  <a:rPr lang="zh-CN" altLang="pt-BR" dirty="0"/>
                  <a:t>＋能量</a:t>
                </a:r>
                <a:br>
                  <a:rPr lang="zh-CN" altLang="pt-BR" dirty="0"/>
                </a:br>
                <a:r>
                  <a:rPr lang="zh-CN" altLang="en-US" dirty="0"/>
                  <a:t>存储袋可以自由收缩。喷火时，存储袋快速收缩，因压缩时间短，该过程为绝热过程，乙醇在存储袋内小范围绝热压缩至燃点，然后由嘴边的两个小孔喷出，在体外等压燃烧，如图所示：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其在</a:t>
                </a:r>
                <a:r>
                  <a:rPr lang="en-US" altLang="zh-CN" dirty="0"/>
                  <a:t>25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101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𝑃𝑎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时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，</m:t>
                        </m:r>
                      </m:e>
                    </m:sPre>
                  </m:oMath>
                </a14:m>
                <a:r>
                  <a:rPr lang="zh-CN" altLang="en-US" dirty="0"/>
                  <a:t>燃烧的热化学方程式为：</a:t>
                </a:r>
                <a:br>
                  <a:rPr lang="zh-CN" altLang="pt-BR" dirty="0"/>
                </a:br>
                <a:r>
                  <a:rPr lang="pt-BR" altLang="zh-CN" dirty="0"/>
                  <a:t>C2H5OH(l) + 3O2(g) → 2CO2(g) + 3H2O(l) △H=-1366.8KJ/mol</a:t>
                </a:r>
                <a:endParaRPr lang="en-US" altLang="zh-CN" dirty="0"/>
              </a:p>
              <a:p>
                <a:r>
                  <a:rPr lang="zh-CN" altLang="en-US" dirty="0"/>
                  <a:t>乙醇在该反应过程中对外释放能量，我们假设龙每天喷火燃烧乙醇占其体重</a:t>
                </a:r>
                <a:r>
                  <a:rPr lang="en-US" altLang="zh-CN" dirty="0"/>
                  <a:t>0.1%</a:t>
                </a:r>
                <a:r>
                  <a:rPr lang="zh-CN" altLang="en-US" dirty="0"/>
                  <a:t>，则每天燃烧乙醇耗能为</a:t>
                </a:r>
                <a:endParaRPr lang="en-US" altLang="zh-CN" dirty="0"/>
              </a:p>
              <a:p>
                <a:r>
                  <a:rPr lang="en-US" altLang="zh-CN" dirty="0"/>
                  <a:t>(29.7*W)kJ,</a:t>
                </a:r>
                <a:r>
                  <a:rPr lang="zh-CN" altLang="en-US" dirty="0"/>
                  <a:t>由于乙醇燃点低，将其压缩至燃点所作的功可以忽略不计。</a:t>
                </a:r>
                <a:br>
                  <a:rPr lang="zh-CN" altLang="en-US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BE1FEDC-BAA3-6A9F-D092-CC4E062A7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43" y="689907"/>
                <a:ext cx="10961849" cy="5664051"/>
              </a:xfrm>
              <a:prstGeom prst="rect">
                <a:avLst/>
              </a:prstGeom>
              <a:blipFill>
                <a:blip r:embed="rId2"/>
                <a:stretch>
                  <a:fillRect l="-445" t="-538" r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3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591932-C36B-7A74-4406-A83528FAAC18}"/>
              </a:ext>
            </a:extLst>
          </p:cNvPr>
          <p:cNvSpPr txBox="1"/>
          <p:nvPr/>
        </p:nvSpPr>
        <p:spPr>
          <a:xfrm>
            <a:off x="819807" y="688428"/>
            <a:ext cx="9412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1.1.3</a:t>
            </a:r>
            <a:r>
              <a:rPr lang="zh-CN" altLang="en-US" dirty="0"/>
              <a:t>龙的静止代谢率</a:t>
            </a:r>
            <a:endParaRPr lang="en-US" altLang="zh-CN" dirty="0"/>
          </a:p>
          <a:p>
            <a:r>
              <a:rPr lang="zh-CN" altLang="en-US" dirty="0"/>
              <a:t>静止代谢率与生物的体重的</a:t>
            </a:r>
            <a:r>
              <a:rPr lang="en-US" altLang="zh-CN" dirty="0"/>
              <a:t>3/4</a:t>
            </a:r>
            <a:r>
              <a:rPr lang="zh-CN" altLang="en-US" dirty="0"/>
              <a:t>次幂成正比，即</a:t>
            </a:r>
            <a:endParaRPr lang="en-US" altLang="zh-CN" dirty="0"/>
          </a:p>
          <a:p>
            <a:r>
              <a:rPr lang="en-US" altLang="zh-CN" dirty="0" err="1"/>
              <a:t>Va</a:t>
            </a:r>
            <a:r>
              <a:rPr lang="en-US" altLang="zh-CN" dirty="0"/>
              <a:t>=BW3/4</a:t>
            </a:r>
            <a:r>
              <a:rPr lang="zh-CN" altLang="en-US" dirty="0"/>
              <a:t>，考虑到温度对代谢的影响，</a:t>
            </a:r>
            <a:endParaRPr lang="en-US" altLang="zh-CN" dirty="0"/>
          </a:p>
          <a:p>
            <a:r>
              <a:rPr lang="en-US" altLang="zh-CN" dirty="0" err="1"/>
              <a:t>Va</a:t>
            </a:r>
            <a:r>
              <a:rPr lang="en-US" altLang="zh-CN" dirty="0"/>
              <a:t>=BW3/4*f(T)</a:t>
            </a:r>
          </a:p>
          <a:p>
            <a:r>
              <a:rPr lang="zh-CN" altLang="en-US" dirty="0"/>
              <a:t>参考参考文献中蜥蜴的静止代谢率，我们拟合可得，</a:t>
            </a:r>
            <a:r>
              <a:rPr lang="en-US" altLang="zh-CN" dirty="0"/>
              <a:t>B=0.063kJ/kg , f(T)=0.03T+0.1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83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FD3C72-D67B-83DF-C249-AE6894D2879A}"/>
                  </a:ext>
                </a:extLst>
              </p:cNvPr>
              <p:cNvSpPr txBox="1"/>
              <p:nvPr/>
            </p:nvSpPr>
            <p:spPr>
              <a:xfrm>
                <a:off x="930167" y="378372"/>
                <a:ext cx="10678510" cy="6003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1.1.4</a:t>
                </a:r>
                <a:r>
                  <a:rPr lang="zh-CN" altLang="en-US" dirty="0"/>
                  <a:t>龙的飞行模型</a:t>
                </a:r>
                <a:endParaRPr lang="en-US" altLang="zh-CN" dirty="0"/>
              </a:p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-Roman"/>
                  </a:rPr>
                  <a:t>The lift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Times-Italic"/>
                  </a:rPr>
                  <a:t>L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-Roman"/>
                  </a:rPr>
                  <a:t>and drag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Times-Italic"/>
                  </a:rPr>
                  <a:t>D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-Roman"/>
                  </a:rPr>
                  <a:t>forces are expressed in terms of lift </a:t>
                </a:r>
                <a:endParaRPr lang="en-US" altLang="zh-CN" dirty="0"/>
              </a:p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-Roman"/>
                  </a:rPr>
                  <a:t>and drag coefficients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Times-Italic"/>
                  </a:rPr>
                  <a:t>C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-Roman"/>
                  </a:rPr>
                  <a:t>L and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Times-Italic"/>
                  </a:rPr>
                  <a:t>C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-Roman"/>
                  </a:rPr>
                  <a:t>D, respectively, wing area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Times-Italic"/>
                  </a:rPr>
                  <a:t>S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-Roman"/>
                  </a:rPr>
                  <a:t>and </a:t>
                </a:r>
                <a:endParaRPr lang="en-US" altLang="zh-CN" dirty="0"/>
              </a:p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-Roman"/>
                  </a:rPr>
                  <a:t>air speed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Times-Italic"/>
                  </a:rPr>
                  <a:t>V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-Roman"/>
                  </a:rPr>
                  <a:t>by the familiar equations: </a:t>
                </a:r>
                <a:endParaRPr lang="en-US" altLang="zh-CN" dirty="0"/>
              </a:p>
              <a:p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Times-Italic"/>
                  </a:rPr>
                  <a:t>L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-Roman"/>
                  </a:rPr>
                  <a:t>= 0.5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1800" i="1" dirty="0">
                    <a:solidFill>
                      <a:srgbClr val="231F20"/>
                    </a:solidFill>
                    <a:effectLst/>
                    <a:latin typeface="Times-Italic"/>
                  </a:rPr>
                  <a:t>SV</a:t>
                </a:r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2</a:t>
                </a:r>
                <a:r>
                  <a:rPr lang="en-US" altLang="zh-CN" sz="1800" i="1" dirty="0">
                    <a:solidFill>
                      <a:srgbClr val="231F20"/>
                    </a:solidFill>
                    <a:effectLst/>
                    <a:latin typeface="Times-Italic"/>
                  </a:rPr>
                  <a:t>C</a:t>
                </a:r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L (1) </a:t>
                </a:r>
                <a:endParaRPr lang="en-US" altLang="zh-CN" dirty="0"/>
              </a:p>
              <a:p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and </a:t>
                </a:r>
                <a:endParaRPr lang="en-US" altLang="zh-CN" dirty="0"/>
              </a:p>
              <a:p>
                <a:r>
                  <a:rPr lang="en-US" altLang="zh-CN" sz="1800" i="1" dirty="0">
                    <a:solidFill>
                      <a:srgbClr val="231F20"/>
                    </a:solidFill>
                    <a:effectLst/>
                    <a:latin typeface="Times-Italic"/>
                  </a:rPr>
                  <a:t>D </a:t>
                </a:r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= 0.5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1800" i="1" dirty="0">
                    <a:solidFill>
                      <a:srgbClr val="231F20"/>
                    </a:solidFill>
                    <a:effectLst/>
                    <a:latin typeface="Times-Italic"/>
                  </a:rPr>
                  <a:t>SV</a:t>
                </a:r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2</a:t>
                </a:r>
                <a:r>
                  <a:rPr lang="en-US" altLang="zh-CN" sz="1800" i="1" dirty="0">
                    <a:solidFill>
                      <a:srgbClr val="231F20"/>
                    </a:solidFill>
                    <a:effectLst/>
                    <a:latin typeface="Times-Italic"/>
                  </a:rPr>
                  <a:t>C</a:t>
                </a:r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D = 0.5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1800" i="1" dirty="0">
                    <a:solidFill>
                      <a:srgbClr val="231F20"/>
                    </a:solidFill>
                    <a:effectLst/>
                    <a:latin typeface="Times-Italic"/>
                  </a:rPr>
                  <a:t>SV</a:t>
                </a:r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2(</a:t>
                </a:r>
                <a:r>
                  <a:rPr lang="en-US" altLang="zh-CN" sz="1800" i="1" dirty="0" err="1">
                    <a:solidFill>
                      <a:srgbClr val="231F20"/>
                    </a:solidFill>
                    <a:effectLst/>
                    <a:latin typeface="Times-Italic"/>
                  </a:rPr>
                  <a:t>C</a:t>
                </a:r>
                <a:r>
                  <a:rPr lang="en-US" altLang="zh-CN" sz="1800" dirty="0" err="1">
                    <a:solidFill>
                      <a:srgbClr val="231F20"/>
                    </a:solidFill>
                    <a:effectLst/>
                    <a:latin typeface="Times-Roman"/>
                  </a:rPr>
                  <a:t>di</a:t>
                </a:r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 +</a:t>
                </a:r>
                <a:r>
                  <a:rPr lang="en-US" altLang="zh-CN" sz="1800" i="1" dirty="0">
                    <a:solidFill>
                      <a:srgbClr val="231F20"/>
                    </a:solidFill>
                    <a:effectLst/>
                    <a:latin typeface="Times-Italic"/>
                  </a:rPr>
                  <a:t>C</a:t>
                </a:r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D0) , (2)</a:t>
                </a:r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where ρ is air density, and </a:t>
                </a:r>
                <a:r>
                  <a:rPr lang="en-US" altLang="zh-CN" i="1" dirty="0" err="1"/>
                  <a:t>C</a:t>
                </a:r>
                <a:r>
                  <a:rPr lang="en-US" altLang="zh-CN" dirty="0" err="1"/>
                  <a:t>Di</a:t>
                </a:r>
                <a:r>
                  <a:rPr lang="en-US" altLang="zh-CN" dirty="0"/>
                  <a:t> and </a:t>
                </a:r>
                <a:r>
                  <a:rPr lang="en-US" altLang="zh-CN" i="1" dirty="0"/>
                  <a:t>C</a:t>
                </a:r>
                <a:r>
                  <a:rPr lang="en-US" altLang="zh-CN" dirty="0"/>
                  <a:t>D0 represent the induced </a:t>
                </a:r>
              </a:p>
              <a:p>
                <a:r>
                  <a:rPr lang="en-US" altLang="zh-CN" dirty="0"/>
                  <a:t>and friction components of drag, respectively. </a:t>
                </a:r>
                <a:r>
                  <a:rPr lang="en-US" altLang="zh-CN" i="1" dirty="0"/>
                  <a:t>C</a:t>
                </a:r>
                <a:r>
                  <a:rPr lang="en-US" altLang="zh-CN" dirty="0"/>
                  <a:t>D0 </a:t>
                </a:r>
              </a:p>
              <a:p>
                <a:r>
                  <a:rPr lang="en-US" altLang="zh-CN" dirty="0"/>
                  <a:t>is </a:t>
                </a:r>
              </a:p>
              <a:p>
                <a:r>
                  <a:rPr lang="en-US" altLang="zh-CN" dirty="0"/>
                  <a:t>approximately constant (but see below). The key prediction of </a:t>
                </a:r>
              </a:p>
              <a:p>
                <a:r>
                  <a:rPr lang="en-US" altLang="zh-CN" dirty="0"/>
                  <a:t>lifting-line theory (e.g. Prandtl and </a:t>
                </a:r>
                <a:r>
                  <a:rPr lang="en-US" altLang="zh-CN" dirty="0" err="1"/>
                  <a:t>Tietjens</a:t>
                </a:r>
                <a:r>
                  <a:rPr lang="en-US" altLang="zh-CN" dirty="0"/>
                  <a:t>, 1934) is that: </a:t>
                </a:r>
              </a:p>
              <a:p>
                <a:r>
                  <a:rPr lang="en-US" altLang="zh-CN" i="1" dirty="0" err="1"/>
                  <a:t>C</a:t>
                </a:r>
                <a:r>
                  <a:rPr lang="en-US" altLang="zh-CN" dirty="0" err="1"/>
                  <a:t>Di</a:t>
                </a:r>
                <a:r>
                  <a:rPr lang="en-US" altLang="zh-CN" dirty="0"/>
                  <a:t> ∝ </a:t>
                </a:r>
                <a:r>
                  <a:rPr lang="en-US" altLang="zh-CN" i="1" dirty="0"/>
                  <a:t>C</a:t>
                </a:r>
                <a:r>
                  <a:rPr lang="en-US" altLang="zh-CN" dirty="0"/>
                  <a:t>L2 . (3)</a:t>
                </a:r>
              </a:p>
              <a:p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This is the equation of the so-called ‘lift polar’, and it is this </a:t>
                </a:r>
                <a:endParaRPr lang="en-US" altLang="zh-CN" dirty="0"/>
              </a:p>
              <a:p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that determines the shape of the power curve. In steady level </a:t>
                </a:r>
                <a:endParaRPr lang="en-US" altLang="zh-CN" dirty="0"/>
              </a:p>
              <a:p>
                <a:r>
                  <a:rPr lang="en-US" altLang="zh-CN" sz="1800" dirty="0" err="1">
                    <a:solidFill>
                      <a:srgbClr val="231F20"/>
                    </a:solidFill>
                    <a:effectLst/>
                    <a:latin typeface="Times-Roman"/>
                  </a:rPr>
                  <a:t>flflight</a:t>
                </a:r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 </a:t>
                </a:r>
                <a:r>
                  <a:rPr lang="en-US" altLang="zh-CN" sz="1800" i="1" dirty="0">
                    <a:solidFill>
                      <a:srgbClr val="231F20"/>
                    </a:solidFill>
                    <a:effectLst/>
                    <a:latin typeface="Times-Italic"/>
                  </a:rPr>
                  <a:t>with a </a:t>
                </a:r>
                <a:r>
                  <a:rPr lang="en-US" altLang="zh-CN" sz="1800" i="1" dirty="0" err="1">
                    <a:solidFill>
                      <a:srgbClr val="231F20"/>
                    </a:solidFill>
                    <a:effectLst/>
                    <a:latin typeface="Times-Italic"/>
                  </a:rPr>
                  <a:t>fifixed</a:t>
                </a:r>
                <a:r>
                  <a:rPr lang="en-US" altLang="zh-CN" sz="1800" i="1" dirty="0">
                    <a:solidFill>
                      <a:srgbClr val="231F20"/>
                    </a:solidFill>
                    <a:effectLst/>
                    <a:latin typeface="Times-Italic"/>
                  </a:rPr>
                  <a:t> wing</a:t>
                </a:r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, lift balances weight </a:t>
                </a:r>
                <a:r>
                  <a:rPr lang="en-US" altLang="zh-CN" sz="1800" i="1" dirty="0">
                    <a:solidFill>
                      <a:srgbClr val="231F20"/>
                    </a:solidFill>
                    <a:effectLst/>
                    <a:latin typeface="Times-Italic"/>
                  </a:rPr>
                  <a:t>M</a:t>
                </a:r>
                <a:r>
                  <a:rPr lang="en-US" altLang="zh-CN" sz="1800" b="1" i="1" dirty="0">
                    <a:solidFill>
                      <a:srgbClr val="231F20"/>
                    </a:solidFill>
                    <a:effectLst/>
                    <a:latin typeface="Times-BoldItalic"/>
                  </a:rPr>
                  <a:t>g</a:t>
                </a:r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, where </a:t>
                </a:r>
                <a:r>
                  <a:rPr lang="en-US" altLang="zh-CN" sz="1800" i="1" dirty="0">
                    <a:solidFill>
                      <a:srgbClr val="231F20"/>
                    </a:solidFill>
                    <a:effectLst/>
                    <a:latin typeface="Times-Italic"/>
                  </a:rPr>
                  <a:t>M </a:t>
                </a:r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is </a:t>
                </a:r>
                <a:endParaRPr lang="en-US" altLang="zh-CN" dirty="0"/>
              </a:p>
              <a:p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mass and </a:t>
                </a:r>
                <a:r>
                  <a:rPr lang="en-US" altLang="zh-CN" sz="1800" b="1" i="1" dirty="0">
                    <a:solidFill>
                      <a:srgbClr val="231F20"/>
                    </a:solidFill>
                    <a:effectLst/>
                    <a:latin typeface="Times-BoldItalic"/>
                  </a:rPr>
                  <a:t>g </a:t>
                </a:r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is the acceleration due to gravity, and the thrust </a:t>
                </a:r>
                <a:r>
                  <a:rPr lang="en-US" altLang="zh-CN" sz="1800" i="1" dirty="0">
                    <a:solidFill>
                      <a:srgbClr val="231F20"/>
                    </a:solidFill>
                    <a:effectLst/>
                    <a:latin typeface="Times-Italic"/>
                  </a:rPr>
                  <a:t>T </a:t>
                </a:r>
                <a:endParaRPr lang="en-US" altLang="zh-CN" dirty="0"/>
              </a:p>
              <a:p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applied must equal the drag </a:t>
                </a:r>
                <a:r>
                  <a:rPr lang="en-US" altLang="zh-CN" sz="1800" i="1" dirty="0">
                    <a:solidFill>
                      <a:srgbClr val="231F20"/>
                    </a:solidFill>
                    <a:effectLst/>
                    <a:latin typeface="Times-Italic"/>
                  </a:rPr>
                  <a:t>D</a:t>
                </a:r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. The mechanical power output </a:t>
                </a:r>
                <a:endParaRPr lang="en-US" altLang="zh-CN" dirty="0"/>
              </a:p>
              <a:p>
                <a:r>
                  <a:rPr lang="en-US" altLang="zh-CN" sz="1800" i="1" dirty="0" err="1">
                    <a:solidFill>
                      <a:srgbClr val="231F20"/>
                    </a:solidFill>
                    <a:effectLst/>
                    <a:latin typeface="Times-Italic"/>
                  </a:rPr>
                  <a:t>P</a:t>
                </a:r>
                <a:r>
                  <a:rPr lang="en-US" altLang="zh-CN" sz="1800" dirty="0" err="1">
                    <a:solidFill>
                      <a:srgbClr val="231F20"/>
                    </a:solidFill>
                    <a:effectLst/>
                    <a:latin typeface="Times-Roman"/>
                  </a:rPr>
                  <a:t>mech</a:t>
                </a:r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 is then given by: </a:t>
                </a:r>
                <a:endParaRPr lang="en-US" altLang="zh-CN" dirty="0"/>
              </a:p>
              <a:p>
                <a:r>
                  <a:rPr lang="en-US" altLang="zh-CN" sz="1800" i="1" dirty="0" err="1">
                    <a:solidFill>
                      <a:srgbClr val="231F20"/>
                    </a:solidFill>
                    <a:effectLst/>
                    <a:latin typeface="Times-Italic"/>
                  </a:rPr>
                  <a:t>P</a:t>
                </a:r>
                <a:r>
                  <a:rPr lang="en-US" altLang="zh-CN" sz="1800" dirty="0" err="1">
                    <a:solidFill>
                      <a:srgbClr val="231F20"/>
                    </a:solidFill>
                    <a:effectLst/>
                    <a:latin typeface="Times-Roman"/>
                  </a:rPr>
                  <a:t>mech</a:t>
                </a:r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 = </a:t>
                </a:r>
                <a:r>
                  <a:rPr lang="en-US" altLang="zh-CN" sz="1800" i="1" dirty="0">
                    <a:solidFill>
                      <a:srgbClr val="231F20"/>
                    </a:solidFill>
                    <a:effectLst/>
                    <a:latin typeface="Times-Italic"/>
                  </a:rPr>
                  <a:t>TV </a:t>
                </a:r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= </a:t>
                </a:r>
                <a:r>
                  <a:rPr lang="en-US" altLang="zh-CN" sz="1800" i="1" dirty="0">
                    <a:solidFill>
                      <a:srgbClr val="231F20"/>
                    </a:solidFill>
                    <a:effectLst/>
                    <a:latin typeface="Times-Italic"/>
                  </a:rPr>
                  <a:t>DV </a:t>
                </a:r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altLang="zh-CN" sz="180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rgbClr val="231F20"/>
                    </a:solidFill>
                    <a:effectLst/>
                    <a:latin typeface="Times-Roman"/>
                  </a:rPr>
                  <a:t>, (4)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FD3C72-D67B-83DF-C249-AE6894D2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67" y="378372"/>
                <a:ext cx="10678510" cy="6003054"/>
              </a:xfrm>
              <a:prstGeom prst="rect">
                <a:avLst/>
              </a:prstGeom>
              <a:blipFill>
                <a:blip r:embed="rId2"/>
                <a:stretch>
                  <a:fillRect l="-514" t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43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676DA54-818C-D322-E877-C035AD5731A6}"/>
                  </a:ext>
                </a:extLst>
              </p:cNvPr>
              <p:cNvSpPr txBox="1"/>
              <p:nvPr/>
            </p:nvSpPr>
            <p:spPr>
              <a:xfrm>
                <a:off x="1150883" y="620110"/>
                <a:ext cx="9054662" cy="5505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我们根据空气动力学，龙平飞时保持升力与体重平衡需要的速度 </a:t>
                </a:r>
                <a:r>
                  <a:rPr lang="en-US" altLang="zh-CN" dirty="0"/>
                  <a:t>v </a:t>
                </a:r>
                <a:r>
                  <a:rPr lang="zh-CN" altLang="en-US" dirty="0"/>
                  <a:t>与体重 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和翅膀表面积 </a:t>
                </a:r>
                <a:r>
                  <a:rPr lang="en-US" altLang="zh-CN" dirty="0"/>
                  <a:t>A </a:t>
                </a:r>
                <a:r>
                  <a:rPr lang="zh-CN" altLang="en-US" dirty="0"/>
                  <a:t>有如下关系：</a:t>
                </a:r>
                <a:endParaRPr lang="en-US" altLang="zh-CN" dirty="0"/>
              </a:p>
              <a:p>
                <a:r>
                  <a:rPr lang="en-US" altLang="zh-CN" dirty="0"/>
                  <a:t>v=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𝐶𝐿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 </a:t>
                </a:r>
                <a:r>
                  <a:rPr lang="zh-CN" altLang="en-US" dirty="0"/>
                  <a:t>为重力加速度，</a:t>
                </a:r>
                <a:r>
                  <a:rPr lang="en-US" altLang="zh-CN" dirty="0"/>
                  <a:t>CL </a:t>
                </a:r>
                <a:r>
                  <a:rPr lang="zh-CN" altLang="en-US" dirty="0"/>
                  <a:t>为升力系数，对正常的形状来说接近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；</a:t>
                </a:r>
                <a:r>
                  <a:rPr lang="en-US" altLang="zh-CN" dirty="0"/>
                  <a:t>ρ </a:t>
                </a:r>
                <a:r>
                  <a:rPr lang="zh-CN" altLang="en-US" dirty="0"/>
                  <a:t>为空气密度。</a:t>
                </a:r>
                <a:endParaRPr lang="en-US" altLang="zh-CN" dirty="0"/>
              </a:p>
              <a:p>
                <a:r>
                  <a:rPr lang="zh-CN" altLang="en-US" dirty="0"/>
                  <a:t>对给定身体形状的龙来说，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与身长或翼展的立方成正比，</a:t>
                </a:r>
                <a:r>
                  <a:rPr lang="en-US" altLang="zh-CN" dirty="0"/>
                  <a:t>A </a:t>
                </a:r>
                <a:r>
                  <a:rPr lang="zh-CN" altLang="en-US" dirty="0"/>
                  <a:t>与身长或翼展的平方成正比，</a:t>
                </a:r>
                <a:r>
                  <a:rPr lang="en-US" altLang="zh-CN" dirty="0"/>
                  <a:t>CL </a:t>
                </a:r>
                <a:r>
                  <a:rPr lang="zh-CN" altLang="en-US" dirty="0"/>
                  <a:t>通常接近 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，可以看出平飞需要的速度 </a:t>
                </a:r>
                <a:r>
                  <a:rPr lang="en-US" altLang="zh-CN" dirty="0"/>
                  <a:t>v </a:t>
                </a:r>
                <a:r>
                  <a:rPr lang="zh-CN" altLang="en-US" dirty="0"/>
                  <a:t>与体重 </a:t>
                </a:r>
                <a:r>
                  <a:rPr lang="en-US" altLang="zh-CN" dirty="0"/>
                  <a:t>W </a:t>
                </a:r>
                <a:r>
                  <a:rPr lang="zh-CN" altLang="en-US" dirty="0"/>
                  <a:t>的 </a:t>
                </a:r>
                <a:r>
                  <a:rPr lang="en-US" altLang="zh-CN" dirty="0"/>
                  <a:t>1/6 </a:t>
                </a:r>
                <a:r>
                  <a:rPr lang="zh-CN" altLang="en-US" dirty="0"/>
                  <a:t>次幂成正比。</a:t>
                </a:r>
                <a:br>
                  <a:rPr lang="zh-CN" altLang="en-US" dirty="0"/>
                </a:br>
                <a:r>
                  <a:rPr lang="zh-CN" altLang="en-US" dirty="0"/>
                  <a:t>同时，在不考虑上升气流托举的情况下，在空气中飞行受到的阻力 </a:t>
                </a:r>
                <a:r>
                  <a:rPr lang="en-US" altLang="zh-CN" dirty="0"/>
                  <a:t>F </a:t>
                </a:r>
                <a:r>
                  <a:rPr lang="zh-CN" altLang="en-US" dirty="0"/>
                  <a:t>与速度 </a:t>
                </a:r>
                <a:r>
                  <a:rPr lang="en-US" altLang="zh-CN" dirty="0"/>
                  <a:t>v </a:t>
                </a:r>
                <a:r>
                  <a:rPr lang="zh-CN" altLang="en-US" dirty="0"/>
                  <a:t>和身体正面投影面积 </a:t>
                </a:r>
                <a:r>
                  <a:rPr lang="en-US" altLang="zh-CN" dirty="0"/>
                  <a:t>B </a:t>
                </a:r>
                <a:r>
                  <a:rPr lang="zh-CN" altLang="en-US" dirty="0"/>
                  <a:t>有如下关系：</a:t>
                </a:r>
                <a:endParaRPr lang="en-US" altLang="zh-CN" dirty="0"/>
              </a:p>
              <a:p>
                <a:r>
                  <a:rPr lang="en-US" altLang="zh-CN" dirty="0"/>
                  <a:t>F=CDρBv2,</a:t>
                </a:r>
              </a:p>
              <a:p>
                <a:r>
                  <a:rPr lang="en-US" altLang="zh-CN" dirty="0"/>
                  <a:t>CD </a:t>
                </a:r>
                <a:r>
                  <a:rPr lang="zh-CN" altLang="en-US" dirty="0"/>
                  <a:t>为阻力系数，对流线型物体来说通常接近 </a:t>
                </a:r>
                <a:r>
                  <a:rPr lang="en-US" altLang="zh-CN" dirty="0"/>
                  <a:t>0.1</a:t>
                </a:r>
                <a:r>
                  <a:rPr lang="zh-CN" altLang="en-US" dirty="0"/>
                  <a:t>；</a:t>
                </a:r>
                <a:r>
                  <a:rPr lang="en-US" altLang="zh-CN" dirty="0"/>
                  <a:t>ρ </a:t>
                </a:r>
                <a:r>
                  <a:rPr lang="zh-CN" altLang="en-US" dirty="0"/>
                  <a:t>为空气密度。</a:t>
                </a:r>
                <a:endParaRPr lang="en-US" altLang="zh-CN" dirty="0"/>
              </a:p>
              <a:p>
                <a:r>
                  <a:rPr lang="zh-CN" altLang="en-US" dirty="0"/>
                  <a:t>扑翼飞行所需的功率 </a:t>
                </a:r>
                <a:r>
                  <a:rPr lang="en-US" altLang="zh-CN" dirty="0"/>
                  <a:t>P=F*v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 </a:t>
                </a:r>
                <a:r>
                  <a:rPr lang="zh-CN" altLang="en-US" dirty="0"/>
                  <a:t>与速度 </a:t>
                </a:r>
                <a:r>
                  <a:rPr lang="en-US" altLang="zh-CN" dirty="0"/>
                  <a:t>v </a:t>
                </a:r>
                <a:r>
                  <a:rPr lang="zh-CN" altLang="en-US" dirty="0"/>
                  <a:t>的立方成正比、与身体正面投影面积 </a:t>
                </a:r>
                <a:r>
                  <a:rPr lang="en-US" altLang="zh-CN" dirty="0"/>
                  <a:t>B </a:t>
                </a:r>
                <a:r>
                  <a:rPr lang="zh-CN" altLang="en-US" dirty="0"/>
                  <a:t>成正比。对给定身体形状的龙来说，</a:t>
                </a:r>
                <a:r>
                  <a:rPr lang="en-US" altLang="zh-CN" dirty="0"/>
                  <a:t>B </a:t>
                </a:r>
                <a:r>
                  <a:rPr lang="zh-CN" altLang="en-US" dirty="0"/>
                  <a:t>与身长或翼展的平方成正比。可以看出平飞需要的功率 </a:t>
                </a:r>
                <a:r>
                  <a:rPr lang="en-US" altLang="zh-CN" dirty="0"/>
                  <a:t>P </a:t>
                </a:r>
                <a:r>
                  <a:rPr lang="zh-CN" altLang="en-US" dirty="0"/>
                  <a:t>与体重 </a:t>
                </a:r>
                <a:r>
                  <a:rPr lang="en-US" altLang="zh-CN" dirty="0"/>
                  <a:t>W </a:t>
                </a:r>
                <a:r>
                  <a:rPr lang="zh-CN" altLang="en-US" dirty="0"/>
                  <a:t>的 </a:t>
                </a:r>
                <a:r>
                  <a:rPr lang="en-US" altLang="zh-CN" dirty="0"/>
                  <a:t>7/6</a:t>
                </a:r>
                <a:r>
                  <a:rPr lang="zh-CN" altLang="en-US" dirty="0"/>
                  <a:t>次幂成正比。</a:t>
                </a:r>
                <a:endParaRPr lang="en-US" altLang="zh-CN" dirty="0"/>
              </a:p>
              <a:p>
                <a:r>
                  <a:rPr lang="zh-CN" altLang="en-US" dirty="0"/>
                  <a:t>即</a:t>
                </a:r>
                <a:r>
                  <a:rPr lang="en-US" altLang="zh-CN" dirty="0"/>
                  <a:t>P=PmechW7/6,</a:t>
                </a:r>
              </a:p>
              <a:p>
                <a:r>
                  <a:rPr lang="zh-CN" altLang="en-US" dirty="0"/>
                  <a:t>再考虑到龙体积越大，滑翔能力越强，</a:t>
                </a:r>
                <a:endParaRPr lang="en-US" altLang="zh-CN" dirty="0"/>
              </a:p>
              <a:p>
                <a:r>
                  <a:rPr lang="en-US" altLang="zh-CN" dirty="0"/>
                  <a:t>P=PmechW3/4</a:t>
                </a:r>
              </a:p>
              <a:p>
                <a:endParaRPr lang="en-US" altLang="zh-CN" dirty="0"/>
              </a:p>
              <a:p>
                <a:br>
                  <a:rPr lang="zh-CN" altLang="en-US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676DA54-818C-D322-E877-C035AD573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883" y="620110"/>
                <a:ext cx="9054662" cy="5505353"/>
              </a:xfrm>
              <a:prstGeom prst="rect">
                <a:avLst/>
              </a:prstGeom>
              <a:blipFill>
                <a:blip r:embed="rId2"/>
                <a:stretch>
                  <a:fillRect l="-606" t="-664" r="-5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48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432672A-A74B-A845-3E68-DF0FF9FC520F}"/>
                  </a:ext>
                </a:extLst>
              </p:cNvPr>
              <p:cNvSpPr txBox="1"/>
              <p:nvPr/>
            </p:nvSpPr>
            <p:spPr>
              <a:xfrm>
                <a:off x="656897" y="446690"/>
                <a:ext cx="10505089" cy="1350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1.2</a:t>
                </a:r>
                <a:r>
                  <a:rPr lang="zh-CN" altLang="en-US" dirty="0"/>
                  <a:t>总耗能分析</a:t>
                </a:r>
                <a:endParaRPr lang="en-US" altLang="zh-CN" dirty="0"/>
              </a:p>
              <a:p>
                <a:r>
                  <a:rPr lang="en-US" altLang="zh-CN" dirty="0"/>
                  <a:t>W</a:t>
                </a:r>
                <a:r>
                  <a:rPr lang="zh-CN" altLang="en-US" dirty="0"/>
                  <a:t>每天</a:t>
                </a:r>
                <a:r>
                  <a:rPr lang="en-US" altLang="zh-CN" dirty="0"/>
                  <a:t>=</a:t>
                </a:r>
                <a:r>
                  <a:rPr lang="en-US" altLang="zh-CN" dirty="0" err="1"/>
                  <a:t>k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)W exp(-kt)*G/365+ 297*W+ BW3/4*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 0.03T+0.1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+</a:t>
                </a:r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 </a:t>
                </a:r>
                <a:r>
                  <a:rPr lang="zh-CN" altLang="en-US" dirty="0">
                    <a:solidFill>
                      <a:srgbClr val="231F20"/>
                    </a:solidFill>
                    <a:latin typeface="Times-Roman"/>
                  </a:rPr>
                  <a:t>（</a:t>
                </a:r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）</a:t>
                </a:r>
                <a:r>
                  <a:rPr lang="en-US" altLang="zh-CN" dirty="0"/>
                  <a:t>W3/4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432672A-A74B-A845-3E68-DF0FF9FC5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97" y="446690"/>
                <a:ext cx="10505089" cy="1350883"/>
              </a:xfrm>
              <a:prstGeom prst="rect">
                <a:avLst/>
              </a:prstGeom>
              <a:blipFill>
                <a:blip r:embed="rId2"/>
                <a:stretch>
                  <a:fillRect l="-522" t="-2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35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924</Words>
  <Application>Microsoft Office PowerPoint</Application>
  <PresentationFormat>宽屏</PresentationFormat>
  <Paragraphs>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Times-BoldItalic</vt:lpstr>
      <vt:lpstr>Times-Italic</vt:lpstr>
      <vt:lpstr>Times-Roman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熊雨荷</dc:creator>
  <cp:lastModifiedBy>熊雨荷</cp:lastModifiedBy>
  <cp:revision>8</cp:revision>
  <dcterms:created xsi:type="dcterms:W3CDTF">2023-01-27T02:09:10Z</dcterms:created>
  <dcterms:modified xsi:type="dcterms:W3CDTF">2023-01-27T13:50:43Z</dcterms:modified>
</cp:coreProperties>
</file>