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73" r:id="rId3"/>
    <p:sldId id="331" r:id="rId4"/>
    <p:sldId id="329" r:id="rId5"/>
    <p:sldId id="334" r:id="rId6"/>
    <p:sldId id="338" r:id="rId7"/>
    <p:sldId id="339" r:id="rId8"/>
    <p:sldId id="337" r:id="rId9"/>
    <p:sldId id="336" r:id="rId10"/>
    <p:sldId id="340" r:id="rId11"/>
    <p:sldId id="341" r:id="rId12"/>
    <p:sldId id="342" r:id="rId13"/>
    <p:sldId id="333"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00" d="100"/>
          <a:sy n="100" d="100"/>
        </p:scale>
        <p:origin x="-1932" y="-26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2016/8/16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226" y="297"/>
              <a:ext cx="279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SysTick—</a:t>
              </a:r>
              <a:r>
                <a:rPr lang="zh-CN" altLang="en-US" sz="3200" b="1" smtClean="0">
                  <a:latin typeface="微软雅黑" pitchFamily="34" charset="-122"/>
                  <a:ea typeface="微软雅黑" pitchFamily="34" charset="-122"/>
                </a:rPr>
                <a:t>系统定时器</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STM32—M3</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库函数</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1378756" y="1268760"/>
            <a:ext cx="6372200" cy="1477328"/>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配置库函数</a:t>
            </a:r>
            <a:endParaRPr lang="en-US" altLang="zh-CN" sz="3200" smtClean="0">
              <a:solidFill>
                <a:srgbClr val="000000"/>
              </a:solidFill>
              <a:latin typeface="微软雅黑" pitchFamily="34" charset="-122"/>
              <a:ea typeface="微软雅黑" pitchFamily="34" charset="-122"/>
            </a:endParaRPr>
          </a:p>
          <a:p>
            <a:pPr>
              <a:lnSpc>
                <a:spcPct val="150000"/>
              </a:lnSpc>
            </a:pPr>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52936"/>
            <a:ext cx="8712968" cy="181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99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中断优先级</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95536" y="1268760"/>
            <a:ext cx="8496944" cy="3894208"/>
          </a:xfrm>
          <a:prstGeom prst="rect">
            <a:avLst/>
          </a:prstGeom>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1-SysTick</a:t>
            </a:r>
            <a:r>
              <a:rPr lang="zh-CN" altLang="en-US" sz="2800" smtClean="0">
                <a:solidFill>
                  <a:srgbClr val="000000"/>
                </a:solidFill>
                <a:latin typeface="微软雅黑" pitchFamily="34" charset="-122"/>
                <a:ea typeface="微软雅黑" pitchFamily="34" charset="-122"/>
              </a:rPr>
              <a:t>属于内核里面的外设，他的中断优先级跟片上的外设的中断优先级相比，哪个高？</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smtClean="0">
                <a:solidFill>
                  <a:srgbClr val="000000"/>
                </a:solidFill>
                <a:latin typeface="微软雅黑" pitchFamily="34" charset="-122"/>
                <a:ea typeface="微软雅黑" pitchFamily="34" charset="-122"/>
              </a:rPr>
              <a:t>2-systick</a:t>
            </a:r>
            <a:r>
              <a:rPr lang="zh-CN" altLang="en-US" sz="2800" smtClean="0">
                <a:solidFill>
                  <a:srgbClr val="000000"/>
                </a:solidFill>
                <a:latin typeface="微软雅黑" pitchFamily="34" charset="-122"/>
                <a:ea typeface="微软雅黑" pitchFamily="34" charset="-122"/>
              </a:rPr>
              <a:t>中断优先级配置的是</a:t>
            </a:r>
            <a:r>
              <a:rPr lang="en-US" altLang="zh-CN" sz="2800" smtClean="0">
                <a:solidFill>
                  <a:srgbClr val="000000"/>
                </a:solidFill>
                <a:latin typeface="微软雅黑" pitchFamily="34" charset="-122"/>
                <a:ea typeface="微软雅黑" pitchFamily="34" charset="-122"/>
              </a:rPr>
              <a:t>scb-&gt;shprx</a:t>
            </a:r>
            <a:r>
              <a:rPr lang="zh-CN" altLang="en-US" sz="2800" smtClean="0">
                <a:solidFill>
                  <a:srgbClr val="000000"/>
                </a:solidFill>
                <a:latin typeface="微软雅黑" pitchFamily="34" charset="-122"/>
                <a:ea typeface="微软雅黑" pitchFamily="34" charset="-122"/>
              </a:rPr>
              <a:t>寄存器；而外设的中断优先级配置的是</a:t>
            </a:r>
            <a:r>
              <a:rPr lang="en-US" altLang="zh-CN" sz="2800" smtClean="0">
                <a:solidFill>
                  <a:srgbClr val="000000"/>
                </a:solidFill>
                <a:latin typeface="微软雅黑" pitchFamily="34" charset="-122"/>
                <a:ea typeface="微软雅黑" pitchFamily="34" charset="-122"/>
              </a:rPr>
              <a:t>nvic-&gt;iprx</a:t>
            </a:r>
            <a:r>
              <a:rPr lang="zh-CN" altLang="en-US" sz="2800" smtClean="0">
                <a:solidFill>
                  <a:srgbClr val="000000"/>
                </a:solidFill>
                <a:latin typeface="微软雅黑" pitchFamily="34" charset="-122"/>
                <a:ea typeface="微软雅黑" pitchFamily="34" charset="-122"/>
              </a:rPr>
              <a:t>，有优先级分组，有抢占优先级和子优先级的说法。</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76707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中断优先级</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95536" y="1268760"/>
            <a:ext cx="8496944" cy="4616648"/>
          </a:xfrm>
          <a:prstGeom prst="rect">
            <a:avLst/>
          </a:prstGeom>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1-STM32</a:t>
            </a:r>
            <a:r>
              <a:rPr lang="zh-CN" altLang="en-US" sz="2800" smtClean="0">
                <a:solidFill>
                  <a:srgbClr val="000000"/>
                </a:solidFill>
                <a:latin typeface="微软雅黑" pitchFamily="34" charset="-122"/>
                <a:ea typeface="微软雅黑" pitchFamily="34" charset="-122"/>
              </a:rPr>
              <a:t>里面无论是内核还是外设都是使用</a:t>
            </a:r>
            <a:r>
              <a:rPr lang="en-US" altLang="zh-CN" sz="2800" smtClean="0">
                <a:solidFill>
                  <a:srgbClr val="000000"/>
                </a:solidFill>
                <a:latin typeface="微软雅黑" pitchFamily="34" charset="-122"/>
                <a:ea typeface="微软雅黑" pitchFamily="34" charset="-122"/>
              </a:rPr>
              <a:t>4</a:t>
            </a:r>
            <a:r>
              <a:rPr lang="zh-CN" altLang="en-US" sz="2800" smtClean="0">
                <a:solidFill>
                  <a:srgbClr val="000000"/>
                </a:solidFill>
                <a:latin typeface="微软雅黑" pitchFamily="34" charset="-122"/>
                <a:ea typeface="微软雅黑" pitchFamily="34" charset="-122"/>
              </a:rPr>
              <a:t>个二进制位来表示中断优先级。</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smtClean="0">
                <a:solidFill>
                  <a:srgbClr val="000000"/>
                </a:solidFill>
                <a:latin typeface="微软雅黑" pitchFamily="34" charset="-122"/>
                <a:ea typeface="微软雅黑" pitchFamily="34" charset="-122"/>
              </a:rPr>
              <a:t>2-</a:t>
            </a:r>
            <a:r>
              <a:rPr lang="zh-CN" altLang="en-US" sz="2800" smtClean="0">
                <a:solidFill>
                  <a:srgbClr val="000000"/>
                </a:solidFill>
                <a:latin typeface="微软雅黑" pitchFamily="34" charset="-122"/>
                <a:ea typeface="微软雅黑" pitchFamily="34" charset="-122"/>
              </a:rPr>
              <a:t>中断优先级的分组对内核和外设同样适用。当比较的时候，只需要把内核外设的中断优先级的四个位按照外设的中断优先级来分组来解析即可，即人为的分出抢占优先级和子优先级。</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25709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实验设计</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2627784" y="1556792"/>
            <a:ext cx="3319512" cy="1015663"/>
          </a:xfrm>
          <a:prstGeom prst="rect">
            <a:avLst/>
          </a:prstGeom>
        </p:spPr>
        <p:txBody>
          <a:bodyPr wrap="square">
            <a:spAutoFit/>
          </a:bodyPr>
          <a:lstStyle/>
          <a:p>
            <a:r>
              <a:rPr lang="zh-CN" altLang="en-US" sz="6000" smtClean="0">
                <a:solidFill>
                  <a:srgbClr val="000000"/>
                </a:solidFill>
                <a:latin typeface="微软雅黑" pitchFamily="34" charset="-122"/>
                <a:ea typeface="微软雅黑" pitchFamily="34" charset="-122"/>
              </a:rPr>
              <a:t>实验设计</a:t>
            </a:r>
            <a:endParaRPr lang="en-US" altLang="zh-CN" sz="6000" smtClean="0">
              <a:solidFill>
                <a:srgbClr val="000000"/>
              </a:solidFill>
              <a:latin typeface="微软雅黑" pitchFamily="34" charset="-122"/>
              <a:ea typeface="微软雅黑" pitchFamily="34" charset="-122"/>
            </a:endParaRPr>
          </a:p>
        </p:txBody>
      </p:sp>
      <p:sp>
        <p:nvSpPr>
          <p:cNvPr id="5" name="矩形 4"/>
          <p:cNvSpPr/>
          <p:nvPr/>
        </p:nvSpPr>
        <p:spPr>
          <a:xfrm>
            <a:off x="1979712" y="2852936"/>
            <a:ext cx="4968552" cy="2062103"/>
          </a:xfrm>
          <a:prstGeom prst="rect">
            <a:avLst/>
          </a:prstGeom>
        </p:spPr>
        <p:txBody>
          <a:bodyPr wrap="square">
            <a:spAutoFit/>
          </a:bodyPr>
          <a:lstStyle/>
          <a:p>
            <a:pPr>
              <a:lnSpc>
                <a:spcPct val="200000"/>
              </a:lnSpc>
            </a:pPr>
            <a:r>
              <a:rPr lang="en-US" altLang="zh-CN" sz="3200" smtClean="0">
                <a:solidFill>
                  <a:srgbClr val="000000"/>
                </a:solidFill>
                <a:latin typeface="微软雅黑" pitchFamily="34" charset="-122"/>
                <a:ea typeface="微软雅黑" pitchFamily="34" charset="-122"/>
              </a:rPr>
              <a:t>1-</a:t>
            </a:r>
            <a:r>
              <a:rPr lang="zh-CN" altLang="en-US" sz="3200" smtClean="0">
                <a:solidFill>
                  <a:srgbClr val="000000"/>
                </a:solidFill>
                <a:latin typeface="微软雅黑" pitchFamily="34" charset="-122"/>
                <a:ea typeface="微软雅黑" pitchFamily="34" charset="-122"/>
              </a:rPr>
              <a:t>编写一个微秒延时函数</a:t>
            </a:r>
            <a:endParaRPr lang="en-US" altLang="zh-CN" sz="3200" smtClean="0">
              <a:solidFill>
                <a:srgbClr val="000000"/>
              </a:solidFill>
              <a:latin typeface="微软雅黑" pitchFamily="34" charset="-122"/>
              <a:ea typeface="微软雅黑" pitchFamily="34" charset="-122"/>
            </a:endParaRPr>
          </a:p>
          <a:p>
            <a:pPr>
              <a:lnSpc>
                <a:spcPct val="200000"/>
              </a:lnSpc>
            </a:pPr>
            <a:r>
              <a:rPr lang="en-US" altLang="zh-CN" sz="3200" smtClean="0">
                <a:solidFill>
                  <a:srgbClr val="000000"/>
                </a:solidFill>
                <a:latin typeface="微软雅黑" pitchFamily="34" charset="-122"/>
                <a:ea typeface="微软雅黑" pitchFamily="34" charset="-122"/>
              </a:rPr>
              <a:t>2-</a:t>
            </a:r>
            <a:r>
              <a:rPr lang="zh-CN" altLang="en-US" sz="3200" smtClean="0">
                <a:solidFill>
                  <a:srgbClr val="000000"/>
                </a:solidFill>
                <a:latin typeface="微软雅黑" pitchFamily="34" charset="-122"/>
                <a:ea typeface="微软雅黑" pitchFamily="34" charset="-122"/>
              </a:rPr>
              <a:t>编写一个毫秒延时函数</a:t>
            </a:r>
            <a:endParaRPr lang="en-US" altLang="zh-CN" sz="32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86643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STM32—M3</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225289"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32" name="矩形 31"/>
          <p:cNvSpPr/>
          <p:nvPr/>
        </p:nvSpPr>
        <p:spPr>
          <a:xfrm>
            <a:off x="3381375" y="2624741"/>
            <a:ext cx="366158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功能框图讲解</a:t>
            </a:r>
            <a:endParaRPr lang="zh-CN" altLang="en-US" sz="2800" b="1" dirty="0">
              <a:solidFill>
                <a:prstClr val="black"/>
              </a:solidFill>
              <a:latin typeface="微软雅黑" pitchFamily="34" charset="-122"/>
              <a:ea typeface="微软雅黑" pitchFamily="34" charset="-122"/>
              <a:cs typeface="+mj-cs"/>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872" y="4869160"/>
            <a:ext cx="7590544" cy="1384995"/>
          </a:xfrm>
          <a:prstGeom prst="rect">
            <a:avLst/>
          </a:prstGeom>
        </p:spPr>
        <p:txBody>
          <a:bodyPr wrap="square">
            <a:spAutoFit/>
          </a:bodyPr>
          <a:lstStyle/>
          <a:p>
            <a:pPr algn="ctr" fontAlgn="auto">
              <a:lnSpc>
                <a:spcPct val="150000"/>
              </a:lnSpc>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参考资料</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零死角玩转</a:t>
            </a:r>
            <a:r>
              <a:rPr lang="en-US" altLang="zh-CN" sz="2800" b="1"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a:t>
            </a: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系统定时器”章节</a:t>
            </a:r>
            <a:endParaRPr lang="zh-CN" altLang="en-US" sz="2800" b="1" dirty="0">
              <a:solidFill>
                <a:prstClr val="black"/>
              </a:solidFill>
              <a:latin typeface="微软雅黑" pitchFamily="34" charset="-122"/>
              <a:ea typeface="微软雅黑" pitchFamily="34" charset="-122"/>
              <a:cs typeface="+mj-cs"/>
            </a:endParaRPr>
          </a:p>
        </p:txBody>
      </p:sp>
      <p:sp>
        <p:nvSpPr>
          <p:cNvPr id="11" name="对角圆角矩形 10"/>
          <p:cNvSpPr/>
          <p:nvPr/>
        </p:nvSpPr>
        <p:spPr bwMode="auto">
          <a:xfrm>
            <a:off x="2123728" y="354965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chemeClr val="accent6">
                    <a:lumMod val="75000"/>
                  </a:schemeClr>
                </a:solidFill>
                <a:effectLst>
                  <a:innerShdw blurRad="114300">
                    <a:prstClr val="black"/>
                  </a:innerShdw>
                </a:effectLst>
                <a:latin typeface="微软雅黑" pitchFamily="34" charset="-122"/>
                <a:ea typeface="微软雅黑" pitchFamily="34" charset="-122"/>
              </a:rPr>
              <a:t>03</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2" name="矩形 11"/>
          <p:cNvSpPr/>
          <p:nvPr/>
        </p:nvSpPr>
        <p:spPr>
          <a:xfrm>
            <a:off x="3348598" y="3794175"/>
            <a:ext cx="366158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定时实验讲解</a:t>
            </a:r>
            <a:endParaRPr lang="zh-CN" altLang="en-US" sz="2800" b="1" dirty="0">
              <a:solidFill>
                <a:prstClr val="black"/>
              </a:solidFill>
              <a:latin typeface="微软雅黑" pitchFamily="34" charset="-122"/>
              <a:ea typeface="微软雅黑" pitchFamily="34" charset="-122"/>
              <a:cs typeface="+mj-cs"/>
            </a:endParaRPr>
          </a:p>
        </p:txBody>
      </p:sp>
      <p:cxnSp>
        <p:nvCxnSpPr>
          <p:cNvPr id="13" name="直接连接符 12"/>
          <p:cNvCxnSpPr/>
          <p:nvPr/>
        </p:nvCxnSpPr>
        <p:spPr>
          <a:xfrm>
            <a:off x="3275573" y="443552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简介</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24300"/>
            <a:ext cx="8568952" cy="2308324"/>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：系统定时器，</a:t>
            </a:r>
            <a:r>
              <a:rPr lang="en-US" altLang="zh-CN" sz="3200" smtClean="0">
                <a:solidFill>
                  <a:srgbClr val="000000"/>
                </a:solidFill>
                <a:latin typeface="微软雅黑" pitchFamily="34" charset="-122"/>
                <a:ea typeface="微软雅黑" pitchFamily="34" charset="-122"/>
              </a:rPr>
              <a:t>24</a:t>
            </a:r>
            <a:r>
              <a:rPr lang="zh-CN" altLang="en-US" sz="3200" smtClean="0">
                <a:solidFill>
                  <a:srgbClr val="000000"/>
                </a:solidFill>
                <a:latin typeface="微软雅黑" pitchFamily="34" charset="-122"/>
                <a:ea typeface="微软雅黑" pitchFamily="34" charset="-122"/>
              </a:rPr>
              <a:t>位，只能递减，存在于内核，嵌套在</a:t>
            </a:r>
            <a:r>
              <a:rPr lang="en-US" altLang="zh-CN" sz="3200" smtClean="0">
                <a:solidFill>
                  <a:srgbClr val="000000"/>
                </a:solidFill>
                <a:latin typeface="微软雅黑" pitchFamily="34" charset="-122"/>
                <a:ea typeface="微软雅黑" pitchFamily="34" charset="-122"/>
              </a:rPr>
              <a:t>NVIC</a:t>
            </a:r>
            <a:r>
              <a:rPr lang="zh-CN" altLang="en-US" sz="3200" smtClean="0">
                <a:solidFill>
                  <a:srgbClr val="000000"/>
                </a:solidFill>
                <a:latin typeface="微软雅黑" pitchFamily="34" charset="-122"/>
                <a:ea typeface="微软雅黑" pitchFamily="34" charset="-122"/>
              </a:rPr>
              <a:t>中，所有的</a:t>
            </a:r>
            <a:r>
              <a:rPr lang="en-US" altLang="zh-CN" sz="3200" smtClean="0">
                <a:solidFill>
                  <a:srgbClr val="000000"/>
                </a:solidFill>
                <a:latin typeface="微软雅黑" pitchFamily="34" charset="-122"/>
                <a:ea typeface="微软雅黑" pitchFamily="34" charset="-122"/>
              </a:rPr>
              <a:t>Cortex-M</a:t>
            </a:r>
            <a:r>
              <a:rPr lang="zh-CN" altLang="en-US" sz="3200" smtClean="0">
                <a:solidFill>
                  <a:srgbClr val="000000"/>
                </a:solidFill>
                <a:latin typeface="微软雅黑" pitchFamily="34" charset="-122"/>
                <a:ea typeface="微软雅黑" pitchFamily="34" charset="-122"/>
              </a:rPr>
              <a:t>内核的单片机都具有这个定时器。</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07964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sp>
        <p:nvSpPr>
          <p:cNvPr id="14" name="矩形 13"/>
          <p:cNvSpPr/>
          <p:nvPr/>
        </p:nvSpPr>
        <p:spPr>
          <a:xfrm>
            <a:off x="467544" y="1340768"/>
            <a:ext cx="8136904" cy="338437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功能框图</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923928" y="1686870"/>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微软雅黑" pitchFamily="34" charset="-122"/>
                <a:ea typeface="微软雅黑" pitchFamily="34" charset="-122"/>
              </a:rPr>
              <a:t>重装载寄存器</a:t>
            </a:r>
            <a:endParaRPr lang="zh-CN" altLang="en-US" sz="2400">
              <a:solidFill>
                <a:schemeClr val="tx1"/>
              </a:solidFill>
              <a:latin typeface="微软雅黑" pitchFamily="34" charset="-122"/>
              <a:ea typeface="微软雅黑" pitchFamily="34" charset="-122"/>
            </a:endParaRPr>
          </a:p>
        </p:txBody>
      </p:sp>
      <p:sp>
        <p:nvSpPr>
          <p:cNvPr id="4" name="下箭头 3"/>
          <p:cNvSpPr/>
          <p:nvPr/>
        </p:nvSpPr>
        <p:spPr>
          <a:xfrm>
            <a:off x="4860032" y="2406950"/>
            <a:ext cx="470780" cy="8640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59721" y="3295826"/>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微软雅黑" pitchFamily="34" charset="-122"/>
                <a:ea typeface="微软雅黑" pitchFamily="34" charset="-122"/>
              </a:rPr>
              <a:t>递减计数器</a:t>
            </a:r>
            <a:endParaRPr lang="zh-CN" altLang="en-US" sz="2400">
              <a:solidFill>
                <a:schemeClr val="tx1"/>
              </a:solidFill>
              <a:latin typeface="微软雅黑" pitchFamily="34" charset="-122"/>
              <a:ea typeface="微软雅黑" pitchFamily="34" charset="-122"/>
            </a:endParaRPr>
          </a:p>
        </p:txBody>
      </p:sp>
      <p:sp>
        <p:nvSpPr>
          <p:cNvPr id="9" name="矩形 8"/>
          <p:cNvSpPr/>
          <p:nvPr/>
        </p:nvSpPr>
        <p:spPr>
          <a:xfrm>
            <a:off x="683568" y="3295826"/>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latin typeface="微软雅黑" pitchFamily="34" charset="-122"/>
                <a:ea typeface="微软雅黑" pitchFamily="34" charset="-122"/>
              </a:rPr>
              <a:t>STK_CLK</a:t>
            </a:r>
            <a:endParaRPr lang="zh-CN" altLang="en-US" sz="2400">
              <a:solidFill>
                <a:schemeClr val="tx1"/>
              </a:solidFill>
              <a:latin typeface="微软雅黑" pitchFamily="34" charset="-122"/>
              <a:ea typeface="微软雅黑" pitchFamily="34" charset="-122"/>
            </a:endParaRPr>
          </a:p>
        </p:txBody>
      </p:sp>
      <p:sp>
        <p:nvSpPr>
          <p:cNvPr id="5" name="右箭头 4"/>
          <p:cNvSpPr/>
          <p:nvPr/>
        </p:nvSpPr>
        <p:spPr>
          <a:xfrm>
            <a:off x="3203848" y="3439842"/>
            <a:ext cx="673043" cy="4320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16216" y="1769911"/>
            <a:ext cx="1548172"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STK_LOAD</a:t>
            </a:r>
            <a:endParaRPr lang="zh-CN" altLang="zh-CN" sz="2000">
              <a:solidFill>
                <a:srgbClr val="000000"/>
              </a:solidFill>
              <a:latin typeface="微软雅黑" pitchFamily="34" charset="-122"/>
              <a:ea typeface="微软雅黑" pitchFamily="34" charset="-122"/>
            </a:endParaRPr>
          </a:p>
        </p:txBody>
      </p:sp>
      <p:sp>
        <p:nvSpPr>
          <p:cNvPr id="12" name="矩形 11"/>
          <p:cNvSpPr/>
          <p:nvPr/>
        </p:nvSpPr>
        <p:spPr>
          <a:xfrm>
            <a:off x="6609947" y="3419494"/>
            <a:ext cx="1274421"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STK_VAL</a:t>
            </a:r>
            <a:endParaRPr lang="zh-CN" altLang="zh-CN" sz="2000">
              <a:solidFill>
                <a:srgbClr val="000000"/>
              </a:solidFill>
              <a:latin typeface="微软雅黑" pitchFamily="34" charset="-122"/>
              <a:ea typeface="微软雅黑" pitchFamily="34" charset="-122"/>
            </a:endParaRPr>
          </a:p>
        </p:txBody>
      </p:sp>
      <p:sp>
        <p:nvSpPr>
          <p:cNvPr id="13" name="矩形 12"/>
          <p:cNvSpPr/>
          <p:nvPr/>
        </p:nvSpPr>
        <p:spPr>
          <a:xfrm>
            <a:off x="968872" y="4085200"/>
            <a:ext cx="1874936"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72M</a:t>
            </a:r>
            <a:r>
              <a:rPr lang="zh-CN" altLang="en-US" sz="2000" smtClean="0">
                <a:solidFill>
                  <a:srgbClr val="000000"/>
                </a:solidFill>
                <a:latin typeface="微软雅黑" pitchFamily="34" charset="-122"/>
                <a:ea typeface="微软雅黑" pitchFamily="34" charset="-122"/>
              </a:rPr>
              <a:t>或者</a:t>
            </a:r>
            <a:r>
              <a:rPr lang="en-US" altLang="zh-CN" sz="2000" smtClean="0">
                <a:solidFill>
                  <a:srgbClr val="000000"/>
                </a:solidFill>
                <a:latin typeface="微软雅黑" pitchFamily="34" charset="-122"/>
                <a:ea typeface="微软雅黑" pitchFamily="34" charset="-122"/>
              </a:rPr>
              <a:t>9M</a:t>
            </a:r>
            <a:endParaRPr lang="zh-CN" altLang="zh-CN" sz="2000">
              <a:solidFill>
                <a:srgbClr val="000000"/>
              </a:solidFill>
              <a:latin typeface="微软雅黑" pitchFamily="34" charset="-122"/>
              <a:ea typeface="微软雅黑" pitchFamily="34" charset="-122"/>
            </a:endParaRPr>
          </a:p>
        </p:txBody>
      </p:sp>
      <p:cxnSp>
        <p:nvCxnSpPr>
          <p:cNvPr id="7" name="直接箭头连接符 6"/>
          <p:cNvCxnSpPr/>
          <p:nvPr/>
        </p:nvCxnSpPr>
        <p:spPr>
          <a:xfrm flipV="1">
            <a:off x="5220072" y="2730986"/>
            <a:ext cx="397408" cy="1800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652121" y="2478958"/>
            <a:ext cx="432048"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U</a:t>
            </a:r>
            <a:endParaRPr lang="zh-CN" altLang="zh-CN" sz="2000">
              <a:solidFill>
                <a:srgbClr val="000000"/>
              </a:solidFill>
              <a:latin typeface="微软雅黑" pitchFamily="34" charset="-122"/>
              <a:ea typeface="微软雅黑" pitchFamily="34" charset="-122"/>
            </a:endParaRPr>
          </a:p>
        </p:txBody>
      </p:sp>
      <p:sp>
        <p:nvSpPr>
          <p:cNvPr id="16" name="矩形 15"/>
          <p:cNvSpPr/>
          <p:nvPr/>
        </p:nvSpPr>
        <p:spPr>
          <a:xfrm>
            <a:off x="452524" y="4869160"/>
            <a:ext cx="8151924" cy="1754326"/>
          </a:xfrm>
          <a:prstGeom prst="rect">
            <a:avLst/>
          </a:prstGeom>
        </p:spPr>
        <p:txBody>
          <a:bodyPr wrap="square">
            <a:spAutoFit/>
          </a:bodyPr>
          <a:lstStyle/>
          <a:p>
            <a:pPr>
              <a:lnSpc>
                <a:spcPct val="150000"/>
              </a:lnSpc>
            </a:pPr>
            <a:r>
              <a:rPr lang="en-US" altLang="zh-CN" sz="2400">
                <a:solidFill>
                  <a:srgbClr val="000000"/>
                </a:solidFill>
                <a:latin typeface="微软雅黑" pitchFamily="34" charset="-122"/>
                <a:ea typeface="微软雅黑" pitchFamily="34" charset="-122"/>
              </a:rPr>
              <a:t>c</a:t>
            </a:r>
            <a:r>
              <a:rPr lang="en-US" altLang="zh-CN" sz="2400" smtClean="0">
                <a:solidFill>
                  <a:srgbClr val="000000"/>
                </a:solidFill>
                <a:latin typeface="微软雅黑" pitchFamily="34" charset="-122"/>
                <a:ea typeface="微软雅黑" pitchFamily="34" charset="-122"/>
              </a:rPr>
              <a:t>ounter</a:t>
            </a:r>
            <a:r>
              <a:rPr lang="zh-CN" altLang="en-US" sz="2400" smtClean="0">
                <a:solidFill>
                  <a:srgbClr val="000000"/>
                </a:solidFill>
                <a:latin typeface="微软雅黑" pitchFamily="34" charset="-122"/>
                <a:ea typeface="微软雅黑" pitchFamily="34" charset="-122"/>
              </a:rPr>
              <a:t>在时钟的驱动下，从</a:t>
            </a:r>
            <a:r>
              <a:rPr lang="en-US" altLang="zh-CN" sz="2400" smtClean="0">
                <a:solidFill>
                  <a:srgbClr val="000000"/>
                </a:solidFill>
                <a:latin typeface="微软雅黑" pitchFamily="34" charset="-122"/>
                <a:ea typeface="微软雅黑" pitchFamily="34" charset="-122"/>
              </a:rPr>
              <a:t>reload</a:t>
            </a:r>
            <a:r>
              <a:rPr lang="zh-CN" altLang="en-US" sz="2400" smtClean="0">
                <a:solidFill>
                  <a:srgbClr val="000000"/>
                </a:solidFill>
                <a:latin typeface="微软雅黑" pitchFamily="34" charset="-122"/>
                <a:ea typeface="微软雅黑" pitchFamily="34" charset="-122"/>
              </a:rPr>
              <a:t>初值开始往下递减计数到</a:t>
            </a:r>
            <a:r>
              <a:rPr lang="en-US" altLang="zh-CN" sz="2400" smtClean="0">
                <a:solidFill>
                  <a:srgbClr val="000000"/>
                </a:solidFill>
                <a:latin typeface="微软雅黑" pitchFamily="34" charset="-122"/>
                <a:ea typeface="微软雅黑" pitchFamily="34" charset="-122"/>
              </a:rPr>
              <a:t>0</a:t>
            </a:r>
            <a:r>
              <a:rPr lang="zh-CN" altLang="en-US" sz="2400" smtClean="0">
                <a:solidFill>
                  <a:srgbClr val="000000"/>
                </a:solidFill>
                <a:latin typeface="微软雅黑" pitchFamily="34" charset="-122"/>
                <a:ea typeface="微软雅黑" pitchFamily="34" charset="-122"/>
              </a:rPr>
              <a:t>，产生中断和置位</a:t>
            </a:r>
            <a:r>
              <a:rPr lang="en-US" altLang="zh-CN" sz="2400" smtClean="0">
                <a:solidFill>
                  <a:srgbClr val="000000"/>
                </a:solidFill>
                <a:latin typeface="微软雅黑" pitchFamily="34" charset="-122"/>
                <a:ea typeface="微软雅黑" pitchFamily="34" charset="-122"/>
              </a:rPr>
              <a:t>COUNTFLAG</a:t>
            </a:r>
            <a:r>
              <a:rPr lang="zh-CN" altLang="en-US" sz="2400" smtClean="0">
                <a:solidFill>
                  <a:srgbClr val="000000"/>
                </a:solidFill>
                <a:latin typeface="微软雅黑" pitchFamily="34" charset="-122"/>
                <a:ea typeface="微软雅黑" pitchFamily="34" charset="-122"/>
              </a:rPr>
              <a:t>标志。然后又从</a:t>
            </a:r>
            <a:r>
              <a:rPr lang="en-US" altLang="zh-CN" sz="2400" smtClean="0">
                <a:solidFill>
                  <a:srgbClr val="000000"/>
                </a:solidFill>
                <a:latin typeface="微软雅黑" pitchFamily="34" charset="-122"/>
                <a:ea typeface="微软雅黑" pitchFamily="34" charset="-122"/>
              </a:rPr>
              <a:t>reload</a:t>
            </a:r>
            <a:r>
              <a:rPr lang="zh-CN" altLang="en-US" sz="2400" smtClean="0">
                <a:solidFill>
                  <a:srgbClr val="000000"/>
                </a:solidFill>
                <a:latin typeface="微软雅黑" pitchFamily="34" charset="-122"/>
                <a:ea typeface="微软雅黑" pitchFamily="34" charset="-122"/>
              </a:rPr>
              <a:t>值开始重新递减计数，如此循环。</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2608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56" y="1412776"/>
            <a:ext cx="83058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05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定时时间计算</a:t>
            </a:r>
            <a:endParaRPr lang="zh-CN" altLang="en-US" sz="3200" b="1" dirty="0">
              <a:solidFill>
                <a:srgbClr val="000000"/>
              </a:solidFill>
              <a:latin typeface="微软雅黑" pitchFamily="34" charset="-122"/>
              <a:ea typeface="微软雅黑" pitchFamily="34" charset="-122"/>
            </a:endParaRPr>
          </a:p>
        </p:txBody>
      </p:sp>
      <p:sp>
        <p:nvSpPr>
          <p:cNvPr id="5" name="矩形 4"/>
          <p:cNvSpPr/>
          <p:nvPr/>
        </p:nvSpPr>
        <p:spPr>
          <a:xfrm>
            <a:off x="488894" y="1556792"/>
            <a:ext cx="8151924" cy="3166380"/>
          </a:xfrm>
          <a:prstGeom prst="rect">
            <a:avLst/>
          </a:prstGeom>
        </p:spPr>
        <p:txBody>
          <a:bodyPr wrap="square">
            <a:spAutoFit/>
          </a:bodyPr>
          <a:lstStyle/>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1-t</a:t>
            </a:r>
            <a:r>
              <a:rPr lang="zh-CN" altLang="en-US" sz="2800" smtClean="0">
                <a:solidFill>
                  <a:srgbClr val="000000"/>
                </a:solidFill>
                <a:latin typeface="微软雅黑" pitchFamily="34" charset="-122"/>
                <a:ea typeface="微软雅黑" pitchFamily="34" charset="-122"/>
              </a:rPr>
              <a:t>：一个计数循环的时间，跟</a:t>
            </a:r>
            <a:r>
              <a:rPr lang="en-US" altLang="zh-CN" sz="2800" smtClean="0">
                <a:solidFill>
                  <a:srgbClr val="000000"/>
                </a:solidFill>
                <a:latin typeface="微软雅黑" pitchFamily="34" charset="-122"/>
                <a:ea typeface="微软雅黑" pitchFamily="34" charset="-122"/>
              </a:rPr>
              <a:t>reload</a:t>
            </a:r>
            <a:r>
              <a:rPr lang="zh-CN" altLang="en-US" sz="2800" smtClean="0">
                <a:solidFill>
                  <a:srgbClr val="000000"/>
                </a:solidFill>
                <a:latin typeface="微软雅黑" pitchFamily="34" charset="-122"/>
                <a:ea typeface="微软雅黑" pitchFamily="34" charset="-122"/>
              </a:rPr>
              <a:t>和</a:t>
            </a:r>
            <a:r>
              <a:rPr lang="en-US" altLang="zh-CN" sz="2800" smtClean="0">
                <a:solidFill>
                  <a:srgbClr val="000000"/>
                </a:solidFill>
                <a:latin typeface="微软雅黑" pitchFamily="34" charset="-122"/>
                <a:ea typeface="微软雅黑" pitchFamily="34" charset="-122"/>
              </a:rPr>
              <a:t>CLK</a:t>
            </a:r>
            <a:r>
              <a:rPr lang="zh-CN" altLang="en-US" sz="2800" smtClean="0">
                <a:solidFill>
                  <a:srgbClr val="000000"/>
                </a:solidFill>
                <a:latin typeface="微软雅黑" pitchFamily="34" charset="-122"/>
                <a:ea typeface="微软雅黑" pitchFamily="34" charset="-122"/>
              </a:rPr>
              <a:t>有关</a:t>
            </a:r>
            <a:endParaRPr lang="en-US" altLang="zh-CN" sz="2800" smtClean="0">
              <a:solidFill>
                <a:srgbClr val="000000"/>
              </a:solidFill>
              <a:latin typeface="微软雅黑" pitchFamily="34" charset="-122"/>
              <a:ea typeface="微软雅黑" pitchFamily="34" charset="-122"/>
            </a:endParaRPr>
          </a:p>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2-CLK</a:t>
            </a:r>
            <a:r>
              <a:rPr lang="zh-CN" altLang="en-US" sz="2800" smtClean="0">
                <a:solidFill>
                  <a:srgbClr val="000000"/>
                </a:solidFill>
                <a:latin typeface="微软雅黑" pitchFamily="34" charset="-122"/>
                <a:ea typeface="微软雅黑" pitchFamily="34" charset="-122"/>
              </a:rPr>
              <a:t>：</a:t>
            </a:r>
            <a:r>
              <a:rPr lang="en-US" altLang="zh-CN" sz="2800" smtClean="0">
                <a:solidFill>
                  <a:srgbClr val="000000"/>
                </a:solidFill>
                <a:latin typeface="微软雅黑" pitchFamily="34" charset="-122"/>
                <a:ea typeface="微软雅黑" pitchFamily="34" charset="-122"/>
              </a:rPr>
              <a:t>72M</a:t>
            </a:r>
            <a:r>
              <a:rPr lang="zh-CN" altLang="en-US" sz="2800" smtClean="0">
                <a:solidFill>
                  <a:srgbClr val="000000"/>
                </a:solidFill>
                <a:latin typeface="微软雅黑" pitchFamily="34" charset="-122"/>
                <a:ea typeface="微软雅黑" pitchFamily="34" charset="-122"/>
              </a:rPr>
              <a:t>或者</a:t>
            </a:r>
            <a:r>
              <a:rPr lang="en-US" altLang="zh-CN" sz="2800" smtClean="0">
                <a:solidFill>
                  <a:srgbClr val="000000"/>
                </a:solidFill>
                <a:latin typeface="微软雅黑" pitchFamily="34" charset="-122"/>
                <a:ea typeface="微软雅黑" pitchFamily="34" charset="-122"/>
              </a:rPr>
              <a:t>9M</a:t>
            </a:r>
            <a:r>
              <a:rPr lang="zh-CN" altLang="en-US" sz="2800" smtClean="0">
                <a:solidFill>
                  <a:srgbClr val="000000"/>
                </a:solidFill>
                <a:latin typeface="微软雅黑" pitchFamily="34" charset="-122"/>
                <a:ea typeface="微软雅黑" pitchFamily="34" charset="-122"/>
              </a:rPr>
              <a:t>，由</a:t>
            </a:r>
            <a:r>
              <a:rPr lang="en-US" altLang="zh-CN" sz="2800" smtClean="0">
                <a:solidFill>
                  <a:srgbClr val="000000"/>
                </a:solidFill>
                <a:latin typeface="微软雅黑" pitchFamily="34" charset="-122"/>
                <a:ea typeface="微软雅黑" pitchFamily="34" charset="-122"/>
              </a:rPr>
              <a:t>CTRL</a:t>
            </a:r>
            <a:r>
              <a:rPr lang="zh-CN" altLang="en-US" sz="2800" smtClean="0">
                <a:solidFill>
                  <a:srgbClr val="000000"/>
                </a:solidFill>
                <a:latin typeface="微软雅黑" pitchFamily="34" charset="-122"/>
                <a:ea typeface="微软雅黑" pitchFamily="34" charset="-122"/>
              </a:rPr>
              <a:t>寄存器配置</a:t>
            </a:r>
            <a:endParaRPr lang="en-US" altLang="zh-CN" sz="2800" smtClean="0">
              <a:solidFill>
                <a:srgbClr val="000000"/>
              </a:solidFill>
              <a:latin typeface="微软雅黑" pitchFamily="34" charset="-122"/>
              <a:ea typeface="微软雅黑" pitchFamily="34" charset="-122"/>
            </a:endParaRPr>
          </a:p>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3-RELOAD</a:t>
            </a:r>
            <a:r>
              <a:rPr lang="zh-CN" altLang="en-US" sz="2800" smtClean="0">
                <a:solidFill>
                  <a:srgbClr val="000000"/>
                </a:solidFill>
                <a:latin typeface="微软雅黑" pitchFamily="34" charset="-122"/>
                <a:ea typeface="微软雅黑" pitchFamily="34" charset="-122"/>
              </a:rPr>
              <a:t>：</a:t>
            </a:r>
            <a:r>
              <a:rPr lang="en-US" altLang="zh-CN" sz="2800" smtClean="0">
                <a:solidFill>
                  <a:srgbClr val="000000"/>
                </a:solidFill>
                <a:latin typeface="微软雅黑" pitchFamily="34" charset="-122"/>
                <a:ea typeface="微软雅黑" pitchFamily="34" charset="-122"/>
              </a:rPr>
              <a:t>24</a:t>
            </a:r>
            <a:r>
              <a:rPr lang="zh-CN" altLang="en-US" sz="2800" smtClean="0">
                <a:solidFill>
                  <a:srgbClr val="000000"/>
                </a:solidFill>
                <a:latin typeface="微软雅黑" pitchFamily="34" charset="-122"/>
                <a:ea typeface="微软雅黑" pitchFamily="34" charset="-122"/>
              </a:rPr>
              <a:t>位，用户自己配置</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4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008765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定时时间计算</a:t>
            </a:r>
            <a:endParaRPr lang="zh-CN" altLang="en-US" sz="3200" b="1" dirty="0">
              <a:solidFill>
                <a:srgbClr val="000000"/>
              </a:solidFill>
              <a:latin typeface="微软雅黑" pitchFamily="34" charset="-122"/>
              <a:ea typeface="微软雅黑" pitchFamily="34" charset="-122"/>
            </a:endParaRPr>
          </a:p>
        </p:txBody>
      </p:sp>
      <p:sp>
        <p:nvSpPr>
          <p:cNvPr id="5" name="矩形 4"/>
          <p:cNvSpPr/>
          <p:nvPr/>
        </p:nvSpPr>
        <p:spPr>
          <a:xfrm>
            <a:off x="488894" y="1556792"/>
            <a:ext cx="8151924" cy="3785652"/>
          </a:xfrm>
          <a:prstGeom prst="rect">
            <a:avLst/>
          </a:prstGeom>
        </p:spPr>
        <p:txBody>
          <a:bodyPr wrap="square">
            <a:spAutoFit/>
          </a:bodyPr>
          <a:lstStyle/>
          <a:p>
            <a:pPr marL="342900" indent="-342900">
              <a:lnSpc>
                <a:spcPct val="200000"/>
              </a:lnSpc>
              <a:buFont typeface="Wingdings" pitchFamily="2" charset="2"/>
              <a:buChar char="p"/>
            </a:pPr>
            <a:r>
              <a:rPr lang="en-US" altLang="zh-CN" sz="2400" smtClean="0">
                <a:solidFill>
                  <a:srgbClr val="000000"/>
                </a:solidFill>
                <a:latin typeface="微软雅黑" pitchFamily="34" charset="-122"/>
                <a:ea typeface="微软雅黑" pitchFamily="34" charset="-122"/>
              </a:rPr>
              <a:t>t = reload * ( 1/clk )</a:t>
            </a:r>
          </a:p>
          <a:p>
            <a:pPr marL="342900" indent="-342900">
              <a:lnSpc>
                <a:spcPct val="200000"/>
              </a:lnSpc>
              <a:buFont typeface="Wingdings" pitchFamily="2" charset="2"/>
              <a:buChar char="p"/>
            </a:pPr>
            <a:r>
              <a:rPr lang="en-US" altLang="zh-CN" sz="2400" smtClean="0">
                <a:solidFill>
                  <a:srgbClr val="000000"/>
                </a:solidFill>
                <a:latin typeface="微软雅黑" pitchFamily="34" charset="-122"/>
                <a:ea typeface="微软雅黑" pitchFamily="34" charset="-122"/>
              </a:rPr>
              <a:t>Clk = 72M</a:t>
            </a:r>
            <a:r>
              <a:rPr lang="zh-CN" altLang="en-US" sz="2400" smtClean="0">
                <a:solidFill>
                  <a:srgbClr val="000000"/>
                </a:solidFill>
                <a:latin typeface="微软雅黑" pitchFamily="34" charset="-122"/>
                <a:ea typeface="微软雅黑" pitchFamily="34" charset="-122"/>
              </a:rPr>
              <a:t>时，</a:t>
            </a:r>
            <a:r>
              <a:rPr lang="en-US" altLang="zh-CN" sz="2400" smtClean="0">
                <a:solidFill>
                  <a:srgbClr val="000000"/>
                </a:solidFill>
                <a:latin typeface="微软雅黑" pitchFamily="34" charset="-122"/>
                <a:ea typeface="微软雅黑" pitchFamily="34" charset="-122"/>
              </a:rPr>
              <a:t>t = (72) *(1/ 72 M )= 1US</a:t>
            </a:r>
          </a:p>
          <a:p>
            <a:pPr marL="342900" indent="-342900">
              <a:lnSpc>
                <a:spcPct val="200000"/>
              </a:lnSpc>
              <a:buFont typeface="Wingdings" pitchFamily="2" charset="2"/>
              <a:buChar char="p"/>
            </a:pPr>
            <a:r>
              <a:rPr lang="en-US" altLang="zh-CN" sz="2400">
                <a:solidFill>
                  <a:srgbClr val="000000"/>
                </a:solidFill>
                <a:latin typeface="微软雅黑" pitchFamily="34" charset="-122"/>
                <a:ea typeface="微软雅黑" pitchFamily="34" charset="-122"/>
              </a:rPr>
              <a:t>Clk = 72M</a:t>
            </a:r>
            <a:r>
              <a:rPr lang="zh-CN" altLang="en-US" sz="2400">
                <a:solidFill>
                  <a:srgbClr val="000000"/>
                </a:solidFill>
                <a:latin typeface="微软雅黑" pitchFamily="34" charset="-122"/>
                <a:ea typeface="微软雅黑" pitchFamily="34" charset="-122"/>
              </a:rPr>
              <a:t>时，</a:t>
            </a:r>
            <a:r>
              <a:rPr lang="en-US" altLang="zh-CN" sz="2400">
                <a:solidFill>
                  <a:srgbClr val="000000"/>
                </a:solidFill>
                <a:latin typeface="微软雅黑" pitchFamily="34" charset="-122"/>
                <a:ea typeface="微软雅黑" pitchFamily="34" charset="-122"/>
              </a:rPr>
              <a:t>t = (</a:t>
            </a:r>
            <a:r>
              <a:rPr lang="en-US" altLang="zh-CN" sz="2400" smtClean="0">
                <a:solidFill>
                  <a:srgbClr val="000000"/>
                </a:solidFill>
                <a:latin typeface="微软雅黑" pitchFamily="34" charset="-122"/>
                <a:ea typeface="微软雅黑" pitchFamily="34" charset="-122"/>
              </a:rPr>
              <a:t>72000) </a:t>
            </a:r>
            <a:r>
              <a:rPr lang="en-US" altLang="zh-CN" sz="2400">
                <a:solidFill>
                  <a:srgbClr val="000000"/>
                </a:solidFill>
                <a:latin typeface="微软雅黑" pitchFamily="34" charset="-122"/>
                <a:ea typeface="微软雅黑" pitchFamily="34" charset="-122"/>
              </a:rPr>
              <a:t>*(1/ 72 M )= </a:t>
            </a:r>
            <a:r>
              <a:rPr lang="en-US" altLang="zh-CN" sz="2400" smtClean="0">
                <a:solidFill>
                  <a:srgbClr val="000000"/>
                </a:solidFill>
                <a:latin typeface="微软雅黑" pitchFamily="34" charset="-122"/>
                <a:ea typeface="微软雅黑" pitchFamily="34" charset="-122"/>
              </a:rPr>
              <a:t>1MS</a:t>
            </a:r>
          </a:p>
          <a:p>
            <a:pPr>
              <a:lnSpc>
                <a:spcPct val="200000"/>
              </a:lnSpc>
            </a:pPr>
            <a:r>
              <a:rPr lang="zh-CN" altLang="en-US" sz="2400" smtClean="0">
                <a:solidFill>
                  <a:srgbClr val="000000"/>
                </a:solidFill>
                <a:latin typeface="微软雅黑" pitchFamily="34" charset="-122"/>
                <a:ea typeface="微软雅黑" pitchFamily="34" charset="-122"/>
              </a:rPr>
              <a:t>时间单位换算</a:t>
            </a:r>
            <a:r>
              <a:rPr lang="en-US" altLang="zh-CN" sz="2400" smtClean="0">
                <a:solidFill>
                  <a:srgbClr val="000000"/>
                </a:solidFill>
                <a:latin typeface="微软雅黑" pitchFamily="34" charset="-122"/>
                <a:ea typeface="微软雅黑" pitchFamily="34" charset="-122"/>
              </a:rPr>
              <a:t>: </a:t>
            </a:r>
          </a:p>
          <a:p>
            <a:pPr>
              <a:lnSpc>
                <a:spcPct val="200000"/>
              </a:lnSpc>
            </a:pPr>
            <a:r>
              <a:rPr lang="en-US" altLang="zh-CN" sz="2400" smtClean="0">
                <a:solidFill>
                  <a:srgbClr val="000000"/>
                </a:solidFill>
                <a:latin typeface="微软雅黑" pitchFamily="34" charset="-122"/>
                <a:ea typeface="微软雅黑" pitchFamily="34" charset="-122"/>
              </a:rPr>
              <a:t>1s = 1000ms = 1000 000 us = 1000 000 000ns</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533627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64" y="2897261"/>
            <a:ext cx="7956376" cy="21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76064" y="1268760"/>
            <a:ext cx="7956376" cy="1477328"/>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寄存器结构体</a:t>
            </a:r>
            <a:endParaRPr lang="en-US" altLang="zh-CN" sz="3200" smtClean="0">
              <a:solidFill>
                <a:srgbClr val="000000"/>
              </a:solidFill>
              <a:latin typeface="微软雅黑" pitchFamily="34" charset="-122"/>
              <a:ea typeface="微软雅黑" pitchFamily="34" charset="-122"/>
            </a:endParaRPr>
          </a:p>
          <a:p>
            <a:pPr>
              <a:lnSpc>
                <a:spcPct val="150000"/>
              </a:lnSpc>
            </a:pPr>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086376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库函数</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1378756" y="1196752"/>
            <a:ext cx="6372200" cy="1015663"/>
          </a:xfrm>
          <a:prstGeom prst="rect">
            <a:avLst/>
          </a:prstGeom>
        </p:spPr>
        <p:txBody>
          <a:bodyPr wrap="square">
            <a:spAutoFit/>
          </a:bodyPr>
          <a:lstStyle/>
          <a:p>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配置库函数</a:t>
            </a:r>
            <a:endParaRPr lang="en-US" altLang="zh-CN" sz="3200" smtClean="0">
              <a:solidFill>
                <a:srgbClr val="000000"/>
              </a:solidFill>
              <a:latin typeface="微软雅黑" pitchFamily="34" charset="-122"/>
              <a:ea typeface="微软雅黑" pitchFamily="34" charset="-122"/>
            </a:endParaRPr>
          </a:p>
          <a:p>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 y="2348880"/>
            <a:ext cx="81915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208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3476</TotalTime>
  <Pages>0</Pages>
  <Words>436</Words>
  <Characters>0</Characters>
  <Application>Microsoft Office PowerPoint</Application>
  <DocSecurity>0</DocSecurity>
  <PresentationFormat>全屏显示(4:3)</PresentationFormat>
  <Lines>0</Lines>
  <Paragraphs>62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591</cp:revision>
  <dcterms:created xsi:type="dcterms:W3CDTF">2014-09-22T09:17:55Z</dcterms:created>
  <dcterms:modified xsi:type="dcterms:W3CDTF">2016-08-16T07:58:26Z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