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72" r:id="rId4"/>
    <p:sldId id="267" r:id="rId5"/>
    <p:sldId id="275" r:id="rId6"/>
    <p:sldId id="258" r:id="rId7"/>
    <p:sldId id="257" r:id="rId8"/>
    <p:sldId id="259" r:id="rId9"/>
    <p:sldId id="271" r:id="rId10"/>
  </p:sldIdLst>
  <p:sldSz cx="18288000" cy="10287000"/>
  <p:notesSz cx="6858000" cy="9144000"/>
  <p:embeddedFontLst>
    <p:embeddedFont>
      <p:font typeface="Barlow" panose="00000500000000000000" pitchFamily="2" charset="0"/>
      <p:regular r:id="rId11"/>
      <p:italic r:id="rId12"/>
      <p:boldItalic r:id="rId13"/>
    </p:embeddedFont>
    <p:embeddedFont>
      <p:font typeface="Barlow Light" panose="00000400000000000000" pitchFamily="2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italic r:id="rId20"/>
    </p:embeddedFont>
    <p:embeddedFont>
      <p:font typeface="Roboto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9FC5B8-50C7-4A22-8228-479CFFCE75DA}">
          <p14:sldIdLst>
            <p14:sldId id="256"/>
            <p14:sldId id="263"/>
            <p14:sldId id="272"/>
          </p14:sldIdLst>
        </p14:section>
        <p14:section name="Untitled Section" id="{984D7397-20BB-4722-AE03-4794D901B553}">
          <p14:sldIdLst>
            <p14:sldId id="267"/>
            <p14:sldId id="275"/>
            <p14:sldId id="258"/>
            <p14:sldId id="257"/>
            <p14:sldId id="25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3.svg"/><Relationship Id="rId21" Type="http://schemas.openxmlformats.org/officeDocument/2006/relationships/image" Target="../media/image25.svg"/><Relationship Id="rId34" Type="http://schemas.openxmlformats.org/officeDocument/2006/relationships/image" Target="../media/image38.png"/><Relationship Id="rId42" Type="http://schemas.openxmlformats.org/officeDocument/2006/relationships/image" Target="../media/image46.png"/><Relationship Id="rId47" Type="http://schemas.openxmlformats.org/officeDocument/2006/relationships/image" Target="../media/image51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9" Type="http://schemas.openxmlformats.org/officeDocument/2006/relationships/image" Target="../media/image33.sv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svg"/><Relationship Id="rId40" Type="http://schemas.openxmlformats.org/officeDocument/2006/relationships/image" Target="../media/image44.png"/><Relationship Id="rId45" Type="http://schemas.openxmlformats.org/officeDocument/2006/relationships/image" Target="../media/image49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49" Type="http://schemas.openxmlformats.org/officeDocument/2006/relationships/image" Target="../media/image53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31" Type="http://schemas.openxmlformats.org/officeDocument/2006/relationships/image" Target="../media/image35.svg"/><Relationship Id="rId44" Type="http://schemas.openxmlformats.org/officeDocument/2006/relationships/image" Target="../media/image48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svg"/><Relationship Id="rId30" Type="http://schemas.openxmlformats.org/officeDocument/2006/relationships/image" Target="../media/image34.png"/><Relationship Id="rId35" Type="http://schemas.openxmlformats.org/officeDocument/2006/relationships/image" Target="../media/image39.svg"/><Relationship Id="rId43" Type="http://schemas.openxmlformats.org/officeDocument/2006/relationships/image" Target="../media/image47.svg"/><Relationship Id="rId48" Type="http://schemas.openxmlformats.org/officeDocument/2006/relationships/image" Target="../media/image52.png"/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33" Type="http://schemas.openxmlformats.org/officeDocument/2006/relationships/image" Target="../media/image37.svg"/><Relationship Id="rId38" Type="http://schemas.openxmlformats.org/officeDocument/2006/relationships/image" Target="../media/image42.png"/><Relationship Id="rId46" Type="http://schemas.openxmlformats.org/officeDocument/2006/relationships/image" Target="../media/image50.png"/><Relationship Id="rId20" Type="http://schemas.openxmlformats.org/officeDocument/2006/relationships/image" Target="../media/image24.png"/><Relationship Id="rId41" Type="http://schemas.openxmlformats.org/officeDocument/2006/relationships/image" Target="../media/image4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2590800" y="2400300"/>
            <a:ext cx="11815598" cy="5214276"/>
            <a:chOff x="457200" y="-6575049"/>
            <a:chExt cx="15754131" cy="7444465"/>
          </a:xfrm>
        </p:grpSpPr>
        <p:sp>
          <p:nvSpPr>
            <p:cNvPr id="4" name="TextBox 4"/>
            <p:cNvSpPr txBox="1"/>
            <p:nvPr/>
          </p:nvSpPr>
          <p:spPr>
            <a:xfrm>
              <a:off x="457200" y="-6575049"/>
              <a:ext cx="15754131" cy="3761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000"/>
                </a:lnSpc>
              </a:pPr>
              <a:r>
                <a:rPr lang="en-US" sz="10000" dirty="0">
                  <a:latin typeface="Roboto Bold"/>
                </a:rPr>
                <a:t>TUGAS SISTEM INFORMASI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457200" y="-1142739"/>
              <a:ext cx="15754131" cy="20121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700" dirty="0">
                  <a:latin typeface="Barlow"/>
                </a:rPr>
                <a:t>Nur </a:t>
              </a:r>
              <a:r>
                <a:rPr lang="en-US" sz="2700" dirty="0" err="1">
                  <a:latin typeface="Barlow"/>
                </a:rPr>
                <a:t>Ikhsanudin</a:t>
              </a:r>
              <a:endParaRPr lang="en-US" sz="2700" dirty="0">
                <a:latin typeface="Barlow"/>
              </a:endParaRPr>
            </a:p>
            <a:p>
              <a:pPr>
                <a:lnSpc>
                  <a:spcPts val="3779"/>
                </a:lnSpc>
              </a:pPr>
              <a:r>
                <a:rPr lang="en-US" sz="2700" dirty="0" err="1">
                  <a:latin typeface="Barlow"/>
                </a:rPr>
                <a:t>Fikri</a:t>
              </a:r>
              <a:r>
                <a:rPr lang="en-US" sz="2700" dirty="0">
                  <a:latin typeface="Barlow"/>
                </a:rPr>
                <a:t> </a:t>
              </a:r>
              <a:r>
                <a:rPr lang="en-US" sz="2700" dirty="0" err="1">
                  <a:latin typeface="Barlow"/>
                </a:rPr>
                <a:t>Luqman</a:t>
              </a:r>
              <a:endParaRPr lang="en-US" sz="2700" dirty="0">
                <a:latin typeface="Barlow"/>
              </a:endParaRPr>
            </a:p>
            <a:p>
              <a:pPr>
                <a:lnSpc>
                  <a:spcPts val="3779"/>
                </a:lnSpc>
              </a:pPr>
              <a:r>
                <a:rPr lang="en-US" sz="2700" dirty="0">
                  <a:latin typeface="Barlow"/>
                </a:rPr>
                <a:t>Naufal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131987" y="367792"/>
            <a:ext cx="4836460" cy="354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200" dirty="0">
                <a:latin typeface="Barlow"/>
              </a:rPr>
              <a:t>UNIVERSITAS DIAN NUSWANTORO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3667BF-DE14-9A7D-93C8-D68DFD852A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3621"/>
            <a:ext cx="819567" cy="822926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4451E2AF-20F6-7A54-27A2-ADABF17D7D68}"/>
              </a:ext>
            </a:extLst>
          </p:cNvPr>
          <p:cNvSpPr txBox="1"/>
          <p:nvPr/>
        </p:nvSpPr>
        <p:spPr>
          <a:xfrm>
            <a:off x="2590800" y="5159129"/>
            <a:ext cx="11815598" cy="922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700" dirty="0">
                <a:latin typeface="Barlow"/>
              </a:rPr>
              <a:t>IDE BISNIS PERTANIAN</a:t>
            </a:r>
          </a:p>
          <a:p>
            <a:pPr>
              <a:lnSpc>
                <a:spcPts val="3779"/>
              </a:lnSpc>
            </a:pPr>
            <a:r>
              <a:rPr lang="en-US" sz="2700" dirty="0">
                <a:latin typeface="Barlow"/>
              </a:rPr>
              <a:t>KELOMPOK Cari </a:t>
            </a:r>
            <a:r>
              <a:rPr lang="en-US" sz="2700" dirty="0" err="1">
                <a:latin typeface="Barlow"/>
              </a:rPr>
              <a:t>Petani</a:t>
            </a:r>
            <a:r>
              <a:rPr lang="en-US" sz="2700" dirty="0">
                <a:latin typeface="Barlow"/>
              </a:rPr>
              <a:t> Online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5E829E-8DD3-BF52-B93F-8A7FFDE4BBC0}"/>
              </a:ext>
            </a:extLst>
          </p:cNvPr>
          <p:cNvSpPr/>
          <p:nvPr/>
        </p:nvSpPr>
        <p:spPr>
          <a:xfrm>
            <a:off x="0" y="8801100"/>
            <a:ext cx="18288000" cy="1485900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92" r="-562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9E1623D-01EA-47C0-51A6-A3836CAA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MASALAH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D88727-862D-5D37-7D5A-AC57AFAA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848" y="1760468"/>
            <a:ext cx="14097000" cy="2552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Saat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pertanian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 Indonesia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sedang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mengalami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krisis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talenta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muda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terus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menyusut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Di era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kemajuan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saat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petani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Indonesia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masih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lama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kasus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pengelolaan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lahan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pemasaran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hasil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pertanian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92" r="-562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9E1623D-01EA-47C0-51A6-A3836CAA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SOLUSI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D88727-862D-5D37-7D5A-AC57AFAA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848" y="1760468"/>
            <a:ext cx="14097000" cy="2552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</a:rPr>
              <a:t>Dikarenakan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</a:rPr>
              <a:t>masalah-masalah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</a:rPr>
              <a:t> yang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</a:rPr>
              <a:t>telah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</a:rPr>
              <a:t>disebutkan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</a:rPr>
              <a:t> di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</a:rPr>
              <a:t>atas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</a:rPr>
              <a:t>maka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</a:rPr>
              <a:t>,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</a:rPr>
              <a:t>dibuatlah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</a:rPr>
              <a:t> Ide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</a:rPr>
              <a:t>bisnis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</a:rPr>
              <a:t> Jasa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</a:rPr>
              <a:t>Penyedia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</a:rPr>
              <a:t>Agrikultur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</a:rPr>
              <a:t>berbasis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</a:rPr>
              <a:t> Web.</a:t>
            </a:r>
            <a:endParaRPr lang="en-US" sz="4400" b="1" dirty="0">
              <a:solidFill>
                <a:schemeClr val="bg1"/>
              </a:solidFill>
              <a:latin typeface="Barlow" panose="000005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CF2EC909-CA4A-8F17-30F8-B48C8740FF3A}"/>
              </a:ext>
            </a:extLst>
          </p:cNvPr>
          <p:cNvSpPr txBox="1">
            <a:spLocks/>
          </p:cNvSpPr>
          <p:nvPr/>
        </p:nvSpPr>
        <p:spPr>
          <a:xfrm>
            <a:off x="457200" y="4313168"/>
            <a:ext cx="14097000" cy="4945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Dimana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ide yang kami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akan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bangun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mempunyai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mempermudah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customer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mencari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petani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bersedia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diajak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bekerja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sama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mengelola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permintaan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customer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secara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online </a:t>
            </a:r>
            <a:r>
              <a:rPr lang="en-US" sz="4400" dirty="0" err="1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melalui</a:t>
            </a:r>
            <a:r>
              <a:rPr lang="en-US" sz="4400" dirty="0">
                <a:solidFill>
                  <a:schemeClr val="bg1"/>
                </a:solidFill>
                <a:latin typeface="Barlow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website.</a:t>
            </a:r>
          </a:p>
        </p:txBody>
      </p:sp>
    </p:spTree>
    <p:extLst>
      <p:ext uri="{BB962C8B-B14F-4D97-AF65-F5344CB8AC3E}">
        <p14:creationId xmlns:p14="http://schemas.microsoft.com/office/powerpoint/2010/main" val="3994354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524250" y="3314700"/>
            <a:ext cx="11239500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00"/>
              </a:lnSpc>
            </a:pPr>
            <a:r>
              <a:rPr lang="en-US" sz="5000" dirty="0">
                <a:solidFill>
                  <a:srgbClr val="FEFFFD"/>
                </a:solidFill>
                <a:latin typeface="Roboto Bold"/>
              </a:rPr>
              <a:t>KAMI MEMBERI NAMA WEBSITE KAMI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51B8EE-BDC9-6213-50A6-41EFB7B3D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0" y="4134501"/>
            <a:ext cx="9906000" cy="2545385"/>
          </a:xfrm>
        </p:spPr>
        <p:txBody>
          <a:bodyPr>
            <a:normAutofit fontScale="90000"/>
          </a:bodyPr>
          <a:lstStyle/>
          <a:p>
            <a:r>
              <a:rPr lang="en-US" sz="16600" b="1" dirty="0">
                <a:solidFill>
                  <a:schemeClr val="bg1"/>
                </a:solidFill>
                <a:latin typeface="Barlow" panose="00000500000000000000" pitchFamily="2" charset="0"/>
              </a:rPr>
              <a:t>CAPET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92A0F05-CFE1-BA33-EC0F-0FCC2AC7D329}"/>
              </a:ext>
            </a:extLst>
          </p:cNvPr>
          <p:cNvSpPr txBox="1"/>
          <p:nvPr/>
        </p:nvSpPr>
        <p:spPr>
          <a:xfrm>
            <a:off x="7543800" y="6303180"/>
            <a:ext cx="3657600" cy="7534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00"/>
              </a:lnSpc>
            </a:pPr>
            <a:r>
              <a:rPr lang="en-US" sz="5000" dirty="0">
                <a:solidFill>
                  <a:srgbClr val="FEFFFD"/>
                </a:solidFill>
                <a:latin typeface="Barlow" panose="00000500000000000000" pitchFamily="2" charset="0"/>
              </a:rPr>
              <a:t>Cari </a:t>
            </a:r>
            <a:r>
              <a:rPr lang="en-US" sz="5000" dirty="0" err="1">
                <a:solidFill>
                  <a:srgbClr val="FEFFFD"/>
                </a:solidFill>
                <a:latin typeface="Barlow" panose="00000500000000000000" pitchFamily="2" charset="0"/>
              </a:rPr>
              <a:t>PETani</a:t>
            </a:r>
            <a:endParaRPr lang="en-US" sz="5000" dirty="0">
              <a:solidFill>
                <a:srgbClr val="FEFFFD"/>
              </a:solidFill>
              <a:latin typeface="Barlow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51B8EE-BDC9-6213-50A6-41EFB7B3D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14400" y="2095500"/>
            <a:ext cx="9906000" cy="2545385"/>
          </a:xfrm>
        </p:spPr>
        <p:txBody>
          <a:bodyPr>
            <a:normAutofit fontScale="90000"/>
          </a:bodyPr>
          <a:lstStyle/>
          <a:p>
            <a:r>
              <a:rPr lang="en-US" sz="16600" b="1" dirty="0">
                <a:solidFill>
                  <a:schemeClr val="bg1"/>
                </a:solidFill>
                <a:latin typeface="Barlow" panose="00000500000000000000" pitchFamily="2" charset="0"/>
              </a:rPr>
              <a:t>CAPET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4E4EBE-16A3-9629-8A96-5CC9FF2AAD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238500"/>
            <a:ext cx="640081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17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2036921"/>
            <a:ext cx="7345424" cy="5253792"/>
            <a:chOff x="0" y="-12065"/>
            <a:chExt cx="9793899" cy="7005057"/>
          </a:xfrm>
        </p:grpSpPr>
        <p:sp>
          <p:nvSpPr>
            <p:cNvPr id="4" name="TextBox 4"/>
            <p:cNvSpPr txBox="1"/>
            <p:nvPr/>
          </p:nvSpPr>
          <p:spPr>
            <a:xfrm>
              <a:off x="0" y="-12065"/>
              <a:ext cx="9793899" cy="2940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 dirty="0" err="1">
                  <a:solidFill>
                    <a:srgbClr val="101010"/>
                  </a:solidFill>
                  <a:latin typeface="Roboto Bold"/>
                </a:rPr>
                <a:t>Sekilas</a:t>
              </a:r>
              <a:r>
                <a:rPr lang="en-US" sz="7200" dirty="0">
                  <a:solidFill>
                    <a:srgbClr val="101010"/>
                  </a:solidFill>
                  <a:latin typeface="Roboto Bold"/>
                </a:rPr>
                <a:t> </a:t>
              </a:r>
              <a:r>
                <a:rPr lang="en-US" sz="7200" dirty="0" err="1">
                  <a:solidFill>
                    <a:srgbClr val="101010"/>
                  </a:solidFill>
                  <a:latin typeface="Roboto Bold"/>
                </a:rPr>
                <a:t>tentang</a:t>
              </a:r>
              <a:r>
                <a:rPr lang="en-US" sz="7200" dirty="0">
                  <a:solidFill>
                    <a:srgbClr val="101010"/>
                  </a:solidFill>
                  <a:latin typeface="Roboto Bold"/>
                </a:rPr>
                <a:t> CAPET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065694"/>
              <a:ext cx="9793899" cy="29272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64"/>
                </a:lnSpc>
              </a:pPr>
              <a:r>
                <a:rPr lang="en-US" sz="2474" dirty="0">
                  <a:solidFill>
                    <a:srgbClr val="101010"/>
                  </a:solidFill>
                  <a:latin typeface="Barlow Light"/>
                </a:rPr>
                <a:t>Capet </a:t>
              </a:r>
              <a:r>
                <a:rPr lang="en-US" sz="2474" dirty="0" err="1">
                  <a:solidFill>
                    <a:srgbClr val="101010"/>
                  </a:solidFill>
                  <a:latin typeface="Barlow Light"/>
                </a:rPr>
                <a:t>merupakan</a:t>
              </a:r>
              <a:r>
                <a:rPr lang="en-US" sz="2474" dirty="0">
                  <a:solidFill>
                    <a:srgbClr val="101010"/>
                  </a:solidFill>
                  <a:latin typeface="Barlow Light"/>
                </a:rPr>
                <a:t> </a:t>
              </a:r>
              <a:r>
                <a:rPr lang="en-US" sz="2474" dirty="0" err="1">
                  <a:solidFill>
                    <a:srgbClr val="101010"/>
                  </a:solidFill>
                  <a:latin typeface="Barlow Light"/>
                </a:rPr>
                <a:t>suatu</a:t>
              </a:r>
              <a:r>
                <a:rPr lang="en-US" sz="2474" dirty="0">
                  <a:solidFill>
                    <a:srgbClr val="101010"/>
                  </a:solidFill>
                  <a:latin typeface="Barlow Light"/>
                </a:rPr>
                <a:t> website </a:t>
              </a:r>
              <a:r>
                <a:rPr lang="en-US" sz="2474" dirty="0" err="1">
                  <a:solidFill>
                    <a:srgbClr val="101010"/>
                  </a:solidFill>
                  <a:latin typeface="Barlow Light"/>
                </a:rPr>
                <a:t>dimana</a:t>
              </a:r>
              <a:r>
                <a:rPr lang="en-US" sz="2474" dirty="0">
                  <a:solidFill>
                    <a:srgbClr val="101010"/>
                  </a:solidFill>
                  <a:latin typeface="Barlow Light"/>
                </a:rPr>
                <a:t> customer </a:t>
              </a:r>
              <a:r>
                <a:rPr lang="en-US" sz="2474" dirty="0" err="1">
                  <a:solidFill>
                    <a:srgbClr val="101010"/>
                  </a:solidFill>
                  <a:latin typeface="Barlow Light"/>
                </a:rPr>
                <a:t>akan</a:t>
              </a:r>
              <a:r>
                <a:rPr lang="en-US" sz="2474" dirty="0">
                  <a:solidFill>
                    <a:srgbClr val="101010"/>
                  </a:solidFill>
                  <a:latin typeface="Barlow Light"/>
                </a:rPr>
                <a:t> </a:t>
              </a:r>
              <a:r>
                <a:rPr lang="en-US" sz="2474" dirty="0" err="1">
                  <a:solidFill>
                    <a:srgbClr val="101010"/>
                  </a:solidFill>
                  <a:latin typeface="Barlow Light"/>
                </a:rPr>
                <a:t>tahu</a:t>
              </a:r>
              <a:r>
                <a:rPr lang="en-US" sz="2474" dirty="0">
                  <a:solidFill>
                    <a:srgbClr val="101010"/>
                  </a:solidFill>
                  <a:latin typeface="Barlow Light"/>
                </a:rPr>
                <a:t> </a:t>
              </a:r>
              <a:r>
                <a:rPr lang="en-US" sz="2474" dirty="0" err="1">
                  <a:solidFill>
                    <a:srgbClr val="101010"/>
                  </a:solidFill>
                  <a:latin typeface="Barlow Light"/>
                </a:rPr>
                <a:t>tentang</a:t>
              </a:r>
              <a:r>
                <a:rPr lang="en-US" sz="2474" dirty="0">
                  <a:solidFill>
                    <a:srgbClr val="101010"/>
                  </a:solidFill>
                  <a:latin typeface="Barlow Light"/>
                </a:rPr>
                <a:t> </a:t>
              </a:r>
              <a:r>
                <a:rPr lang="en-US" sz="2474" dirty="0" err="1">
                  <a:solidFill>
                    <a:srgbClr val="101010"/>
                  </a:solidFill>
                  <a:latin typeface="Barlow Light"/>
                </a:rPr>
                <a:t>informasi</a:t>
              </a:r>
              <a:r>
                <a:rPr lang="en-US" sz="2474" dirty="0">
                  <a:solidFill>
                    <a:srgbClr val="101010"/>
                  </a:solidFill>
                  <a:latin typeface="Barlow Light"/>
                </a:rPr>
                <a:t> </a:t>
              </a:r>
              <a:r>
                <a:rPr lang="en-US" sz="2474" dirty="0" err="1">
                  <a:solidFill>
                    <a:srgbClr val="101010"/>
                  </a:solidFill>
                  <a:latin typeface="Barlow Light"/>
                </a:rPr>
                <a:t>seputar</a:t>
              </a:r>
              <a:r>
                <a:rPr lang="en-US" sz="2474" dirty="0">
                  <a:solidFill>
                    <a:srgbClr val="101010"/>
                  </a:solidFill>
                  <a:latin typeface="Barlow Light"/>
                </a:rPr>
                <a:t> </a:t>
              </a:r>
              <a:r>
                <a:rPr lang="en-US" sz="2474" dirty="0" err="1">
                  <a:solidFill>
                    <a:srgbClr val="101010"/>
                  </a:solidFill>
                  <a:latin typeface="Barlow Light"/>
                </a:rPr>
                <a:t>pertanian</a:t>
              </a:r>
              <a:r>
                <a:rPr lang="en-US" sz="2474" dirty="0">
                  <a:solidFill>
                    <a:srgbClr val="101010"/>
                  </a:solidFill>
                  <a:latin typeface="Barlow Light"/>
                </a:rPr>
                <a:t> </a:t>
              </a:r>
              <a:r>
                <a:rPr lang="en-US" sz="2474" dirty="0" err="1">
                  <a:solidFill>
                    <a:srgbClr val="101010"/>
                  </a:solidFill>
                  <a:latin typeface="Barlow Light"/>
                </a:rPr>
                <a:t>dengan</a:t>
              </a:r>
              <a:r>
                <a:rPr lang="en-US" sz="2474" dirty="0">
                  <a:solidFill>
                    <a:srgbClr val="101010"/>
                  </a:solidFill>
                  <a:latin typeface="Barlow Light"/>
                </a:rPr>
                <a:t> </a:t>
              </a:r>
              <a:r>
                <a:rPr lang="en-US" sz="2474" dirty="0" err="1">
                  <a:solidFill>
                    <a:srgbClr val="101010"/>
                  </a:solidFill>
                  <a:latin typeface="Barlow Light"/>
                </a:rPr>
                <a:t>berbagai</a:t>
              </a:r>
              <a:r>
                <a:rPr lang="en-US" sz="2474" dirty="0">
                  <a:solidFill>
                    <a:srgbClr val="101010"/>
                  </a:solidFill>
                  <a:latin typeface="Barlow Light"/>
                </a:rPr>
                <a:t> </a:t>
              </a:r>
              <a:r>
                <a:rPr lang="en-US" sz="2474" dirty="0" err="1">
                  <a:solidFill>
                    <a:srgbClr val="101010"/>
                  </a:solidFill>
                  <a:latin typeface="Barlow Light"/>
                </a:rPr>
                <a:t>macam</a:t>
              </a:r>
              <a:r>
                <a:rPr lang="en-US" sz="2474" dirty="0">
                  <a:solidFill>
                    <a:srgbClr val="101010"/>
                  </a:solidFill>
                  <a:latin typeface="Barlow Light"/>
                </a:rPr>
                <a:t> </a:t>
              </a:r>
              <a:r>
                <a:rPr lang="en-US" sz="2474" dirty="0" err="1">
                  <a:solidFill>
                    <a:srgbClr val="101010"/>
                  </a:solidFill>
                  <a:latin typeface="Barlow Light"/>
                </a:rPr>
                <a:t>metode</a:t>
              </a:r>
              <a:r>
                <a:rPr lang="en-US" sz="2474" dirty="0">
                  <a:solidFill>
                    <a:srgbClr val="101010"/>
                  </a:solidFill>
                  <a:latin typeface="Barlow Light"/>
                </a:rPr>
                <a:t> dan </a:t>
              </a:r>
              <a:r>
                <a:rPr lang="en-US" sz="2474" dirty="0" err="1">
                  <a:solidFill>
                    <a:srgbClr val="101010"/>
                  </a:solidFill>
                  <a:latin typeface="Barlow Light"/>
                </a:rPr>
                <a:t>mereka</a:t>
              </a:r>
              <a:r>
                <a:rPr lang="en-US" sz="2474" dirty="0">
                  <a:solidFill>
                    <a:srgbClr val="101010"/>
                  </a:solidFill>
                  <a:latin typeface="Barlow Light"/>
                </a:rPr>
                <a:t> </a:t>
              </a:r>
              <a:r>
                <a:rPr lang="en-US" sz="2474" dirty="0" err="1">
                  <a:solidFill>
                    <a:srgbClr val="101010"/>
                  </a:solidFill>
                  <a:latin typeface="Barlow Light"/>
                </a:rPr>
                <a:t>bisa</a:t>
              </a:r>
              <a:r>
                <a:rPr lang="en-US" sz="2474" dirty="0">
                  <a:solidFill>
                    <a:srgbClr val="101010"/>
                  </a:solidFill>
                  <a:latin typeface="Barlow Light"/>
                </a:rPr>
                <a:t> </a:t>
              </a:r>
              <a:r>
                <a:rPr lang="en-US" sz="2474" dirty="0" err="1">
                  <a:solidFill>
                    <a:srgbClr val="101010"/>
                  </a:solidFill>
                  <a:latin typeface="Barlow Light"/>
                </a:rPr>
                <a:t>memesan</a:t>
              </a:r>
              <a:r>
                <a:rPr lang="en-US" sz="2474" dirty="0">
                  <a:solidFill>
                    <a:srgbClr val="101010"/>
                  </a:solidFill>
                  <a:latin typeface="Barlow Light"/>
                </a:rPr>
                <a:t> </a:t>
              </a:r>
              <a:r>
                <a:rPr lang="en-US" sz="2474" dirty="0" err="1">
                  <a:solidFill>
                    <a:srgbClr val="101010"/>
                  </a:solidFill>
                  <a:latin typeface="Barlow Light"/>
                </a:rPr>
                <a:t>berbagai</a:t>
              </a:r>
              <a:r>
                <a:rPr lang="en-US" sz="2474" dirty="0">
                  <a:solidFill>
                    <a:srgbClr val="101010"/>
                  </a:solidFill>
                  <a:latin typeface="Barlow Light"/>
                </a:rPr>
                <a:t> </a:t>
              </a:r>
              <a:r>
                <a:rPr lang="en-US" sz="2474" dirty="0" err="1">
                  <a:solidFill>
                    <a:srgbClr val="101010"/>
                  </a:solidFill>
                  <a:latin typeface="Barlow Light"/>
                </a:rPr>
                <a:t>jasa</a:t>
              </a:r>
              <a:r>
                <a:rPr lang="en-US" sz="2474" dirty="0">
                  <a:solidFill>
                    <a:srgbClr val="101010"/>
                  </a:solidFill>
                  <a:latin typeface="Barlow Light"/>
                </a:rPr>
                <a:t> </a:t>
              </a:r>
              <a:r>
                <a:rPr lang="en-US" sz="2474" dirty="0" err="1">
                  <a:solidFill>
                    <a:srgbClr val="101010"/>
                  </a:solidFill>
                  <a:latin typeface="Barlow Light"/>
                </a:rPr>
                <a:t>untuk</a:t>
              </a:r>
              <a:r>
                <a:rPr lang="en-US" sz="2474" dirty="0">
                  <a:solidFill>
                    <a:srgbClr val="101010"/>
                  </a:solidFill>
                  <a:latin typeface="Barlow Light"/>
                </a:rPr>
                <a:t> </a:t>
              </a:r>
              <a:r>
                <a:rPr lang="en-US" sz="2474" dirty="0" err="1">
                  <a:solidFill>
                    <a:srgbClr val="101010"/>
                  </a:solidFill>
                  <a:latin typeface="Barlow Light"/>
                </a:rPr>
                <a:t>melakukan</a:t>
              </a:r>
              <a:r>
                <a:rPr lang="en-US" sz="2474" dirty="0">
                  <a:solidFill>
                    <a:srgbClr val="101010"/>
                  </a:solidFill>
                  <a:latin typeface="Barlow Light"/>
                </a:rPr>
                <a:t> </a:t>
              </a:r>
              <a:r>
                <a:rPr lang="en-US" sz="2474" dirty="0" err="1">
                  <a:solidFill>
                    <a:srgbClr val="101010"/>
                  </a:solidFill>
                  <a:latin typeface="Barlow Light"/>
                </a:rPr>
                <a:t>penanaman</a:t>
              </a:r>
              <a:r>
                <a:rPr lang="en-US" sz="2474" dirty="0">
                  <a:solidFill>
                    <a:srgbClr val="101010"/>
                  </a:solidFill>
                  <a:latin typeface="Barlow Light"/>
                </a:rPr>
                <a:t> </a:t>
              </a:r>
              <a:r>
                <a:rPr lang="en-US" sz="2474" dirty="0" err="1">
                  <a:solidFill>
                    <a:srgbClr val="101010"/>
                  </a:solidFill>
                  <a:latin typeface="Barlow Light"/>
                </a:rPr>
                <a:t>tanaman</a:t>
              </a:r>
              <a:r>
                <a:rPr lang="en-US" sz="2474" dirty="0">
                  <a:solidFill>
                    <a:srgbClr val="101010"/>
                  </a:solidFill>
                  <a:latin typeface="Barlow Light"/>
                </a:rPr>
                <a:t> </a:t>
              </a:r>
              <a:r>
                <a:rPr lang="en-US" sz="2474" dirty="0" err="1">
                  <a:solidFill>
                    <a:srgbClr val="101010"/>
                  </a:solidFill>
                  <a:latin typeface="Barlow Light"/>
                </a:rPr>
                <a:t>dengan</a:t>
              </a:r>
              <a:r>
                <a:rPr lang="en-US" sz="2474" dirty="0">
                  <a:solidFill>
                    <a:srgbClr val="101010"/>
                  </a:solidFill>
                  <a:latin typeface="Barlow Light"/>
                </a:rPr>
                <a:t> </a:t>
              </a:r>
              <a:r>
                <a:rPr lang="en-US" sz="2474" dirty="0" err="1">
                  <a:solidFill>
                    <a:srgbClr val="101010"/>
                  </a:solidFill>
                  <a:latin typeface="Barlow Light"/>
                </a:rPr>
                <a:t>metode</a:t>
              </a:r>
              <a:r>
                <a:rPr lang="en-US" sz="2474" dirty="0">
                  <a:solidFill>
                    <a:srgbClr val="101010"/>
                  </a:solidFill>
                  <a:latin typeface="Barlow Light"/>
                </a:rPr>
                <a:t> yang </a:t>
              </a:r>
              <a:r>
                <a:rPr lang="en-US" sz="2474" dirty="0" err="1">
                  <a:solidFill>
                    <a:srgbClr val="101010"/>
                  </a:solidFill>
                  <a:latin typeface="Barlow Light"/>
                </a:rPr>
                <a:t>diinginkan</a:t>
              </a:r>
              <a:r>
                <a:rPr lang="en-US" sz="2474" dirty="0">
                  <a:solidFill>
                    <a:srgbClr val="101010"/>
                  </a:solidFill>
                  <a:latin typeface="Barlow Light"/>
                </a:rPr>
                <a:t>.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D567D10-4B5B-5B55-E528-F27234835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1019" y="34688"/>
            <a:ext cx="5700157" cy="10287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53200" y="1136607"/>
            <a:ext cx="4743736" cy="7888432"/>
            <a:chOff x="0" y="339261"/>
            <a:chExt cx="8178738" cy="6952714"/>
          </a:xfrm>
        </p:grpSpPr>
        <p:sp>
          <p:nvSpPr>
            <p:cNvPr id="3" name="AutoShape 3"/>
            <p:cNvSpPr/>
            <p:nvPr/>
          </p:nvSpPr>
          <p:spPr>
            <a:xfrm>
              <a:off x="0" y="813308"/>
              <a:ext cx="8145404" cy="0"/>
            </a:xfrm>
            <a:prstGeom prst="line">
              <a:avLst/>
            </a:prstGeom>
            <a:ln w="50800" cap="rnd">
              <a:solidFill>
                <a:srgbClr val="10101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2105491"/>
              <a:ext cx="8145404" cy="0"/>
            </a:xfrm>
            <a:prstGeom prst="line">
              <a:avLst/>
            </a:prstGeom>
            <a:ln w="50800" cap="rnd">
              <a:solidFill>
                <a:srgbClr val="10101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3397673"/>
              <a:ext cx="8145404" cy="0"/>
            </a:xfrm>
            <a:prstGeom prst="line">
              <a:avLst/>
            </a:prstGeom>
            <a:ln w="50800" cap="rnd">
              <a:solidFill>
                <a:srgbClr val="10101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4689856"/>
              <a:ext cx="8145404" cy="0"/>
            </a:xfrm>
            <a:prstGeom prst="line">
              <a:avLst/>
            </a:prstGeom>
            <a:ln w="50800" cap="rnd">
              <a:solidFill>
                <a:srgbClr val="10101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5982039"/>
              <a:ext cx="8145404" cy="0"/>
            </a:xfrm>
            <a:prstGeom prst="line">
              <a:avLst/>
            </a:prstGeom>
            <a:ln w="50800" cap="rnd">
              <a:solidFill>
                <a:srgbClr val="10101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39261"/>
              <a:ext cx="8145404" cy="5099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20"/>
                </a:lnSpc>
              </a:pPr>
              <a:r>
                <a:rPr lang="en-US" sz="2200" b="1" dirty="0">
                  <a:solidFill>
                    <a:srgbClr val="FEFFFD"/>
                  </a:solidFill>
                  <a:latin typeface="Barlow"/>
                </a:rPr>
                <a:t>Harga dan </a:t>
              </a:r>
              <a:r>
                <a:rPr lang="en-US" sz="2200" b="1" dirty="0" err="1">
                  <a:solidFill>
                    <a:srgbClr val="FEFFFD"/>
                  </a:solidFill>
                  <a:latin typeface="Barlow"/>
                </a:rPr>
                <a:t>Layanan</a:t>
              </a:r>
              <a:endParaRPr lang="en-US" sz="2200" b="1" dirty="0">
                <a:solidFill>
                  <a:srgbClr val="FEFFFD"/>
                </a:solidFill>
                <a:latin typeface="Barlow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860365"/>
              <a:ext cx="8145404" cy="11225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20"/>
                </a:lnSpc>
              </a:pPr>
              <a:r>
                <a:rPr lang="en-US" sz="2200" dirty="0">
                  <a:solidFill>
                    <a:srgbClr val="FEFFFD"/>
                  </a:solidFill>
                  <a:latin typeface="Barlow"/>
                </a:rPr>
                <a:t>Dimana customer </a:t>
              </a:r>
              <a:r>
                <a:rPr lang="en-US" sz="2200" dirty="0" err="1">
                  <a:solidFill>
                    <a:srgbClr val="FEFFFD"/>
                  </a:solidFill>
                  <a:latin typeface="Barlow"/>
                </a:rPr>
                <a:t>akan</a:t>
              </a:r>
              <a:r>
                <a:rPr lang="en-US" sz="2200" dirty="0">
                  <a:solidFill>
                    <a:srgbClr val="FEFFFD"/>
                  </a:solidFill>
                  <a:latin typeface="Barlow"/>
                </a:rPr>
                <a:t> </a:t>
              </a:r>
              <a:r>
                <a:rPr lang="en-US" sz="2200" dirty="0" err="1">
                  <a:solidFill>
                    <a:srgbClr val="FEFFFD"/>
                  </a:solidFill>
                  <a:latin typeface="Barlow"/>
                </a:rPr>
                <a:t>tahu</a:t>
              </a:r>
              <a:r>
                <a:rPr lang="en-US" sz="2200" dirty="0">
                  <a:solidFill>
                    <a:srgbClr val="FEFFFD"/>
                  </a:solidFill>
                  <a:latin typeface="Barlow"/>
                </a:rPr>
                <a:t> </a:t>
              </a:r>
              <a:r>
                <a:rPr lang="en-US" sz="2200" dirty="0" err="1">
                  <a:solidFill>
                    <a:srgbClr val="FEFFFD"/>
                  </a:solidFill>
                  <a:latin typeface="Barlow"/>
                </a:rPr>
                <a:t>mengenai</a:t>
              </a:r>
              <a:r>
                <a:rPr lang="en-US" sz="2200" dirty="0">
                  <a:solidFill>
                    <a:srgbClr val="FEFFFD"/>
                  </a:solidFill>
                  <a:latin typeface="Barlow"/>
                </a:rPr>
                <a:t> </a:t>
              </a:r>
              <a:r>
                <a:rPr lang="en-US" sz="2200" dirty="0" err="1">
                  <a:solidFill>
                    <a:srgbClr val="FEFFFD"/>
                  </a:solidFill>
                  <a:latin typeface="Barlow"/>
                </a:rPr>
                <a:t>estimasi</a:t>
              </a:r>
              <a:r>
                <a:rPr lang="en-US" sz="2200" dirty="0">
                  <a:solidFill>
                    <a:srgbClr val="FEFFFD"/>
                  </a:solidFill>
                  <a:latin typeface="Barlow"/>
                </a:rPr>
                <a:t> </a:t>
              </a:r>
              <a:r>
                <a:rPr lang="en-US" sz="2200" dirty="0" err="1">
                  <a:solidFill>
                    <a:srgbClr val="FEFFFD"/>
                  </a:solidFill>
                  <a:latin typeface="Barlow"/>
                </a:rPr>
                <a:t>harga</a:t>
              </a:r>
              <a:r>
                <a:rPr lang="en-US" sz="2200" dirty="0">
                  <a:solidFill>
                    <a:srgbClr val="FEFFFD"/>
                  </a:solidFill>
                  <a:latin typeface="Barlow"/>
                </a:rPr>
                <a:t> dan </a:t>
              </a:r>
              <a:r>
                <a:rPr lang="en-US" sz="2200" dirty="0" err="1">
                  <a:solidFill>
                    <a:srgbClr val="FEFFFD"/>
                  </a:solidFill>
                  <a:latin typeface="Barlow"/>
                </a:rPr>
                <a:t>jenis</a:t>
              </a:r>
              <a:r>
                <a:rPr lang="en-US" sz="2200" dirty="0">
                  <a:solidFill>
                    <a:srgbClr val="FEFFFD"/>
                  </a:solidFill>
                  <a:latin typeface="Barlow"/>
                </a:rPr>
                <a:t> </a:t>
              </a:r>
              <a:r>
                <a:rPr lang="en-US" sz="2200" dirty="0" err="1">
                  <a:solidFill>
                    <a:srgbClr val="FEFFFD"/>
                  </a:solidFill>
                  <a:latin typeface="Barlow"/>
                </a:rPr>
                <a:t>layanan</a:t>
              </a:r>
              <a:r>
                <a:rPr lang="en-US" sz="2200" dirty="0">
                  <a:solidFill>
                    <a:srgbClr val="FEFFFD"/>
                  </a:solidFill>
                  <a:latin typeface="Barlow"/>
                </a:rPr>
                <a:t> yang </a:t>
              </a:r>
              <a:r>
                <a:rPr lang="en-US" sz="2200" dirty="0" err="1">
                  <a:solidFill>
                    <a:srgbClr val="FEFFFD"/>
                  </a:solidFill>
                  <a:latin typeface="Barlow"/>
                </a:rPr>
                <a:t>ada</a:t>
              </a:r>
              <a:endParaRPr lang="en-US" sz="2200" dirty="0">
                <a:solidFill>
                  <a:srgbClr val="FEFFFD"/>
                </a:solidFill>
                <a:latin typeface="Barlow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3334" y="2693919"/>
              <a:ext cx="8145404" cy="5099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20"/>
                </a:lnSpc>
              </a:pPr>
              <a:r>
                <a:rPr lang="en-US" sz="2200" b="1" dirty="0" err="1">
                  <a:solidFill>
                    <a:srgbClr val="FEFFFD"/>
                  </a:solidFill>
                  <a:latin typeface="Barlow"/>
                </a:rPr>
                <a:t>Informasi</a:t>
              </a:r>
              <a:endParaRPr lang="en-US" sz="2200" b="1" dirty="0">
                <a:solidFill>
                  <a:srgbClr val="FEFFFD"/>
                </a:solidFill>
                <a:latin typeface="Barlow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33334" y="3692511"/>
              <a:ext cx="8145404" cy="487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20"/>
                </a:lnSpc>
              </a:pPr>
              <a:r>
                <a:rPr lang="en-US" sz="2200" dirty="0" err="1">
                  <a:solidFill>
                    <a:srgbClr val="FEFFFD"/>
                  </a:solidFill>
                  <a:latin typeface="Barlow"/>
                </a:rPr>
                <a:t>Bermacam</a:t>
              </a:r>
              <a:r>
                <a:rPr lang="en-US" sz="2200" dirty="0">
                  <a:solidFill>
                    <a:srgbClr val="FEFFFD"/>
                  </a:solidFill>
                  <a:latin typeface="Barlow"/>
                </a:rPr>
                <a:t> </a:t>
              </a:r>
              <a:r>
                <a:rPr lang="en-US" sz="2200" dirty="0" err="1">
                  <a:solidFill>
                    <a:srgbClr val="FEFFFD"/>
                  </a:solidFill>
                  <a:latin typeface="Barlow"/>
                </a:rPr>
                <a:t>macam</a:t>
              </a:r>
              <a:r>
                <a:rPr lang="en-US" sz="2200" dirty="0">
                  <a:solidFill>
                    <a:srgbClr val="FEFFFD"/>
                  </a:solidFill>
                  <a:latin typeface="Barlow"/>
                </a:rPr>
                <a:t> </a:t>
              </a:r>
              <a:r>
                <a:rPr lang="en-US" sz="2200" dirty="0" err="1">
                  <a:solidFill>
                    <a:srgbClr val="FEFFFD"/>
                  </a:solidFill>
                  <a:latin typeface="Barlow"/>
                </a:rPr>
                <a:t>informasi</a:t>
              </a:r>
              <a:r>
                <a:rPr lang="en-US" sz="2200" dirty="0">
                  <a:solidFill>
                    <a:srgbClr val="FEFFFD"/>
                  </a:solidFill>
                  <a:latin typeface="Barlow"/>
                </a:rPr>
                <a:t> </a:t>
              </a:r>
              <a:r>
                <a:rPr lang="en-US" sz="2200" dirty="0" err="1">
                  <a:solidFill>
                    <a:srgbClr val="FEFFFD"/>
                  </a:solidFill>
                  <a:latin typeface="Barlow"/>
                </a:rPr>
                <a:t>seputar</a:t>
              </a:r>
              <a:r>
                <a:rPr lang="en-US" sz="2200" dirty="0">
                  <a:solidFill>
                    <a:srgbClr val="FEFFFD"/>
                  </a:solidFill>
                  <a:latin typeface="Barlow"/>
                </a:rPr>
                <a:t> </a:t>
              </a:r>
              <a:r>
                <a:rPr lang="en-US" sz="2200" dirty="0" err="1">
                  <a:solidFill>
                    <a:srgbClr val="FEFFFD"/>
                  </a:solidFill>
                  <a:latin typeface="Barlow"/>
                </a:rPr>
                <a:t>pertanian</a:t>
              </a:r>
              <a:endParaRPr lang="en-US" sz="2200" dirty="0">
                <a:solidFill>
                  <a:srgbClr val="FEFFFD"/>
                </a:solidFill>
                <a:latin typeface="Barlow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5472076"/>
              <a:ext cx="8145404" cy="5099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20"/>
                </a:lnSpc>
              </a:pPr>
              <a:r>
                <a:rPr lang="en-US" sz="2200" b="1" dirty="0" err="1">
                  <a:solidFill>
                    <a:srgbClr val="FEFFFD"/>
                  </a:solidFill>
                  <a:latin typeface="Barlow"/>
                </a:rPr>
                <a:t>Kontak</a:t>
              </a:r>
              <a:endParaRPr lang="en-US" sz="2200" b="1" dirty="0">
                <a:solidFill>
                  <a:srgbClr val="FEFFFD"/>
                </a:solidFill>
                <a:latin typeface="Barlow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6154343"/>
              <a:ext cx="8145404" cy="11376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20"/>
                </a:lnSpc>
              </a:pPr>
              <a:r>
                <a:rPr lang="en-US" sz="2200" dirty="0">
                  <a:solidFill>
                    <a:srgbClr val="FEFFFD"/>
                  </a:solidFill>
                  <a:latin typeface="Barlow"/>
                </a:rPr>
                <a:t>Customer </a:t>
              </a:r>
              <a:r>
                <a:rPr lang="en-US" sz="2200" dirty="0" err="1">
                  <a:solidFill>
                    <a:srgbClr val="FEFFFD"/>
                  </a:solidFill>
                  <a:latin typeface="Barlow"/>
                </a:rPr>
                <a:t>bisa</a:t>
              </a:r>
              <a:r>
                <a:rPr lang="en-US" sz="2200" dirty="0">
                  <a:solidFill>
                    <a:srgbClr val="FEFFFD"/>
                  </a:solidFill>
                  <a:latin typeface="Barlow"/>
                </a:rPr>
                <a:t> </a:t>
              </a:r>
              <a:r>
                <a:rPr lang="en-US" sz="2200" dirty="0" err="1">
                  <a:solidFill>
                    <a:srgbClr val="FEFFFD"/>
                  </a:solidFill>
                  <a:latin typeface="Barlow"/>
                </a:rPr>
                <a:t>menanyakan</a:t>
              </a:r>
              <a:r>
                <a:rPr lang="en-US" sz="2200" dirty="0">
                  <a:solidFill>
                    <a:srgbClr val="FEFFFD"/>
                  </a:solidFill>
                  <a:latin typeface="Barlow"/>
                </a:rPr>
                <a:t> </a:t>
              </a:r>
              <a:r>
                <a:rPr lang="en-US" sz="2200" dirty="0" err="1">
                  <a:solidFill>
                    <a:srgbClr val="FEFFFD"/>
                  </a:solidFill>
                  <a:latin typeface="Barlow"/>
                </a:rPr>
                <a:t>pertanyaan</a:t>
              </a:r>
              <a:r>
                <a:rPr lang="en-US" sz="2200" dirty="0">
                  <a:solidFill>
                    <a:srgbClr val="FEFFFD"/>
                  </a:solidFill>
                  <a:latin typeface="Barlow"/>
                </a:rPr>
                <a:t> </a:t>
              </a:r>
              <a:r>
                <a:rPr lang="en-US" sz="2200" dirty="0" err="1">
                  <a:solidFill>
                    <a:srgbClr val="FEFFFD"/>
                  </a:solidFill>
                  <a:latin typeface="Barlow"/>
                </a:rPr>
                <a:t>langsung</a:t>
              </a:r>
              <a:r>
                <a:rPr lang="en-US" sz="2200" dirty="0">
                  <a:solidFill>
                    <a:srgbClr val="FEFFFD"/>
                  </a:solidFill>
                  <a:latin typeface="Barlow"/>
                </a:rPr>
                <a:t> </a:t>
              </a:r>
              <a:r>
                <a:rPr lang="en-US" sz="2200" dirty="0" err="1">
                  <a:solidFill>
                    <a:srgbClr val="FEFFFD"/>
                  </a:solidFill>
                  <a:latin typeface="Barlow"/>
                </a:rPr>
                <a:t>kepada</a:t>
              </a:r>
              <a:r>
                <a:rPr lang="en-US" sz="2200" dirty="0">
                  <a:solidFill>
                    <a:srgbClr val="FEFFFD"/>
                  </a:solidFill>
                  <a:latin typeface="Barlow"/>
                </a:rPr>
                <a:t> staff CAPET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39300" y="4019788"/>
            <a:ext cx="6271100" cy="1595006"/>
            <a:chOff x="0" y="-10795"/>
            <a:chExt cx="8361466" cy="2126675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10795"/>
              <a:ext cx="8361466" cy="1472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 dirty="0">
                  <a:solidFill>
                    <a:srgbClr val="FEFFFD"/>
                  </a:solidFill>
                  <a:latin typeface="Roboto Bold"/>
                </a:rPr>
                <a:t>FITUR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641391"/>
              <a:ext cx="6844611" cy="4744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49"/>
                </a:lnSpc>
              </a:pPr>
              <a:r>
                <a:rPr lang="en-US" sz="2249" dirty="0">
                  <a:solidFill>
                    <a:srgbClr val="FEFFFD"/>
                  </a:solidFill>
                  <a:latin typeface="Barlow Light"/>
                </a:rPr>
                <a:t>YANG AKAN TERDAPAT DI CAPET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6051702" y="5124450"/>
            <a:ext cx="6109053" cy="0"/>
          </a:xfrm>
          <a:prstGeom prst="line">
            <a:avLst/>
          </a:prstGeom>
          <a:ln w="38100" cap="rnd">
            <a:solidFill>
              <a:srgbClr val="2E2D2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66472" y="4823460"/>
            <a:ext cx="6940062" cy="388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FEFFFD"/>
                </a:solidFill>
                <a:latin typeface="Barlow"/>
              </a:rPr>
              <a:t>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66472" y="5906025"/>
            <a:ext cx="6940062" cy="388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FEFFFD"/>
                </a:solidFill>
                <a:latin typeface="Barlow"/>
              </a:rPr>
              <a:t>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66472" y="6988590"/>
            <a:ext cx="6940062" cy="388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FEFFFD"/>
                </a:solidFill>
                <a:latin typeface="Barlow"/>
              </a:rPr>
              <a:t>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66472" y="2824304"/>
            <a:ext cx="6940062" cy="701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17"/>
              </a:lnSpc>
            </a:pPr>
            <a:r>
              <a:rPr lang="en-US" sz="4475" dirty="0">
                <a:solidFill>
                  <a:srgbClr val="FEFFFD"/>
                </a:solidFill>
                <a:latin typeface="Roboto Bold"/>
              </a:rPr>
              <a:t>ss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1467" y="4823460"/>
            <a:ext cx="6940062" cy="388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FEFFFD"/>
                </a:solidFill>
                <a:latin typeface="Barlow"/>
              </a:rPr>
              <a:t>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1467" y="5906025"/>
            <a:ext cx="6940062" cy="388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FEFFFD"/>
                </a:solidFill>
                <a:latin typeface="Barlow"/>
              </a:rPr>
              <a:t>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1467" y="6988590"/>
            <a:ext cx="6940062" cy="388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FEFFFD"/>
                </a:solidFill>
                <a:latin typeface="Barlow"/>
              </a:rPr>
              <a:t>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1467" y="2784299"/>
            <a:ext cx="6940062" cy="785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 dirty="0">
                <a:solidFill>
                  <a:srgbClr val="FEFFFD"/>
                </a:solidFill>
                <a:latin typeface="Roboto Bold"/>
              </a:rPr>
              <a:t>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84840" y="4226523"/>
            <a:ext cx="5296694" cy="1945696"/>
            <a:chOff x="0" y="0"/>
            <a:chExt cx="7062259" cy="2594262"/>
          </a:xfrm>
        </p:grpSpPr>
        <p:sp>
          <p:nvSpPr>
            <p:cNvPr id="3" name="TextBox 3"/>
            <p:cNvSpPr txBox="1"/>
            <p:nvPr/>
          </p:nvSpPr>
          <p:spPr>
            <a:xfrm>
              <a:off x="0" y="-61383"/>
              <a:ext cx="7062259" cy="1073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500"/>
                </a:lnSpc>
              </a:pPr>
              <a:r>
                <a:rPr lang="en-US" sz="5000">
                  <a:solidFill>
                    <a:srgbClr val="FEFFFD"/>
                  </a:solidFill>
                  <a:latin typeface="Roboto Bold"/>
                </a:rPr>
                <a:t>Resources Gratis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90632"/>
              <a:ext cx="6773440" cy="11137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FEFFFD"/>
                  </a:solidFill>
                  <a:latin typeface="Barlow"/>
                </a:rPr>
                <a:t>Kirimkan kepada kami! Semoga Anda mempelajari sesuatu yang baru.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0386475" y="6272066"/>
            <a:ext cx="632537" cy="632537"/>
          </a:xfrm>
          <a:custGeom>
            <a:avLst/>
            <a:gdLst/>
            <a:ahLst/>
            <a:cxnLst/>
            <a:rect l="l" t="t" r="r" b="b"/>
            <a:pathLst>
              <a:path w="632537" h="632537">
                <a:moveTo>
                  <a:pt x="0" y="0"/>
                </a:moveTo>
                <a:lnTo>
                  <a:pt x="632538" y="0"/>
                </a:lnTo>
                <a:lnTo>
                  <a:pt x="632538" y="632538"/>
                </a:lnTo>
                <a:lnTo>
                  <a:pt x="0" y="632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1985536" y="6272066"/>
            <a:ext cx="632537" cy="632537"/>
          </a:xfrm>
          <a:custGeom>
            <a:avLst/>
            <a:gdLst/>
            <a:ahLst/>
            <a:cxnLst/>
            <a:rect l="l" t="t" r="r" b="b"/>
            <a:pathLst>
              <a:path w="632537" h="632537">
                <a:moveTo>
                  <a:pt x="0" y="0"/>
                </a:moveTo>
                <a:lnTo>
                  <a:pt x="632537" y="0"/>
                </a:lnTo>
                <a:lnTo>
                  <a:pt x="632537" y="632538"/>
                </a:lnTo>
                <a:lnTo>
                  <a:pt x="0" y="6325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3566992" y="6259217"/>
            <a:ext cx="681788" cy="658235"/>
          </a:xfrm>
          <a:custGeom>
            <a:avLst/>
            <a:gdLst/>
            <a:ahLst/>
            <a:cxnLst/>
            <a:rect l="l" t="t" r="r" b="b"/>
            <a:pathLst>
              <a:path w="681788" h="658235">
                <a:moveTo>
                  <a:pt x="0" y="0"/>
                </a:moveTo>
                <a:lnTo>
                  <a:pt x="681788" y="0"/>
                </a:lnTo>
                <a:lnTo>
                  <a:pt x="681788" y="658236"/>
                </a:lnTo>
                <a:lnTo>
                  <a:pt x="0" y="6582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095920" y="6272066"/>
            <a:ext cx="658235" cy="658235"/>
          </a:xfrm>
          <a:custGeom>
            <a:avLst/>
            <a:gdLst/>
            <a:ahLst/>
            <a:cxnLst/>
            <a:rect l="l" t="t" r="r" b="b"/>
            <a:pathLst>
              <a:path w="658235" h="658235">
                <a:moveTo>
                  <a:pt x="0" y="0"/>
                </a:moveTo>
                <a:lnTo>
                  <a:pt x="658236" y="0"/>
                </a:lnTo>
                <a:lnTo>
                  <a:pt x="658236" y="658236"/>
                </a:lnTo>
                <a:lnTo>
                  <a:pt x="0" y="6582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8883841" y="6272066"/>
            <a:ext cx="632537" cy="632537"/>
          </a:xfrm>
          <a:custGeom>
            <a:avLst/>
            <a:gdLst/>
            <a:ahLst/>
            <a:cxnLst/>
            <a:rect l="l" t="t" r="r" b="b"/>
            <a:pathLst>
              <a:path w="632537" h="632537">
                <a:moveTo>
                  <a:pt x="0" y="0"/>
                </a:moveTo>
                <a:lnTo>
                  <a:pt x="632537" y="0"/>
                </a:lnTo>
                <a:lnTo>
                  <a:pt x="632537" y="632538"/>
                </a:lnTo>
                <a:lnTo>
                  <a:pt x="0" y="6325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0437056" y="7648181"/>
            <a:ext cx="526588" cy="658235"/>
          </a:xfrm>
          <a:custGeom>
            <a:avLst/>
            <a:gdLst/>
            <a:ahLst/>
            <a:cxnLst/>
            <a:rect l="l" t="t" r="r" b="b"/>
            <a:pathLst>
              <a:path w="526588" h="658235">
                <a:moveTo>
                  <a:pt x="0" y="0"/>
                </a:moveTo>
                <a:lnTo>
                  <a:pt x="526588" y="0"/>
                </a:lnTo>
                <a:lnTo>
                  <a:pt x="526588" y="658235"/>
                </a:lnTo>
                <a:lnTo>
                  <a:pt x="0" y="65823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1881363" y="7648181"/>
            <a:ext cx="836096" cy="658235"/>
          </a:xfrm>
          <a:custGeom>
            <a:avLst/>
            <a:gdLst/>
            <a:ahLst/>
            <a:cxnLst/>
            <a:rect l="l" t="t" r="r" b="b"/>
            <a:pathLst>
              <a:path w="836096" h="658235">
                <a:moveTo>
                  <a:pt x="0" y="0"/>
                </a:moveTo>
                <a:lnTo>
                  <a:pt x="836096" y="0"/>
                </a:lnTo>
                <a:lnTo>
                  <a:pt x="836096" y="658235"/>
                </a:lnTo>
                <a:lnTo>
                  <a:pt x="0" y="65823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3615869" y="7648181"/>
            <a:ext cx="579247" cy="658235"/>
          </a:xfrm>
          <a:custGeom>
            <a:avLst/>
            <a:gdLst/>
            <a:ahLst/>
            <a:cxnLst/>
            <a:rect l="l" t="t" r="r" b="b"/>
            <a:pathLst>
              <a:path w="579247" h="658235">
                <a:moveTo>
                  <a:pt x="0" y="0"/>
                </a:moveTo>
                <a:lnTo>
                  <a:pt x="579247" y="0"/>
                </a:lnTo>
                <a:lnTo>
                  <a:pt x="579247" y="658235"/>
                </a:lnTo>
                <a:lnTo>
                  <a:pt x="0" y="65823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5112675" y="7661030"/>
            <a:ext cx="619938" cy="658235"/>
          </a:xfrm>
          <a:custGeom>
            <a:avLst/>
            <a:gdLst/>
            <a:ahLst/>
            <a:cxnLst/>
            <a:rect l="l" t="t" r="r" b="b"/>
            <a:pathLst>
              <a:path w="619938" h="658235">
                <a:moveTo>
                  <a:pt x="0" y="0"/>
                </a:moveTo>
                <a:lnTo>
                  <a:pt x="619938" y="0"/>
                </a:lnTo>
                <a:lnTo>
                  <a:pt x="619938" y="658235"/>
                </a:lnTo>
                <a:lnTo>
                  <a:pt x="0" y="65823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9012213" y="7648181"/>
            <a:ext cx="371005" cy="658235"/>
          </a:xfrm>
          <a:custGeom>
            <a:avLst/>
            <a:gdLst/>
            <a:ahLst/>
            <a:cxnLst/>
            <a:rect l="l" t="t" r="r" b="b"/>
            <a:pathLst>
              <a:path w="371005" h="658235">
                <a:moveTo>
                  <a:pt x="0" y="0"/>
                </a:moveTo>
                <a:lnTo>
                  <a:pt x="371006" y="0"/>
                </a:lnTo>
                <a:lnTo>
                  <a:pt x="371006" y="658235"/>
                </a:lnTo>
                <a:lnTo>
                  <a:pt x="0" y="65823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0368871" y="4883103"/>
            <a:ext cx="667746" cy="632537"/>
          </a:xfrm>
          <a:custGeom>
            <a:avLst/>
            <a:gdLst/>
            <a:ahLst/>
            <a:cxnLst/>
            <a:rect l="l" t="t" r="r" b="b"/>
            <a:pathLst>
              <a:path w="667746" h="632537">
                <a:moveTo>
                  <a:pt x="0" y="0"/>
                </a:moveTo>
                <a:lnTo>
                  <a:pt x="667746" y="0"/>
                </a:lnTo>
                <a:lnTo>
                  <a:pt x="667746" y="632537"/>
                </a:lnTo>
                <a:lnTo>
                  <a:pt x="0" y="63253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2048790" y="4883103"/>
            <a:ext cx="506030" cy="632537"/>
          </a:xfrm>
          <a:custGeom>
            <a:avLst/>
            <a:gdLst/>
            <a:ahLst/>
            <a:cxnLst/>
            <a:rect l="l" t="t" r="r" b="b"/>
            <a:pathLst>
              <a:path w="506030" h="632537">
                <a:moveTo>
                  <a:pt x="0" y="0"/>
                </a:moveTo>
                <a:lnTo>
                  <a:pt x="506029" y="0"/>
                </a:lnTo>
                <a:lnTo>
                  <a:pt x="506029" y="632537"/>
                </a:lnTo>
                <a:lnTo>
                  <a:pt x="0" y="632537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3591618" y="4883103"/>
            <a:ext cx="632537" cy="632537"/>
          </a:xfrm>
          <a:custGeom>
            <a:avLst/>
            <a:gdLst/>
            <a:ahLst/>
            <a:cxnLst/>
            <a:rect l="l" t="t" r="r" b="b"/>
            <a:pathLst>
              <a:path w="632537" h="632537">
                <a:moveTo>
                  <a:pt x="0" y="0"/>
                </a:moveTo>
                <a:lnTo>
                  <a:pt x="632537" y="0"/>
                </a:lnTo>
                <a:lnTo>
                  <a:pt x="632537" y="632537"/>
                </a:lnTo>
                <a:lnTo>
                  <a:pt x="0" y="632537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5117462" y="4883103"/>
            <a:ext cx="615151" cy="658235"/>
          </a:xfrm>
          <a:custGeom>
            <a:avLst/>
            <a:gdLst/>
            <a:ahLst/>
            <a:cxnLst/>
            <a:rect l="l" t="t" r="r" b="b"/>
            <a:pathLst>
              <a:path w="615151" h="658235">
                <a:moveTo>
                  <a:pt x="0" y="0"/>
                </a:moveTo>
                <a:lnTo>
                  <a:pt x="615151" y="0"/>
                </a:lnTo>
                <a:lnTo>
                  <a:pt x="615151" y="658235"/>
                </a:lnTo>
                <a:lnTo>
                  <a:pt x="0" y="658235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8879369" y="4870254"/>
            <a:ext cx="641480" cy="658235"/>
          </a:xfrm>
          <a:custGeom>
            <a:avLst/>
            <a:gdLst/>
            <a:ahLst/>
            <a:cxnLst/>
            <a:rect l="l" t="t" r="r" b="b"/>
            <a:pathLst>
              <a:path w="641480" h="658235">
                <a:moveTo>
                  <a:pt x="0" y="0"/>
                </a:moveTo>
                <a:lnTo>
                  <a:pt x="641481" y="0"/>
                </a:lnTo>
                <a:lnTo>
                  <a:pt x="641481" y="658235"/>
                </a:lnTo>
                <a:lnTo>
                  <a:pt x="0" y="658235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10428453" y="3494139"/>
            <a:ext cx="548582" cy="632537"/>
          </a:xfrm>
          <a:custGeom>
            <a:avLst/>
            <a:gdLst/>
            <a:ahLst/>
            <a:cxnLst/>
            <a:rect l="l" t="t" r="r" b="b"/>
            <a:pathLst>
              <a:path w="548582" h="632537">
                <a:moveTo>
                  <a:pt x="0" y="0"/>
                </a:moveTo>
                <a:lnTo>
                  <a:pt x="548582" y="0"/>
                </a:lnTo>
                <a:lnTo>
                  <a:pt x="548582" y="632537"/>
                </a:lnTo>
                <a:lnTo>
                  <a:pt x="0" y="63253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12024063" y="3494139"/>
            <a:ext cx="555483" cy="632537"/>
          </a:xfrm>
          <a:custGeom>
            <a:avLst/>
            <a:gdLst/>
            <a:ahLst/>
            <a:cxnLst/>
            <a:rect l="l" t="t" r="r" b="b"/>
            <a:pathLst>
              <a:path w="555483" h="632537">
                <a:moveTo>
                  <a:pt x="0" y="0"/>
                </a:moveTo>
                <a:lnTo>
                  <a:pt x="555483" y="0"/>
                </a:lnTo>
                <a:lnTo>
                  <a:pt x="555483" y="632537"/>
                </a:lnTo>
                <a:lnTo>
                  <a:pt x="0" y="632537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13591618" y="3494139"/>
            <a:ext cx="632537" cy="632537"/>
          </a:xfrm>
          <a:custGeom>
            <a:avLst/>
            <a:gdLst/>
            <a:ahLst/>
            <a:cxnLst/>
            <a:rect l="l" t="t" r="r" b="b"/>
            <a:pathLst>
              <a:path w="632537" h="632537">
                <a:moveTo>
                  <a:pt x="0" y="0"/>
                </a:moveTo>
                <a:lnTo>
                  <a:pt x="632537" y="0"/>
                </a:lnTo>
                <a:lnTo>
                  <a:pt x="632537" y="632537"/>
                </a:lnTo>
                <a:lnTo>
                  <a:pt x="0" y="632537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15164736" y="3494139"/>
            <a:ext cx="520604" cy="658235"/>
          </a:xfrm>
          <a:custGeom>
            <a:avLst/>
            <a:gdLst/>
            <a:ahLst/>
            <a:cxnLst/>
            <a:rect l="l" t="t" r="r" b="b"/>
            <a:pathLst>
              <a:path w="520604" h="658235">
                <a:moveTo>
                  <a:pt x="0" y="0"/>
                </a:moveTo>
                <a:lnTo>
                  <a:pt x="520604" y="0"/>
                </a:lnTo>
                <a:lnTo>
                  <a:pt x="520604" y="658235"/>
                </a:lnTo>
                <a:lnTo>
                  <a:pt x="0" y="658235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8879369" y="3489667"/>
            <a:ext cx="641480" cy="641480"/>
          </a:xfrm>
          <a:custGeom>
            <a:avLst/>
            <a:gdLst/>
            <a:ahLst/>
            <a:cxnLst/>
            <a:rect l="l" t="t" r="r" b="b"/>
            <a:pathLst>
              <a:path w="641480" h="641480">
                <a:moveTo>
                  <a:pt x="0" y="0"/>
                </a:moveTo>
                <a:lnTo>
                  <a:pt x="641481" y="0"/>
                </a:lnTo>
                <a:lnTo>
                  <a:pt x="641481" y="641481"/>
                </a:lnTo>
                <a:lnTo>
                  <a:pt x="0" y="641481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10519039" y="2053493"/>
            <a:ext cx="369172" cy="632537"/>
          </a:xfrm>
          <a:custGeom>
            <a:avLst/>
            <a:gdLst/>
            <a:ahLst/>
            <a:cxnLst/>
            <a:rect l="l" t="t" r="r" b="b"/>
            <a:pathLst>
              <a:path w="369172" h="632537">
                <a:moveTo>
                  <a:pt x="0" y="0"/>
                </a:moveTo>
                <a:lnTo>
                  <a:pt x="369172" y="0"/>
                </a:lnTo>
                <a:lnTo>
                  <a:pt x="369172" y="632537"/>
                </a:lnTo>
                <a:lnTo>
                  <a:pt x="0" y="632537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12052546" y="2053493"/>
            <a:ext cx="500280" cy="632537"/>
          </a:xfrm>
          <a:custGeom>
            <a:avLst/>
            <a:gdLst/>
            <a:ahLst/>
            <a:cxnLst/>
            <a:rect l="l" t="t" r="r" b="b"/>
            <a:pathLst>
              <a:path w="500280" h="632537">
                <a:moveTo>
                  <a:pt x="0" y="0"/>
                </a:moveTo>
                <a:lnTo>
                  <a:pt x="500280" y="0"/>
                </a:lnTo>
                <a:lnTo>
                  <a:pt x="500280" y="632537"/>
                </a:lnTo>
                <a:lnTo>
                  <a:pt x="0" y="632537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13655753" y="2053493"/>
            <a:ext cx="506030" cy="632537"/>
          </a:xfrm>
          <a:custGeom>
            <a:avLst/>
            <a:gdLst/>
            <a:ahLst/>
            <a:cxnLst/>
            <a:rect l="l" t="t" r="r" b="b"/>
            <a:pathLst>
              <a:path w="506030" h="632537">
                <a:moveTo>
                  <a:pt x="0" y="0"/>
                </a:moveTo>
                <a:lnTo>
                  <a:pt x="506030" y="0"/>
                </a:lnTo>
                <a:lnTo>
                  <a:pt x="506030" y="632537"/>
                </a:lnTo>
                <a:lnTo>
                  <a:pt x="0" y="632537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15099195" y="2053493"/>
            <a:ext cx="653448" cy="658235"/>
          </a:xfrm>
          <a:custGeom>
            <a:avLst/>
            <a:gdLst/>
            <a:ahLst/>
            <a:cxnLst/>
            <a:rect l="l" t="t" r="r" b="b"/>
            <a:pathLst>
              <a:path w="653448" h="658235">
                <a:moveTo>
                  <a:pt x="0" y="0"/>
                </a:moveTo>
                <a:lnTo>
                  <a:pt x="653448" y="0"/>
                </a:lnTo>
                <a:lnTo>
                  <a:pt x="653448" y="658235"/>
                </a:lnTo>
                <a:lnTo>
                  <a:pt x="0" y="658235"/>
                </a:lnTo>
                <a:lnTo>
                  <a:pt x="0" y="0"/>
                </a:lnTo>
                <a:close/>
              </a:path>
            </a:pathLst>
          </a:custGeom>
          <a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8879369" y="1967735"/>
            <a:ext cx="643243" cy="804053"/>
          </a:xfrm>
          <a:custGeom>
            <a:avLst/>
            <a:gdLst/>
            <a:ahLst/>
            <a:cxnLst/>
            <a:rect l="l" t="t" r="r" b="b"/>
            <a:pathLst>
              <a:path w="643243" h="804053">
                <a:moveTo>
                  <a:pt x="0" y="0"/>
                </a:moveTo>
                <a:lnTo>
                  <a:pt x="643243" y="0"/>
                </a:lnTo>
                <a:lnTo>
                  <a:pt x="643243" y="804053"/>
                </a:lnTo>
                <a:lnTo>
                  <a:pt x="0" y="804053"/>
                </a:lnTo>
                <a:lnTo>
                  <a:pt x="0" y="0"/>
                </a:lnTo>
                <a:close/>
              </a:path>
            </a:pathLst>
          </a:custGeom>
          <a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207</Words>
  <Application>Microsoft Office PowerPoint</Application>
  <PresentationFormat>Custom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Arial</vt:lpstr>
      <vt:lpstr>Roboto</vt:lpstr>
      <vt:lpstr>Roboto Bold</vt:lpstr>
      <vt:lpstr>Barlow</vt:lpstr>
      <vt:lpstr>Barlow Light</vt:lpstr>
      <vt:lpstr>Office Theme</vt:lpstr>
      <vt:lpstr>PowerPoint Presentation</vt:lpstr>
      <vt:lpstr>MASALAH</vt:lpstr>
      <vt:lpstr>SOLUSI</vt:lpstr>
      <vt:lpstr>CAPET</vt:lpstr>
      <vt:lpstr>CAPET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Teknologi Teknologi 5G Fotosentris Hitam Putih</dc:title>
  <dc:creator>xsan udin</dc:creator>
  <cp:lastModifiedBy>xsan udin</cp:lastModifiedBy>
  <cp:revision>7</cp:revision>
  <dcterms:created xsi:type="dcterms:W3CDTF">2006-08-16T00:00:00Z</dcterms:created>
  <dcterms:modified xsi:type="dcterms:W3CDTF">2023-10-05T11:25:07Z</dcterms:modified>
  <dc:identifier>DAFwYqK3JlU</dc:identifier>
</cp:coreProperties>
</file>