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5.png" ContentType="image/png"/>
  <Override PartName="/ppt/media/image3.jpeg" ContentType="image/jpeg"/>
  <Override PartName="/ppt/media/image1.jpeg" ContentType="image/jpeg"/>
  <Override PartName="/ppt/media/image4.png" ContentType="image/png"/>
  <Override PartName="/ppt/media/image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90B790-836D-443B-AF14-17594A6C90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604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Extramural” means people from other institutions.</a:t>
            </a:r>
            <a:endParaRPr b="0" lang="en-US" sz="12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Starting to see uptake of the simpler web single sign-on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447800"/>
            <a:ext cx="9141120" cy="68544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6883920" y="4447800"/>
            <a:ext cx="360" cy="6958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7320600" y="4650480"/>
            <a:ext cx="1421640" cy="285120"/>
          </a:xfrm>
          <a:prstGeom prst="rect">
            <a:avLst/>
          </a:prstGeom>
          <a:ln>
            <a:noFill/>
          </a:ln>
        </p:spPr>
      </p:pic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openhpc.community/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lurm.schedmd.com/slurmctld.html" TargetMode="External"/><Relationship Id="rId2" Type="http://schemas.openxmlformats.org/officeDocument/2006/relationships/hyperlink" Target="https://slurm.schedmd.com/slurmd.html" TargetMode="External"/><Relationship Id="rId3" Type="http://schemas.openxmlformats.org/officeDocument/2006/relationships/hyperlink" Target="https://slurm.schedmd.com/sbatch.html" TargetMode="External"/><Relationship Id="rId4" Type="http://schemas.openxmlformats.org/officeDocument/2006/relationships/hyperlink" Target="https://slurm.schedmd.com/scontrol.html" TargetMode="External"/><Relationship Id="rId5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xsede.org/codeofconduct" TargetMode="External"/><Relationship Id="rId2" Type="http://schemas.openxmlformats.org/officeDocument/2006/relationships/hyperlink" Target="mailto:akli@sura.org" TargetMode="External"/><Relationship Id="rId3" Type="http://schemas.openxmlformats.org/officeDocument/2006/relationships/hyperlink" Target="mailto:lizanne.destefano@ceismc.gatech.edu" TargetMode="External"/><Relationship Id="rId4" Type="http://schemas.openxmlformats.org/officeDocument/2006/relationships/hyperlink" Target="mailto:hackworth@psc.edu" TargetMode="External"/><Relationship Id="rId5" Type="http://schemas.openxmlformats.org/officeDocument/2006/relationships/hyperlink" Target="http://jbsnead@tacc.utexas.edu" TargetMode="Externa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lurm.schedmd.com/sacctmgr.html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xsede.org/ecosystem/xcri-mission" TargetMode="External"/><Relationship Id="rId2" Type="http://schemas.openxmlformats.org/officeDocument/2006/relationships/hyperlink" Target="https://github.com/XSEDE" TargetMode="External"/><Relationship Id="rId3" Type="http://schemas.openxmlformats.org/officeDocument/2006/relationships/hyperlink" Target="mailto:help@xsede.org" TargetMode="External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95360" y="596520"/>
            <a:ext cx="727596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467f"/>
                </a:solidFill>
                <a:latin typeface="Arial"/>
                <a:ea typeface="Arial"/>
              </a:rPr>
              <a:t>Low Cost Cluster Administration</a:t>
            </a:r>
            <a:br/>
            <a:endParaRPr b="0" lang="en-US" sz="3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95360" y="3901680"/>
            <a:ext cx="510084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344520">
              <a:lnSpc>
                <a:spcPct val="9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467f"/>
                </a:solidFill>
                <a:latin typeface="Arial"/>
                <a:ea typeface="DejaVu Sans"/>
              </a:rPr>
              <a:t>[PRESENTER]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96720" y="4239000"/>
            <a:ext cx="471960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0" i="1" lang="en-US" sz="1400" spc="-1" strike="noStrike">
                <a:solidFill>
                  <a:srgbClr val="00467f"/>
                </a:solidFill>
                <a:latin typeface="Arial"/>
                <a:ea typeface="DejaVu Sans"/>
              </a:rPr>
              <a:t>[PRESENTER INSTITUTION]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16520" y="1208880"/>
            <a:ext cx="603072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467f"/>
                </a:solidFill>
                <a:latin typeface="Arial"/>
                <a:ea typeface="Arial"/>
              </a:rPr>
              <a:t>[DATE]</a:t>
            </a:r>
            <a:endParaRPr b="0" lang="en-US" sz="1600" spc="-1" strike="noStrike">
              <a:latin typeface="Arial"/>
            </a:endParaRPr>
          </a:p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467f"/>
                </a:solidFill>
                <a:latin typeface="Arial"/>
                <a:ea typeface="Arial"/>
              </a:rPr>
              <a:t>[LOCATION]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 In the Cloud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tutorial, we will be using Jetstream.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Jetstream is an NSF funded openstack cloud.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have a headnode VM and 2 Compute vms.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Possible to build elastic virtual clusters, but we’ll keep things simple…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78C9F566-0554-4556-BF4C-48729DC97080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The OpenHPC Project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28560" y="98028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https://openhpc.community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short, a yum repo + set of recipes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Building blocks for HPC Systems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Offers system tools, libraries, compiler + mpi toolchains, and apps for HPC management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We’re going to start with just SLURM and gradually use more blocks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EF9D3773-B75B-45B1-AC19-3B6E3AD20E83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A Barebones, Cloudy Cluster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74C11637-A65C-46DC-95E4-5651853B8A97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097280" y="888480"/>
            <a:ext cx="6672240" cy="36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Disk Sharing (NFS)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need to transfer data during a job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Rely on NFS or similar mechanisms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Parallel filesystems for greater performance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network ideal!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CB32CECF-4E91-4EA0-80F0-E3EF6C0C7389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Resource Manager / Scheduler (SLURM)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Maintains list of nodes and partitions (queues)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Can control access by user or group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Handles timing and distribution of jobs across nodes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Main daemon runs on headnode, with client daemons across computes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Can submit from anywhere!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4F80BB8-A0A2-407E-8CFA-19C92FE7CB5F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 Build Part 1: The Cloud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40080" y="16459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https://github.com/XSEDE/CRI_JS_Cluster_Tutorial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tutorial describing step-by-step how to build a basic SLURM cluster using Jetstream – requires JS Account!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C1ABFE10-2DEE-4472-841A-864956C36BC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In Detail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08840" y="16459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https://slurm.schedmd.com/slurmctld.html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https://slurm.schedmd.com/slurmd.html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https://slurm.schedmd.com/sbatch.html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https://slurm.schedmd.com/scontrol.html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98FD7F81-CDAC-4790-AF3B-5D02DBD9719E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Scheduling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Default is backfill: first in, first out, with small jobs allowed to run in the margins (backfill)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by “SchedulerType” Parameter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SelectType parameter controls which (and whether) resources (CPU, Mem, etc.) are allowed to be shared across nodes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802D707A-C7CE-4468-BC52-55BF238834E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Partitions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Basically, a group of nodes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have a priority and Quality of Service setting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Nodes can be in multiple partitions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Useful for condo models, and for aggregating by node type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14DAE820-3DF0-42A6-975B-6BD0A0F725DE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Priorities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Partitions have priority factors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Jobs in higher priority partitions can preempt those in lower priority partitions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also applies to scheduling decisions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from QoS, which is used to filter on User/Group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491C27B1-EC9B-4C05-87A5-48CFB773428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8200" y="273600"/>
            <a:ext cx="788616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467f"/>
                </a:solidFill>
                <a:latin typeface="Arial"/>
              </a:rPr>
              <a:t>Code of Conduct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28200" y="1071000"/>
            <a:ext cx="7886160" cy="31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XSEDE has an external code of conduct for XSEDE sponsored events which represents XSEDE's commitment to providing an inclusive and harassment-free environment in all interactions regardless of gender, sexual orientation, disability, physical appearance, race, or religion. The code of conduct extends to all XSEDE-sponsored events, services, and interactions.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 of Conduct: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https://www.xsede.org/codeofconduct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Contact: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Event organizer:  Dina Tandabany (</a:t>
            </a:r>
            <a:r>
              <a:rPr b="0" lang="en-US" sz="1800" spc="-1" strike="noStrike" u="sng">
                <a:solidFill>
                  <a:srgbClr val="0066b3"/>
                </a:solidFill>
                <a:uFillTx/>
                <a:latin typeface="Arial"/>
              </a:rPr>
              <a:t>dtandabany@cau.edu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XSEDE ombudspersons: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Linda Akli, Southeastern Universities Research Association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akli@sura.org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Lizanne Destefano, Georgia Tech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lizanne.destefano@ceismc.gatech.edu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Ken Hackworth, Pittsburgh Supercomputing Center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hackworth@psc.edu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Bryan Snead, Texas Advanced Computing Center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jbsnead@tacc.utexas.edu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Accounting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options: flat file, or database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Flat file </a:t>
            </a:r>
            <a:endParaRPr b="0" lang="en-US" sz="28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straightforward, lacking in detail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DB is controlled by the SLURM Database Daemon (slurmdbd)</a:t>
            </a:r>
            <a:endParaRPr b="0" lang="en-US" sz="28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Gives fine-grained control over users and detailed job reporting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47332CA1-2774-4454-86E0-1665F5D27258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Accounting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Interact with the SLURM DB via `sacctmgr`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https://slurm.schedmd.com/sacctmgr.html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Preferred to store user/group hierarchy in a file, and update as new users are added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2C33DFF0-BE88-418C-B370-4EE492E6EC7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Associations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within the SLURM DB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Basically a separate form of groups controlled by SLURM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setting QoS per-user and association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enforcement of any of a huge variety of limits on user or association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6D171DC6-740E-4A89-95D0-F014BD4B5B0A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Module systems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 users near-automatic control of their environment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Manages paths and dependencies from a user standpoint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Helpful for building software with a particular toolchain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LMOD: Lua Modules https://github.com/TACC/Lmod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F133D975-552E-4341-9591-4A7E2E75425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Software Management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Share software to compute nodes via mounted filesystems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 ‘blessed’ builds; allow users to build in /home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systems like spack, or DIY with provided tools (Makefiles,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3AFED9B1-7ED3-418C-87E4-B625200A839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Spack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16680" y="9925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Handles software dependencies in a scripted fashion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Comes with recipes for ~2000+ pieces of software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Builds the entire world if you’re not careful!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modules for spack-built software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`module load spack`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2725EDA-CF95-4CFB-8671-9D1DE6CFF887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6320" y="75528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Please fill out the survey before you go: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[LINK TO SURVEY]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E60D55BC-83A2-4A4E-B44C-9E0066B584EB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7200" y="256032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Arial"/>
              </a:rPr>
              <a:t>If you have questions about this presentation:</a:t>
            </a:r>
            <a:br/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https://xsede.org/ecosystem/xcri-mission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https://github.com/XSEDE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help@xsede.org</a:t>
            </a: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 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Arial"/>
              </a:rPr>
              <a:t>SUBJECT: XCRI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Workshop Outline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Brief discussion of HPC</a:t>
            </a:r>
            <a:endParaRPr b="0" lang="en-US" sz="22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Hands-on cluster build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Configure headnode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Set up basic services on compute nodes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Install and configure SLURM (Scheduler)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Manage users with slurmdbd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Explore the modules (lmod) system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Build software with Spack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Run jobs!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Configure the cluster for Elasticity (optional)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42FBEEE-25B3-494A-B7DC-6940E452BCFA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What is HPC?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28560" y="98208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Anything that is more “powerful” than a laptop!</a:t>
            </a:r>
            <a:endParaRPr b="0" lang="en-US" sz="1800" spc="-1" strike="noStrike">
              <a:latin typeface="Arial"/>
            </a:endParaRPr>
          </a:p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Traditionally refers to clustered commodity hardware, or purpose-build machines (Cray)</a:t>
            </a:r>
            <a:endParaRPr b="0" lang="en-US" sz="1800" spc="-1" strike="noStrike">
              <a:latin typeface="Arial"/>
            </a:endParaRPr>
          </a:p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Not all clusters are high performance, but old hardware is still useful!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7807C1D5-4806-42ED-8234-B0FC5D592363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97640" y="2656800"/>
            <a:ext cx="6763320" cy="19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Why HPC?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Many scientific problems do not parallelize well</a:t>
            </a:r>
            <a:endParaRPr b="0" lang="en-US" sz="2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The ones that do are more appropriate for High Throughput Computing</a:t>
            </a:r>
            <a:endParaRPr b="0" lang="en-US" sz="22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Imagine solving a jigsaw puzzle in a group, vs. a ‘spot-the-difference’ puzzle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C3AB6D15-E81D-499C-BAC6-600FBB4A4921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Two Main areas to handle in an HPC resource: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Hardware Management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Hardware configuration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Resource Availability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User Management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Software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User Environments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2F6C4D99-B810-4179-BA8B-8DC9394C61D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What are we going to do?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134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Build a cluster in the cloud, piece by piece (the hard way!)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Learn to manage scientific apps and users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Run benchmarks!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34773E1A-2059-40AD-B475-5265290FE7F3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HPC: The Pieces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The machinery:</a:t>
            </a:r>
            <a:endParaRPr b="0" lang="en-US" sz="26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Headnode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Login nodes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Monitoring/web nodes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Compute nodes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0F54CFBA-7904-4DD0-92CF-1058086FE591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092120" y="1129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Network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Storage system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GPU/Visualization, </a:t>
            </a:r>
            <a:br/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FPGAs, etc.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HPC: The Pieces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The software: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Scheduler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Node Management (Provisioner)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Module system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Monitoring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Build systems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Actual apps for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3B95578-50FC-4F18-A988-4FF87BD316E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Eric Coulter</cp:lastModifiedBy>
  <dcterms:modified xsi:type="dcterms:W3CDTF">2019-12-11T10:44:04Z</dcterms:modified>
  <cp:revision>49</cp:revision>
  <dc:subject/>
  <dc:title/>
</cp:coreProperties>
</file>