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media/image5.png" ContentType="image/png"/>
  <Override PartName="/ppt/media/image3.jpeg" ContentType="image/jpeg"/>
  <Override PartName="/ppt/media/image1.jpeg" ContentType="image/jpeg"/>
  <Override PartName="/ppt/media/image4.png" ContentType="image/png"/>
  <Override PartName="/ppt/media/image2.wmf" ContentType="image/x-wm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1AC0949-E403-4156-BA6F-4824597552DF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6040"/>
          </a:xfrm>
          <a:prstGeom prst="rect">
            <a:avLst/>
          </a:prstGeom>
        </p:spPr>
        <p:txBody>
          <a:bodyPr lIns="0" rIns="0" tIns="0" bIns="0"/>
          <a:p>
            <a:pPr marL="216000" indent="-2120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“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Extramural” means people from other institutions.</a:t>
            </a:r>
            <a:endParaRPr b="0" lang="en-US" sz="12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Starting to see uptake of the simpler web single sign-on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4447800"/>
            <a:ext cx="9141120" cy="685440"/>
          </a:xfrm>
          <a:prstGeom prst="rect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Line 2"/>
          <p:cNvSpPr/>
          <p:nvPr/>
        </p:nvSpPr>
        <p:spPr>
          <a:xfrm>
            <a:off x="6883920" y="4447800"/>
            <a:ext cx="360" cy="69588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" descr=""/>
          <p:cNvPicPr/>
          <p:nvPr/>
        </p:nvPicPr>
        <p:blipFill>
          <a:blip r:embed="rId2"/>
          <a:stretch/>
        </p:blipFill>
        <p:spPr>
          <a:xfrm>
            <a:off x="7320600" y="4650480"/>
            <a:ext cx="1421640" cy="285120"/>
          </a:xfrm>
          <a:prstGeom prst="rect">
            <a:avLst/>
          </a:prstGeom>
          <a:ln>
            <a:noFill/>
          </a:ln>
        </p:spPr>
      </p:pic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openhpc.community/" TargetMode="External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slurm.schedmd.com/slurmctld.html" TargetMode="External"/><Relationship Id="rId2" Type="http://schemas.openxmlformats.org/officeDocument/2006/relationships/hyperlink" Target="https://slurm.schedmd.com/slurmd.html" TargetMode="External"/><Relationship Id="rId3" Type="http://schemas.openxmlformats.org/officeDocument/2006/relationships/hyperlink" Target="https://slurm.schedmd.com/sbatch.html" TargetMode="External"/><Relationship Id="rId4" Type="http://schemas.openxmlformats.org/officeDocument/2006/relationships/hyperlink" Target="https://slurm.schedmd.com/scontrol.html" TargetMode="External"/><Relationship Id="rId5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xsede.org/codeofconduct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slurm.schedmd.com/sacctmgr.html" TargetMode="External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xsede.org/ecosystem/xcri-mission" TargetMode="External"/><Relationship Id="rId2" Type="http://schemas.openxmlformats.org/officeDocument/2006/relationships/hyperlink" Target="https://github.com/XSEDE" TargetMode="External"/><Relationship Id="rId3" Type="http://schemas.openxmlformats.org/officeDocument/2006/relationships/hyperlink" Target="mailto:help@xsede.org" TargetMode="External"/><Relationship Id="rId4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95360" y="596520"/>
            <a:ext cx="7275960" cy="13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00467f"/>
                </a:solidFill>
                <a:latin typeface="Arial"/>
                <a:ea typeface="Arial"/>
              </a:rPr>
              <a:t>Low Cost Cluster Administration</a:t>
            </a:r>
            <a:br/>
            <a:endParaRPr b="0" lang="en-US" sz="3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95360" y="3901680"/>
            <a:ext cx="5100840" cy="31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457200" indent="-344520">
              <a:lnSpc>
                <a:spcPct val="90000"/>
              </a:lnSpc>
              <a:spcBef>
                <a:spcPts val="799"/>
              </a:spcBef>
            </a:pPr>
            <a:r>
              <a:rPr b="0" lang="en-US" sz="1800" spc="-1" strike="noStrike">
                <a:solidFill>
                  <a:srgbClr val="00467f"/>
                </a:solidFill>
                <a:latin typeface="Arial"/>
                <a:ea typeface="DejaVu Sans"/>
              </a:rPr>
              <a:t>[PRESENTER]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96720" y="4239000"/>
            <a:ext cx="4719600" cy="32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457200" indent="-223920">
              <a:lnSpc>
                <a:spcPct val="90000"/>
              </a:lnSpc>
              <a:spcBef>
                <a:spcPts val="799"/>
              </a:spcBef>
            </a:pPr>
            <a:r>
              <a:rPr b="0" i="1" lang="en-US" sz="1400" spc="-1" strike="noStrike">
                <a:solidFill>
                  <a:srgbClr val="00467f"/>
                </a:solidFill>
                <a:latin typeface="Arial"/>
                <a:ea typeface="DejaVu Sans"/>
              </a:rPr>
              <a:t>[PRESENTER INSTITUTION]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416520" y="1208880"/>
            <a:ext cx="6030720" cy="1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457200" indent="-223920">
              <a:lnSpc>
                <a:spcPct val="9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467f"/>
                </a:solidFill>
                <a:latin typeface="Arial"/>
                <a:ea typeface="Arial"/>
              </a:rPr>
              <a:t>[DATE]</a:t>
            </a:r>
            <a:endParaRPr b="0" lang="en-US" sz="1600" spc="-1" strike="noStrike">
              <a:latin typeface="Arial"/>
            </a:endParaRPr>
          </a:p>
          <a:p>
            <a:pPr marL="457200" indent="-223920">
              <a:lnSpc>
                <a:spcPct val="9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467f"/>
                </a:solidFill>
                <a:latin typeface="Arial"/>
                <a:ea typeface="Arial"/>
              </a:rPr>
              <a:t>[LOCATION]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HPC In the Cloud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 this tutorial, we will be using Jetstream.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Jetstream is an NSF funded openstack cloud.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100000"/>
              </a:lnSpc>
              <a:spcBef>
                <a:spcPts val="1417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 will have a headnode VM and 2 Compute vms.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100000"/>
              </a:lnSpc>
              <a:spcBef>
                <a:spcPts val="1417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Possible to build elastic virtual clusters, but we’ll keep things simple…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B29058E2-E23D-46C1-B626-05639713EEE1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The OpenHPC Project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628560" y="98028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https://openhpc.community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 short, a yum repo + set of recipes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Building blocks for HPC Systems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Offers system tools, libraries, compiler + mpi toolchains, and apps for HPC management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We’re going to start with just SLURM and gradually use more blocks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FE0200B6-3B8D-46AE-9CE3-6C97AE6E62C6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A Barebones, Cloudy Cluster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3378E4E5-CA15-4824-8340-2D8F6FFF3B8F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1097280" y="888480"/>
            <a:ext cx="6672240" cy="368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Disk Sharing (NFS)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 need to transfer data during a job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Rely on NFS or similar mechanisms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Parallel filesystems for greater performance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Separate network ideal!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4C3C88DA-82A6-4007-8FEC-D962F511EF32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Resource Manager / Scheduler (SLURM)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Maintains list of nodes and partitions (queues)</a:t>
            </a:r>
            <a:endParaRPr b="0" lang="en-US" sz="26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Can control access by user or group</a:t>
            </a:r>
            <a:endParaRPr b="0" lang="en-US" sz="26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Handles timing and distribution of jobs across nodes</a:t>
            </a:r>
            <a:endParaRPr b="0" lang="en-US" sz="26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Main daemon runs on headnode, with client daemons across computes</a:t>
            </a:r>
            <a:endParaRPr b="0" lang="en-US" sz="26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Can submit from anywhere!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7D59CFF1-1115-41DA-865F-33422FD5D936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HPC Build Part 1: The Cloud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640080" y="16459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</a:rPr>
              <a:t>https://github.com/XSEDE/CRI_JS_Cluster_Tutorial/tutorial_material/Walkthrough.md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tutorial describing step-by-step how to build a basic SLURM cluster using Jetstream – requires JS Account!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AE1AA609-4311-44FE-9DC6-3D3BD25EBD41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SLURM In Detail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08840" y="16459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https://slurm.schedmd.com/slurmctld.html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https://slurm.schedmd.com/slurmd.html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https://slurm.schedmd.com/sbatch.html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https://slurm.schedmd.com/scontrol.html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FDD58CBA-CB45-4FFC-93D4-92D71366FDC3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Slurm Scheduling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Default is backfill: first in, first out, with small jobs allowed to run in the margins (backfill)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Controlled by “SchedulerType” Parameter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SelectType parameter controls which (and whether) resources (CPU, Mem, etc.) are allowed to be shared across nodes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E4CBB4B1-B035-440D-9DC2-7A5197FB628C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Slurm Partitions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Basically, a group of nodes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 have a priority and Quality of Service setting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Nodes can be in multiple partitions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Useful for condo models, and for aggregating by node type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042E68E1-463D-4ABF-B407-4ADCBF4AE1EB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Slurm Priorities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Partitions have priority factors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Jobs in higher priority partitions can preempt those in lower priority partitions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This also applies to scheduling decisions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Different from QoS, which is used to filter on User/Group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BE743839-6180-4363-A4AF-16DF6810254C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28200" y="273600"/>
            <a:ext cx="7886160" cy="6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467f"/>
                </a:solidFill>
                <a:latin typeface="Arial"/>
              </a:rPr>
              <a:t>Code of Conduct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28200" y="1071000"/>
            <a:ext cx="7886160" cy="31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XSEDE has an external code of conduct for XSEDE sponsored events which represents XSEDE's commitment to providing an inclusive and harassment-free environment in all interactions regardless of gender, sexual orientation, disability, physical appearance, race, or religion. The code of conduct extends to all XSEDE-sponsored events, services, and interactions.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Code of Conduct: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https://www.xsede.org/codeofconduct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Contact: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Event organizer:  [organizer] (</a:t>
            </a:r>
            <a:r>
              <a:rPr b="0" lang="en-US" sz="1800" spc="-1" strike="noStrike" u="sng">
                <a:solidFill>
                  <a:srgbClr val="0066b3"/>
                </a:solidFill>
                <a:uFillTx/>
                <a:latin typeface="Arial"/>
              </a:rPr>
              <a:t>[email]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[other involved people]: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[name], [institution]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</a:rPr>
              <a:t>[email]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2229480" y="4127760"/>
            <a:ext cx="180720" cy="3466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Slurm Accounting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Two main options: flat file, or database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Flat file </a:t>
            </a:r>
            <a:endParaRPr b="0" lang="en-US" sz="2800" spc="-1" strike="noStrike">
              <a:latin typeface="Arial"/>
            </a:endParaRPr>
          </a:p>
          <a:p>
            <a:pPr lvl="1" marL="432000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Simple, straightforward, lacking in detail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DB is controlled by the SLURM Database Daemon (slurmdbd)</a:t>
            </a:r>
            <a:endParaRPr b="0" lang="en-US" sz="2800" spc="-1" strike="noStrike">
              <a:latin typeface="Arial"/>
            </a:endParaRPr>
          </a:p>
          <a:p>
            <a:pPr lvl="1" marL="432000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Gives fine-grained control over users and detailed job reporting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591B785F-5CC8-4D5C-9A19-B861B8A700BB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Slurm Accounting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Interact with the SLURM DB via `sacctmgr`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https://slurm.schedmd.com/sacctmgr.html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Preferred to store user/group hierarchy in a file, and update as new users are added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A9F11529-BF24-4BD5-8882-793951340318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Slurm Associations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Set within the SLURM DB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Basically a separate form of groups controlled by SLURM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Allows setting QoS per-user and association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Allows enforcement of any of a huge variety of limits on user or association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6E449C98-08CC-4A4D-988F-3C6CE1AC8474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Module systems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Allow users near-automatic control of their environment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Manages paths and dependencies from a user standpoint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Helpful for building software with a particular toolchain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LMOD: Lua Modules https://github.com/TACC/Lmod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94D3850B-7F9E-419C-A4F2-AE00FDBF241C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Software Management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Share software to compute nodes via mounted filesystems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Provide ‘blessed’ builds; allow users to build in /home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Build systems like spack, or DIY with provided tools (Makefiles, etc.)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469C3DAB-7A83-4DB7-A5C2-6DE22FB6C195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Spack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616680" y="9925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Handles software dependencies in a scripted fashion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Comes with recipes for ~2000+ pieces of software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Builds the entire world if you’re not careful!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Creates modules for spack-built software</a:t>
            </a:r>
            <a:endParaRPr b="0" lang="en-US" sz="28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spcBef>
                <a:spcPts val="1001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`module load spack`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2A3BEE42-F446-4B61-81BF-CECE9672BD19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36320" y="75528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1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Please fill out the survey before you go: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[LINK TO SURVEY]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E1D01A57-EA64-47CC-8A0B-FB21C55ACCDD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457200" y="256032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0" lang="en-US" sz="2600" spc="-1" strike="noStrike">
                <a:solidFill>
                  <a:srgbClr val="0066b3"/>
                </a:solidFill>
                <a:latin typeface="Arial"/>
                <a:ea typeface="Arial"/>
              </a:rPr>
              <a:t>If you have questions about this presentation:</a:t>
            </a:r>
            <a:br/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https://xsede.org/ecosystem/xcri-mission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https://github.com/XSEDE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help@xsede.org</a:t>
            </a: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 </a:t>
            </a:r>
            <a:r>
              <a:rPr b="0" lang="en-US" sz="2600" spc="-1" strike="noStrike">
                <a:solidFill>
                  <a:srgbClr val="0066b3"/>
                </a:solidFill>
                <a:latin typeface="Arial"/>
                <a:ea typeface="Arial"/>
              </a:rPr>
              <a:t>SUBJECT: XCRI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Workshop Outline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90000"/>
              </a:lnSpc>
              <a:buClr>
                <a:srgbClr val="7f807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Brief discussion of HPC</a:t>
            </a:r>
            <a:endParaRPr b="0" lang="en-US" sz="2200" spc="-1" strike="noStrike">
              <a:latin typeface="Arial"/>
            </a:endParaRPr>
          </a:p>
          <a:p>
            <a:pPr marL="177840" indent="-179640">
              <a:lnSpc>
                <a:spcPct val="90000"/>
              </a:lnSpc>
              <a:buClr>
                <a:srgbClr val="7f807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Hands-on cluster build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Configure headnode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Set up basic services on compute nodes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Install and configure SLURM (Scheduler)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Manage users with slurmdbd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Explore the modules (lmod) system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Build software with Spack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Run jobs!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Configure the cluster for Elasticity (optional)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41EADD8E-FBB2-45E0-BBF1-60E87A233654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What is HPC?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28560" y="98208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3160">
              <a:lnSpc>
                <a:spcPct val="100000"/>
              </a:lnSpc>
              <a:spcBef>
                <a:spcPts val="1417"/>
              </a:spcBef>
              <a:buClr>
                <a:srgbClr val="3f3f3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Arial"/>
                <a:ea typeface="Arial"/>
              </a:rPr>
              <a:t>Anything that is more “powerful” than a laptop!</a:t>
            </a:r>
            <a:endParaRPr b="0" lang="en-US" sz="1800" spc="-1" strike="noStrike">
              <a:latin typeface="Arial"/>
            </a:endParaRPr>
          </a:p>
          <a:p>
            <a:pPr marL="177840" indent="-173160">
              <a:lnSpc>
                <a:spcPct val="100000"/>
              </a:lnSpc>
              <a:spcBef>
                <a:spcPts val="1417"/>
              </a:spcBef>
              <a:buClr>
                <a:srgbClr val="3f3f3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Arial"/>
                <a:ea typeface="Arial"/>
              </a:rPr>
              <a:t>Traditionally refers to clustered commodity hardware, or purpose-build machines (Cray)</a:t>
            </a:r>
            <a:endParaRPr b="0" lang="en-US" sz="1800" spc="-1" strike="noStrike">
              <a:latin typeface="Arial"/>
            </a:endParaRPr>
          </a:p>
          <a:p>
            <a:pPr marL="177840" indent="-173160">
              <a:lnSpc>
                <a:spcPct val="100000"/>
              </a:lnSpc>
              <a:spcBef>
                <a:spcPts val="1417"/>
              </a:spcBef>
              <a:buClr>
                <a:srgbClr val="3f3f3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33333"/>
                </a:solidFill>
                <a:latin typeface="Arial"/>
                <a:ea typeface="Arial"/>
              </a:rPr>
              <a:t>Not all clusters are high performance, but old hardware is still useful!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5C40CAEF-C888-4685-AB9B-41E616C1206A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097640" y="2656800"/>
            <a:ext cx="6763320" cy="191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Why HPC?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90000"/>
              </a:lnSpc>
              <a:buClr>
                <a:srgbClr val="7f807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Many scientific problems do not parallelize well</a:t>
            </a:r>
            <a:endParaRPr b="0" lang="en-US" sz="22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The ones that do are more appropriate for High Throughput Computing</a:t>
            </a:r>
            <a:endParaRPr b="0" lang="en-US" sz="2200" spc="-1" strike="noStrike">
              <a:latin typeface="Arial"/>
            </a:endParaRPr>
          </a:p>
          <a:p>
            <a:pPr marL="177840" indent="-179640">
              <a:lnSpc>
                <a:spcPct val="100000"/>
              </a:lnSpc>
              <a:spcBef>
                <a:spcPts val="1417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Imagine solving a jigsaw puzzle in a group, vs. a ‘spot-the-difference’ puzzle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C7C1809E-CD44-480C-8D4E-9A9BF1E32328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Two Main areas to handle in an HPC resource: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100000"/>
              </a:lnSpc>
              <a:spcBef>
                <a:spcPts val="1417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333333"/>
                </a:solidFill>
                <a:latin typeface="Arial"/>
                <a:ea typeface="Arial"/>
              </a:rPr>
              <a:t>Hardware Management</a:t>
            </a:r>
            <a:endParaRPr b="0" lang="en-US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333333"/>
                </a:solidFill>
                <a:latin typeface="Arial"/>
                <a:ea typeface="Arial"/>
              </a:rPr>
              <a:t>Hardware configuration</a:t>
            </a:r>
            <a:endParaRPr b="0" lang="en-US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333333"/>
                </a:solidFill>
                <a:latin typeface="Arial"/>
                <a:ea typeface="Arial"/>
              </a:rPr>
              <a:t>Resource Availability</a:t>
            </a:r>
            <a:endParaRPr b="0" lang="en-US" sz="2600" spc="-1" strike="noStrike">
              <a:latin typeface="Arial"/>
            </a:endParaRPr>
          </a:p>
          <a:p>
            <a:pPr marL="177840" indent="-179640">
              <a:lnSpc>
                <a:spcPct val="100000"/>
              </a:lnSpc>
              <a:spcBef>
                <a:spcPts val="1417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333333"/>
                </a:solidFill>
                <a:latin typeface="Arial"/>
                <a:ea typeface="Arial"/>
              </a:rPr>
              <a:t>User Management</a:t>
            </a:r>
            <a:endParaRPr b="0" lang="en-US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333333"/>
                </a:solidFill>
                <a:latin typeface="Arial"/>
                <a:ea typeface="Arial"/>
              </a:rPr>
              <a:t>Software</a:t>
            </a:r>
            <a:endParaRPr b="0" lang="en-US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333333"/>
                </a:solidFill>
                <a:latin typeface="Arial"/>
                <a:ea typeface="Arial"/>
              </a:rPr>
              <a:t>User Environments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38AF5281-C2AE-48BC-8B58-DCCAB5408330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What are we going to do?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100000"/>
              </a:lnSpc>
              <a:spcBef>
                <a:spcPts val="1134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333333"/>
                </a:solidFill>
                <a:latin typeface="Arial"/>
                <a:ea typeface="Arial"/>
              </a:rPr>
              <a:t>Build a cluster in the cloud, piece by piece (the hard way!)</a:t>
            </a:r>
            <a:endParaRPr b="0" lang="en-US" sz="2600" spc="-1" strike="noStrike">
              <a:latin typeface="Arial"/>
            </a:endParaRPr>
          </a:p>
          <a:p>
            <a:pPr marL="177840" indent="-179640">
              <a:lnSpc>
                <a:spcPct val="100000"/>
              </a:lnSpc>
              <a:spcBef>
                <a:spcPts val="1417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333333"/>
                </a:solidFill>
                <a:latin typeface="Arial"/>
                <a:ea typeface="Arial"/>
              </a:rPr>
              <a:t>Learn to manage scientific apps and users</a:t>
            </a:r>
            <a:endParaRPr b="0" lang="en-US" sz="2600" spc="-1" strike="noStrike">
              <a:latin typeface="Arial"/>
            </a:endParaRPr>
          </a:p>
          <a:p>
            <a:pPr marL="177840" indent="-179640">
              <a:lnSpc>
                <a:spcPct val="100000"/>
              </a:lnSpc>
              <a:spcBef>
                <a:spcPts val="1417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333333"/>
                </a:solidFill>
                <a:latin typeface="Arial"/>
                <a:ea typeface="Arial"/>
              </a:rPr>
              <a:t>Run benchmarks!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C5E3C311-C1D6-49A3-8530-421D7E48A4A7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HPC: The Pieces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100000"/>
              </a:lnSpc>
              <a:spcBef>
                <a:spcPts val="1417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333333"/>
                </a:solidFill>
                <a:latin typeface="Arial"/>
                <a:ea typeface="Arial"/>
              </a:rPr>
              <a:t>The machinery:</a:t>
            </a:r>
            <a:endParaRPr b="0" lang="en-US" sz="26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  <a:ea typeface="Arial"/>
              </a:rPr>
              <a:t>Headnode</a:t>
            </a:r>
            <a:endParaRPr b="0" lang="en-US" sz="24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ce181e"/>
                </a:solidFill>
                <a:latin typeface="Arial"/>
                <a:ea typeface="Arial"/>
              </a:rPr>
              <a:t>Login nodes</a:t>
            </a:r>
            <a:endParaRPr b="0" lang="en-US" sz="24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ce181e"/>
                </a:solidFill>
                <a:latin typeface="Arial"/>
                <a:ea typeface="Arial"/>
              </a:rPr>
              <a:t>Monitoring/web nodes</a:t>
            </a:r>
            <a:endParaRPr b="0" lang="en-US" sz="24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  <a:ea typeface="Arial"/>
              </a:rPr>
              <a:t>Compute nodes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92A36D11-87DF-4082-B64F-FBED3B2EBDA5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4092120" y="1129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  <a:ea typeface="Arial"/>
              </a:rPr>
              <a:t>Network</a:t>
            </a:r>
            <a:endParaRPr b="0" lang="en-US" sz="24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  <a:ea typeface="Arial"/>
              </a:rPr>
              <a:t>Storage system</a:t>
            </a:r>
            <a:endParaRPr b="0" lang="en-US" sz="24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ce181e"/>
                </a:solidFill>
                <a:latin typeface="Arial"/>
                <a:ea typeface="Arial"/>
              </a:rPr>
              <a:t>GPU/Visualization, </a:t>
            </a:r>
            <a:br/>
            <a:r>
              <a:rPr b="0" lang="en-US" sz="2400" spc="-1" strike="noStrike">
                <a:solidFill>
                  <a:srgbClr val="ce181e"/>
                </a:solidFill>
                <a:latin typeface="Arial"/>
                <a:ea typeface="Arial"/>
              </a:rPr>
              <a:t>FPGAs, etc.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28560" y="273960"/>
            <a:ext cx="78822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467f"/>
                </a:solidFill>
                <a:latin typeface="Arial"/>
                <a:ea typeface="Arial"/>
              </a:rPr>
              <a:t>HPC: The Pieces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628560" y="1102320"/>
            <a:ext cx="78822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marL="177840" indent="-179640">
              <a:lnSpc>
                <a:spcPct val="100000"/>
              </a:lnSpc>
              <a:spcBef>
                <a:spcPts val="1417"/>
              </a:spcBef>
              <a:buClr>
                <a:srgbClr val="7f807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  <a:ea typeface="Arial"/>
              </a:rPr>
              <a:t>The software:</a:t>
            </a:r>
            <a:endParaRPr b="0" lang="en-US" sz="24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  <a:ea typeface="Arial"/>
              </a:rPr>
              <a:t>Scheduler</a:t>
            </a:r>
            <a:endParaRPr b="0" lang="en-US" sz="24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  <a:ea typeface="Arial"/>
              </a:rPr>
              <a:t>Node Management (Provisioner)</a:t>
            </a:r>
            <a:endParaRPr b="0" lang="en-US" sz="24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  <a:ea typeface="Arial"/>
              </a:rPr>
              <a:t>Module system</a:t>
            </a:r>
            <a:endParaRPr b="0" lang="en-US" sz="24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  <a:ea typeface="Arial"/>
              </a:rPr>
              <a:t>Monitoring</a:t>
            </a:r>
            <a:endParaRPr b="0" lang="en-US" sz="24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  <a:ea typeface="Arial"/>
              </a:rPr>
              <a:t>Build systems</a:t>
            </a:r>
            <a:endParaRPr b="0" lang="en-US" sz="2400" spc="-1" strike="noStrike"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  <a:ea typeface="Arial"/>
              </a:rPr>
              <a:t>Actual apps for users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86000" y="4748040"/>
            <a:ext cx="20235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100000"/>
              </a:lnSpc>
            </a:pPr>
            <a:fld id="{0F856990-3303-4DA2-926B-EDF0FA757BAD}" type="slidenum">
              <a:rPr b="0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Eric Coulter</cp:lastModifiedBy>
  <dcterms:modified xsi:type="dcterms:W3CDTF">2019-12-11T10:54:18Z</dcterms:modified>
  <cp:revision>51</cp:revision>
  <dc:subject/>
  <dc:title/>
</cp:coreProperties>
</file>