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73" r:id="rId3"/>
    <p:sldId id="267" r:id="rId4"/>
    <p:sldId id="257" r:id="rId5"/>
    <p:sldId id="268" r:id="rId6"/>
    <p:sldId id="274" r:id="rId7"/>
    <p:sldId id="280" r:id="rId8"/>
    <p:sldId id="272" r:id="rId9"/>
    <p:sldId id="271" r:id="rId10"/>
    <p:sldId id="281" r:id="rId11"/>
    <p:sldId id="284" r:id="rId12"/>
    <p:sldId id="276" r:id="rId13"/>
    <p:sldId id="270" r:id="rId14"/>
    <p:sldId id="282" r:id="rId15"/>
    <p:sldId id="278" r:id="rId16"/>
    <p:sldId id="279" r:id="rId17"/>
    <p:sldId id="277" r:id="rId18"/>
    <p:sldId id="269"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51"/>
    <p:restoredTop sz="86667"/>
  </p:normalViewPr>
  <p:slideViewPr>
    <p:cSldViewPr snapToGrid="0" snapToObjects="1">
      <p:cViewPr varScale="1">
        <p:scale>
          <a:sx n="136" d="100"/>
          <a:sy n="136" d="100"/>
        </p:scale>
        <p:origin x="224" y="31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8C56F6-8947-1D40-8B23-5B769DC7EA39}" type="datetimeFigureOut">
              <a:rPr lang="en-US" smtClean="0"/>
              <a:t>7/9/22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93345-87BA-AB43-BDC2-D1A416D7F748}" type="slidenum">
              <a:rPr lang="en-US" smtClean="0"/>
              <a:t>‹#›</a:t>
            </a:fld>
            <a:endParaRPr lang="en-US"/>
          </a:p>
        </p:txBody>
      </p:sp>
    </p:spTree>
    <p:extLst>
      <p:ext uri="{BB962C8B-B14F-4D97-AF65-F5344CB8AC3E}">
        <p14:creationId xmlns:p14="http://schemas.microsoft.com/office/powerpoint/2010/main" val="4143488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I’m Stephen Bird.  I work at Indiana University with Sanjana and I also work as an XCRI Engineer with Rich and Eric.  We are going to get started with a hands-on of a simple docker container build.  Before we get started with this portion, can everyone log in to the tutorial host?</a:t>
            </a:r>
          </a:p>
        </p:txBody>
      </p:sp>
      <p:sp>
        <p:nvSpPr>
          <p:cNvPr id="4" name="Slide Number Placeholder 3"/>
          <p:cNvSpPr>
            <a:spLocks noGrp="1"/>
          </p:cNvSpPr>
          <p:nvPr>
            <p:ph type="sldNum" sz="quarter" idx="5"/>
          </p:nvPr>
        </p:nvSpPr>
        <p:spPr/>
        <p:txBody>
          <a:bodyPr/>
          <a:lstStyle/>
          <a:p>
            <a:fld id="{CAD93345-87BA-AB43-BDC2-D1A416D7F748}" type="slidenum">
              <a:rPr lang="en-US" smtClean="0"/>
              <a:t>1</a:t>
            </a:fld>
            <a:endParaRPr lang="en-US"/>
          </a:p>
        </p:txBody>
      </p:sp>
    </p:spTree>
    <p:extLst>
      <p:ext uri="{BB962C8B-B14F-4D97-AF65-F5344CB8AC3E}">
        <p14:creationId xmlns:p14="http://schemas.microsoft.com/office/powerpoint/2010/main" val="2898955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As I’ve said, this is a user guide that you should find useful if you are preparing to start on Expanse.  On key difference I will note, is that Expanse has a license to Singularity Pro instead of the community version of Singularity.   Which I’ll discuss in a second.  But, we have to load the </a:t>
            </a:r>
            <a:r>
              <a:rPr lang="en-US" sz="1200" b="0" kern="1200" dirty="0" err="1">
                <a:solidFill>
                  <a:schemeClr val="tx1"/>
                </a:solidFill>
                <a:effectLst/>
                <a:latin typeface="+mn-lt"/>
                <a:ea typeface="+mn-ea"/>
                <a:cs typeface="+mn-cs"/>
              </a:rPr>
              <a:t>singularitypro</a:t>
            </a:r>
            <a:r>
              <a:rPr lang="en-US" sz="1200" b="0" kern="1200" dirty="0">
                <a:solidFill>
                  <a:schemeClr val="tx1"/>
                </a:solidFill>
                <a:effectLst/>
                <a:latin typeface="+mn-lt"/>
                <a:ea typeface="+mn-ea"/>
                <a:cs typeface="+mn-cs"/>
              </a:rPr>
              <a:t> container.  After that, we can pull our container in with our singularity pull command.</a:t>
            </a:r>
            <a:endParaRPr lang="en-US" dirty="0"/>
          </a:p>
        </p:txBody>
      </p:sp>
      <p:sp>
        <p:nvSpPr>
          <p:cNvPr id="4" name="Slide Number Placeholder 3"/>
          <p:cNvSpPr>
            <a:spLocks noGrp="1"/>
          </p:cNvSpPr>
          <p:nvPr>
            <p:ph type="sldNum" sz="quarter" idx="5"/>
          </p:nvPr>
        </p:nvSpPr>
        <p:spPr/>
        <p:txBody>
          <a:bodyPr/>
          <a:lstStyle/>
          <a:p>
            <a:fld id="{CAD93345-87BA-AB43-BDC2-D1A416D7F748}" type="slidenum">
              <a:rPr lang="en-US" smtClean="0"/>
              <a:t>10</a:t>
            </a:fld>
            <a:endParaRPr lang="en-US"/>
          </a:p>
        </p:txBody>
      </p:sp>
    </p:spTree>
    <p:extLst>
      <p:ext uri="{BB962C8B-B14F-4D97-AF65-F5344CB8AC3E}">
        <p14:creationId xmlns:p14="http://schemas.microsoft.com/office/powerpoint/2010/main" val="1759014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I’ve not delved into the key differences between the two, but I did find a pamphlet from </a:t>
            </a:r>
            <a:r>
              <a:rPr lang="en-US" sz="1200" b="0" kern="1200" dirty="0" err="1">
                <a:solidFill>
                  <a:schemeClr val="tx1"/>
                </a:solidFill>
                <a:effectLst/>
                <a:latin typeface="+mn-lt"/>
                <a:ea typeface="+mn-ea"/>
                <a:cs typeface="+mn-cs"/>
              </a:rPr>
              <a:t>sylabs</a:t>
            </a:r>
            <a:r>
              <a:rPr lang="en-US" sz="1200" b="0" kern="1200" dirty="0">
                <a:solidFill>
                  <a:schemeClr val="tx1"/>
                </a:solidFill>
                <a:effectLst/>
                <a:latin typeface="+mn-lt"/>
                <a:ea typeface="+mn-ea"/>
                <a:cs typeface="+mn-cs"/>
              </a:rPr>
              <a:t> that states: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SingularityPRO</a:t>
            </a:r>
            <a:r>
              <a:rPr lang="en-US" sz="1200" b="0" kern="1200" dirty="0">
                <a:solidFill>
                  <a:schemeClr val="tx1"/>
                </a:solidFill>
                <a:effectLst/>
                <a:latin typeface="+mn-lt"/>
                <a:ea typeface="+mn-ea"/>
                <a:cs typeface="+mn-cs"/>
              </a:rPr>
              <a:t> builds on the success of Singularity Community and leverages its open source heritage to enable HPC and Enterprise Performance Computing workloads, including deep learning, IoT, and predictive analytics. “</a:t>
            </a:r>
            <a:endParaRPr lang="en-US" dirty="0"/>
          </a:p>
          <a:p>
            <a:endParaRPr lang="en-US" dirty="0"/>
          </a:p>
          <a:p>
            <a:r>
              <a:rPr lang="en-US" dirty="0"/>
              <a:t>In the pamphlet, it shows that code curation, a container library, container build services, and a few other key features are the difference.</a:t>
            </a:r>
          </a:p>
        </p:txBody>
      </p:sp>
      <p:sp>
        <p:nvSpPr>
          <p:cNvPr id="4" name="Slide Number Placeholder 3"/>
          <p:cNvSpPr>
            <a:spLocks noGrp="1"/>
          </p:cNvSpPr>
          <p:nvPr>
            <p:ph type="sldNum" sz="quarter" idx="5"/>
          </p:nvPr>
        </p:nvSpPr>
        <p:spPr/>
        <p:txBody>
          <a:bodyPr/>
          <a:lstStyle/>
          <a:p>
            <a:fld id="{CAD93345-87BA-AB43-BDC2-D1A416D7F748}" type="slidenum">
              <a:rPr lang="en-US" smtClean="0"/>
              <a:t>11</a:t>
            </a:fld>
            <a:endParaRPr lang="en-US"/>
          </a:p>
        </p:txBody>
      </p:sp>
    </p:spTree>
    <p:extLst>
      <p:ext uri="{BB962C8B-B14F-4D97-AF65-F5344CB8AC3E}">
        <p14:creationId xmlns:p14="http://schemas.microsoft.com/office/powerpoint/2010/main" val="1665589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Expanse, it has a little more that you need to add to the job script then the job script used to run on Bridges2, but it does a fantastic job at providing errors that help you understand what is required to run.  There is no default partition, so as you can see we have added that.  Also, you need a wall time limit, which is what the ”t” flag is, and also an XSEDE allocation to charge the job to, which in this case was the TG- allocation.</a:t>
            </a:r>
          </a:p>
        </p:txBody>
      </p:sp>
      <p:sp>
        <p:nvSpPr>
          <p:cNvPr id="4" name="Slide Number Placeholder 3"/>
          <p:cNvSpPr>
            <a:spLocks noGrp="1"/>
          </p:cNvSpPr>
          <p:nvPr>
            <p:ph type="sldNum" sz="quarter" idx="5"/>
          </p:nvPr>
        </p:nvSpPr>
        <p:spPr/>
        <p:txBody>
          <a:bodyPr/>
          <a:lstStyle/>
          <a:p>
            <a:fld id="{CAD93345-87BA-AB43-BDC2-D1A416D7F748}" type="slidenum">
              <a:rPr lang="en-US" smtClean="0"/>
              <a:t>12</a:t>
            </a:fld>
            <a:endParaRPr lang="en-US"/>
          </a:p>
        </p:txBody>
      </p:sp>
    </p:spTree>
    <p:extLst>
      <p:ext uri="{BB962C8B-B14F-4D97-AF65-F5344CB8AC3E}">
        <p14:creationId xmlns:p14="http://schemas.microsoft.com/office/powerpoint/2010/main" val="3220030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to Stampede 2.  This is the hardware information for that system.  </a:t>
            </a:r>
          </a:p>
        </p:txBody>
      </p:sp>
      <p:sp>
        <p:nvSpPr>
          <p:cNvPr id="4" name="Slide Number Placeholder 3"/>
          <p:cNvSpPr>
            <a:spLocks noGrp="1"/>
          </p:cNvSpPr>
          <p:nvPr>
            <p:ph type="sldNum" sz="quarter" idx="5"/>
          </p:nvPr>
        </p:nvSpPr>
        <p:spPr/>
        <p:txBody>
          <a:bodyPr/>
          <a:lstStyle/>
          <a:p>
            <a:fld id="{CAD93345-87BA-AB43-BDC2-D1A416D7F748}" type="slidenum">
              <a:rPr lang="en-US" smtClean="0"/>
              <a:t>13</a:t>
            </a:fld>
            <a:endParaRPr lang="en-US"/>
          </a:p>
        </p:txBody>
      </p:sp>
    </p:spTree>
    <p:extLst>
      <p:ext uri="{BB962C8B-B14F-4D97-AF65-F5344CB8AC3E}">
        <p14:creationId xmlns:p14="http://schemas.microsoft.com/office/powerpoint/2010/main" val="2437689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user guide I used and found useful for getting started on Stampede 2.</a:t>
            </a:r>
          </a:p>
        </p:txBody>
      </p:sp>
      <p:sp>
        <p:nvSpPr>
          <p:cNvPr id="4" name="Slide Number Placeholder 3"/>
          <p:cNvSpPr>
            <a:spLocks noGrp="1"/>
          </p:cNvSpPr>
          <p:nvPr>
            <p:ph type="sldNum" sz="quarter" idx="5"/>
          </p:nvPr>
        </p:nvSpPr>
        <p:spPr/>
        <p:txBody>
          <a:bodyPr/>
          <a:lstStyle/>
          <a:p>
            <a:fld id="{CAD93345-87BA-AB43-BDC2-D1A416D7F748}" type="slidenum">
              <a:rPr lang="en-US" smtClean="0"/>
              <a:t>14</a:t>
            </a:fld>
            <a:endParaRPr lang="en-US"/>
          </a:p>
        </p:txBody>
      </p:sp>
    </p:spTree>
    <p:extLst>
      <p:ext uri="{BB962C8B-B14F-4D97-AF65-F5344CB8AC3E}">
        <p14:creationId xmlns:p14="http://schemas.microsoft.com/office/powerpoint/2010/main" val="2285518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thing to note, is that Singularity commands are not available on the login nodes on Stampede 2, so you will have to start an interactive session on the compute nodes to perform the singularity pull command.  This is well documented in the user guides and also, I believe in the return error if you try to pull a container on the login nodes.  To run an interactive job at TACC, you can use the </a:t>
            </a:r>
            <a:r>
              <a:rPr lang="en-US" dirty="0" err="1"/>
              <a:t>idev</a:t>
            </a:r>
            <a:r>
              <a:rPr lang="en-US" dirty="0"/>
              <a:t> application.  The m flag is the number of minutes requested.  I believe the user guide recommends 40, but the default is 30 minutes, so if you don’t provide the ”m” flag, you have 30 minutes.  This should be enough time for the system to pull your container unless you have a particularly large container.  Once you run the </a:t>
            </a:r>
            <a:r>
              <a:rPr lang="en-US" dirty="0" err="1"/>
              <a:t>idev</a:t>
            </a:r>
            <a:r>
              <a:rPr lang="en-US" dirty="0"/>
              <a:t> application, it asks how many cores you require.  For the </a:t>
            </a:r>
            <a:r>
              <a:rPr lang="en-US" dirty="0" err="1"/>
              <a:t>mandlebrot</a:t>
            </a:r>
            <a:r>
              <a:rPr lang="en-US" dirty="0"/>
              <a:t> container, I simply requested 1.  And here is a user guide for using singularity at TACC.</a:t>
            </a:r>
          </a:p>
        </p:txBody>
      </p:sp>
      <p:sp>
        <p:nvSpPr>
          <p:cNvPr id="4" name="Slide Number Placeholder 3"/>
          <p:cNvSpPr>
            <a:spLocks noGrp="1"/>
          </p:cNvSpPr>
          <p:nvPr>
            <p:ph type="sldNum" sz="quarter" idx="5"/>
          </p:nvPr>
        </p:nvSpPr>
        <p:spPr/>
        <p:txBody>
          <a:bodyPr/>
          <a:lstStyle/>
          <a:p>
            <a:fld id="{CAD93345-87BA-AB43-BDC2-D1A416D7F748}" type="slidenum">
              <a:rPr lang="en-US" smtClean="0"/>
              <a:t>15</a:t>
            </a:fld>
            <a:endParaRPr lang="en-US"/>
          </a:p>
        </p:txBody>
      </p:sp>
    </p:spTree>
    <p:extLst>
      <p:ext uri="{BB962C8B-B14F-4D97-AF65-F5344CB8AC3E}">
        <p14:creationId xmlns:p14="http://schemas.microsoft.com/office/powerpoint/2010/main" val="2133265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a:t>
            </a:r>
            <a:r>
              <a:rPr lang="en-US" dirty="0" err="1"/>
              <a:t>idev</a:t>
            </a:r>
            <a:r>
              <a:rPr lang="en-US" dirty="0"/>
              <a:t> application starts up and we are on a compute node in our interactive job, we need to load TACC’s singularity module.  Note that this is different than the other two we’ve seen so far.  Once that’s ran, we are able to pull our container with the following pull line.</a:t>
            </a:r>
          </a:p>
        </p:txBody>
      </p:sp>
      <p:sp>
        <p:nvSpPr>
          <p:cNvPr id="4" name="Slide Number Placeholder 3"/>
          <p:cNvSpPr>
            <a:spLocks noGrp="1"/>
          </p:cNvSpPr>
          <p:nvPr>
            <p:ph type="sldNum" sz="quarter" idx="5"/>
          </p:nvPr>
        </p:nvSpPr>
        <p:spPr/>
        <p:txBody>
          <a:bodyPr/>
          <a:lstStyle/>
          <a:p>
            <a:fld id="{CAD93345-87BA-AB43-BDC2-D1A416D7F748}" type="slidenum">
              <a:rPr lang="en-US" smtClean="0"/>
              <a:t>16</a:t>
            </a:fld>
            <a:endParaRPr lang="en-US"/>
          </a:p>
        </p:txBody>
      </p:sp>
    </p:spTree>
    <p:extLst>
      <p:ext uri="{BB962C8B-B14F-4D97-AF65-F5344CB8AC3E}">
        <p14:creationId xmlns:p14="http://schemas.microsoft.com/office/powerpoint/2010/main" val="3289825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job script I used to run the container.  It’s relatively similar to Expanse, except the change in the directories and also the partition name.  Here, we are using the “normal” </a:t>
            </a:r>
            <a:r>
              <a:rPr lang="en-US" dirty="0" err="1"/>
              <a:t>partion</a:t>
            </a:r>
            <a:r>
              <a:rPr lang="en-US" dirty="0"/>
              <a:t>.  I should note that you shouldn’t use the home directory as a work directory as it’s not intended for high IOPs/large file operations.  For the </a:t>
            </a:r>
            <a:r>
              <a:rPr lang="en-US" dirty="0" err="1"/>
              <a:t>mandlebrot</a:t>
            </a:r>
            <a:r>
              <a:rPr lang="en-US" dirty="0"/>
              <a:t> container, we aren’t dependent on </a:t>
            </a:r>
            <a:r>
              <a:rPr lang="en-US" dirty="0" err="1"/>
              <a:t>iOPS</a:t>
            </a:r>
            <a:r>
              <a:rPr lang="en-US" dirty="0"/>
              <a:t> or leveraging many file operations, so this is okay but if you are planning on using a container here that relies on </a:t>
            </a:r>
            <a:r>
              <a:rPr lang="en-US" dirty="0" err="1"/>
              <a:t>iOPS</a:t>
            </a:r>
            <a:r>
              <a:rPr lang="en-US" dirty="0"/>
              <a:t> or uses large file operations, then using scratch space will be what you need to use.</a:t>
            </a:r>
          </a:p>
        </p:txBody>
      </p:sp>
      <p:sp>
        <p:nvSpPr>
          <p:cNvPr id="4" name="Slide Number Placeholder 3"/>
          <p:cNvSpPr>
            <a:spLocks noGrp="1"/>
          </p:cNvSpPr>
          <p:nvPr>
            <p:ph type="sldNum" sz="quarter" idx="5"/>
          </p:nvPr>
        </p:nvSpPr>
        <p:spPr/>
        <p:txBody>
          <a:bodyPr/>
          <a:lstStyle/>
          <a:p>
            <a:fld id="{CAD93345-87BA-AB43-BDC2-D1A416D7F748}" type="slidenum">
              <a:rPr lang="en-US" smtClean="0"/>
              <a:t>17</a:t>
            </a:fld>
            <a:endParaRPr lang="en-US"/>
          </a:p>
        </p:txBody>
      </p:sp>
    </p:spTree>
    <p:extLst>
      <p:ext uri="{BB962C8B-B14F-4D97-AF65-F5344CB8AC3E}">
        <p14:creationId xmlns:p14="http://schemas.microsoft.com/office/powerpoint/2010/main" val="1792036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solidFill>
                  <a:schemeClr val="bg1"/>
                </a:solidFill>
              </a:rPr>
              <a:t>And finally, Jetstream2.  We used this earlier this morning to run our </a:t>
            </a:r>
            <a:r>
              <a:rPr lang="en-US" dirty="0" err="1">
                <a:solidFill>
                  <a:schemeClr val="bg1"/>
                </a:solidFill>
              </a:rPr>
              <a:t>mandlebrot</a:t>
            </a:r>
            <a:r>
              <a:rPr lang="en-US" dirty="0">
                <a:solidFill>
                  <a:schemeClr val="bg1"/>
                </a:solidFill>
              </a:rPr>
              <a:t> container on a virtual cluster.  Since Jetstream isn’t an HPC resource, we have a multiple number of ways to run containers.  The simplest way is to start a VM with a curated image and since you have root access, you can pull and run on the new VM.  If you have a container that you need to run but it won’t convert to singularity, Jetstream2 is probably the home for it.  </a:t>
            </a:r>
          </a:p>
        </p:txBody>
      </p:sp>
      <p:sp>
        <p:nvSpPr>
          <p:cNvPr id="4" name="Slide Number Placeholder 3"/>
          <p:cNvSpPr>
            <a:spLocks noGrp="1"/>
          </p:cNvSpPr>
          <p:nvPr>
            <p:ph type="sldNum" sz="quarter" idx="5"/>
          </p:nvPr>
        </p:nvSpPr>
        <p:spPr/>
        <p:txBody>
          <a:bodyPr/>
          <a:lstStyle/>
          <a:p>
            <a:fld id="{CAD93345-87BA-AB43-BDC2-D1A416D7F748}" type="slidenum">
              <a:rPr lang="en-US" smtClean="0"/>
              <a:t>18</a:t>
            </a:fld>
            <a:endParaRPr lang="en-US"/>
          </a:p>
        </p:txBody>
      </p:sp>
    </p:spTree>
    <p:extLst>
      <p:ext uri="{BB962C8B-B14F-4D97-AF65-F5344CB8AC3E}">
        <p14:creationId xmlns:p14="http://schemas.microsoft.com/office/powerpoint/2010/main" val="581414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that was a lot of information, but do we have any questions or insights?</a:t>
            </a:r>
          </a:p>
        </p:txBody>
      </p:sp>
      <p:sp>
        <p:nvSpPr>
          <p:cNvPr id="4" name="Slide Number Placeholder 3"/>
          <p:cNvSpPr>
            <a:spLocks noGrp="1"/>
          </p:cNvSpPr>
          <p:nvPr>
            <p:ph type="sldNum" sz="quarter" idx="5"/>
          </p:nvPr>
        </p:nvSpPr>
        <p:spPr/>
        <p:txBody>
          <a:bodyPr/>
          <a:lstStyle/>
          <a:p>
            <a:fld id="{CAD93345-87BA-AB43-BDC2-D1A416D7F748}" type="slidenum">
              <a:rPr lang="en-US" smtClean="0"/>
              <a:t>19</a:t>
            </a:fld>
            <a:endParaRPr lang="en-US"/>
          </a:p>
        </p:txBody>
      </p:sp>
    </p:spTree>
    <p:extLst>
      <p:ext uri="{BB962C8B-B14F-4D97-AF65-F5344CB8AC3E}">
        <p14:creationId xmlns:p14="http://schemas.microsoft.com/office/powerpoint/2010/main" val="340121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dirty="0" err="1"/>
              <a:t>bitly</a:t>
            </a:r>
            <a:r>
              <a:rPr lang="en-US" dirty="0"/>
              <a:t> link just takes you to the part B section of the tutorial which you may have open already.  I’ll keep this up for a little bit just in case anyone needs it.</a:t>
            </a:r>
          </a:p>
        </p:txBody>
      </p:sp>
      <p:sp>
        <p:nvSpPr>
          <p:cNvPr id="4" name="Slide Number Placeholder 3"/>
          <p:cNvSpPr>
            <a:spLocks noGrp="1"/>
          </p:cNvSpPr>
          <p:nvPr>
            <p:ph type="sldNum" sz="quarter" idx="5"/>
          </p:nvPr>
        </p:nvSpPr>
        <p:spPr/>
        <p:txBody>
          <a:bodyPr/>
          <a:lstStyle/>
          <a:p>
            <a:fld id="{CAD93345-87BA-AB43-BDC2-D1A416D7F748}" type="slidenum">
              <a:rPr lang="en-US" smtClean="0"/>
              <a:t>2</a:t>
            </a:fld>
            <a:endParaRPr lang="en-US"/>
          </a:p>
        </p:txBody>
      </p:sp>
    </p:spTree>
    <p:extLst>
      <p:ext uri="{BB962C8B-B14F-4D97-AF65-F5344CB8AC3E}">
        <p14:creationId xmlns:p14="http://schemas.microsoft.com/office/powerpoint/2010/main" val="2139920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in case anyone has forgotten, I’m Stephen Bird.  Over this next portion, I’m going to go over what I did to run our simple </a:t>
            </a:r>
            <a:r>
              <a:rPr lang="en-US" dirty="0" err="1"/>
              <a:t>mandlebrot</a:t>
            </a:r>
            <a:r>
              <a:rPr lang="en-US" dirty="0"/>
              <a:t> fractal container on some XSEDE </a:t>
            </a:r>
            <a:r>
              <a:rPr lang="en-US" dirty="0" err="1"/>
              <a:t>resrouces</a:t>
            </a:r>
            <a:r>
              <a:rPr lang="en-US" dirty="0"/>
              <a:t>.</a:t>
            </a:r>
          </a:p>
        </p:txBody>
      </p:sp>
      <p:sp>
        <p:nvSpPr>
          <p:cNvPr id="4" name="Slide Number Placeholder 3"/>
          <p:cNvSpPr>
            <a:spLocks noGrp="1"/>
          </p:cNvSpPr>
          <p:nvPr>
            <p:ph type="sldNum" sz="quarter" idx="5"/>
          </p:nvPr>
        </p:nvSpPr>
        <p:spPr/>
        <p:txBody>
          <a:bodyPr/>
          <a:lstStyle/>
          <a:p>
            <a:fld id="{CAD93345-87BA-AB43-BDC2-D1A416D7F748}" type="slidenum">
              <a:rPr lang="en-US" smtClean="0"/>
              <a:t>3</a:t>
            </a:fld>
            <a:endParaRPr lang="en-US"/>
          </a:p>
        </p:txBody>
      </p:sp>
    </p:spTree>
    <p:extLst>
      <p:ext uri="{BB962C8B-B14F-4D97-AF65-F5344CB8AC3E}">
        <p14:creationId xmlns:p14="http://schemas.microsoft.com/office/powerpoint/2010/main" val="1158600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Who’s heard of XCRI?  We have helped numerous universities in setting up HPC.  We now do cloud installs as well.  (</a:t>
            </a:r>
            <a:r>
              <a:rPr lang="en-US" dirty="0" err="1"/>
              <a:t>Openstack</a:t>
            </a:r>
            <a:r>
              <a:rPr lang="en-US" dirty="0"/>
              <a:t>).  </a:t>
            </a:r>
          </a:p>
        </p:txBody>
      </p:sp>
      <p:sp>
        <p:nvSpPr>
          <p:cNvPr id="4" name="Slide Number Placeholder 3"/>
          <p:cNvSpPr>
            <a:spLocks noGrp="1"/>
          </p:cNvSpPr>
          <p:nvPr>
            <p:ph type="sldNum" sz="quarter" idx="5"/>
          </p:nvPr>
        </p:nvSpPr>
        <p:spPr/>
        <p:txBody>
          <a:bodyPr/>
          <a:lstStyle/>
          <a:p>
            <a:fld id="{CAD93345-87BA-AB43-BDC2-D1A416D7F748}" type="slidenum">
              <a:rPr lang="en-US" smtClean="0"/>
              <a:t>4</a:t>
            </a:fld>
            <a:endParaRPr lang="en-US"/>
          </a:p>
        </p:txBody>
      </p:sp>
    </p:spTree>
    <p:extLst>
      <p:ext uri="{BB962C8B-B14F-4D97-AF65-F5344CB8AC3E}">
        <p14:creationId xmlns:p14="http://schemas.microsoft.com/office/powerpoint/2010/main" val="4122471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XSEDE resources that I used to run the </a:t>
            </a:r>
            <a:r>
              <a:rPr lang="en-US" dirty="0" err="1"/>
              <a:t>mandlebrot</a:t>
            </a:r>
            <a:r>
              <a:rPr lang="en-US" dirty="0"/>
              <a:t> container.  There are more that are available, but these are the ones I chose to take a closer look at for no specific reason.  As you can see, I used Bridges 2 at PSC, Expanse at SDSC, and Stampede 2 at TACC.  I also added the relevant user or getting started guides for each of these.  These links helped me with getting started.</a:t>
            </a:r>
          </a:p>
        </p:txBody>
      </p:sp>
      <p:sp>
        <p:nvSpPr>
          <p:cNvPr id="4" name="Slide Number Placeholder 3"/>
          <p:cNvSpPr>
            <a:spLocks noGrp="1"/>
          </p:cNvSpPr>
          <p:nvPr>
            <p:ph type="sldNum" sz="quarter" idx="5"/>
          </p:nvPr>
        </p:nvSpPr>
        <p:spPr/>
        <p:txBody>
          <a:bodyPr/>
          <a:lstStyle/>
          <a:p>
            <a:fld id="{CAD93345-87BA-AB43-BDC2-D1A416D7F748}" type="slidenum">
              <a:rPr lang="en-US" smtClean="0"/>
              <a:t>5</a:t>
            </a:fld>
            <a:endParaRPr lang="en-US"/>
          </a:p>
        </p:txBody>
      </p:sp>
    </p:spTree>
    <p:extLst>
      <p:ext uri="{BB962C8B-B14F-4D97-AF65-F5344CB8AC3E}">
        <p14:creationId xmlns:p14="http://schemas.microsoft.com/office/powerpoint/2010/main" val="2175386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container, Bridges 2 was the easiest to get started on. But I will say ALL of XSEDE’s resources are very easy to get started on with fine teams behind them to help researchers get started.  Here’s the hardware specifications for Bridges 2.  I won’t read it off to you, but if you have specific hardware needs, this may help you decide on which resource to use.</a:t>
            </a:r>
          </a:p>
        </p:txBody>
      </p:sp>
      <p:sp>
        <p:nvSpPr>
          <p:cNvPr id="4" name="Slide Number Placeholder 3"/>
          <p:cNvSpPr>
            <a:spLocks noGrp="1"/>
          </p:cNvSpPr>
          <p:nvPr>
            <p:ph type="sldNum" sz="quarter" idx="5"/>
          </p:nvPr>
        </p:nvSpPr>
        <p:spPr/>
        <p:txBody>
          <a:bodyPr/>
          <a:lstStyle/>
          <a:p>
            <a:fld id="{CAD93345-87BA-AB43-BDC2-D1A416D7F748}" type="slidenum">
              <a:rPr lang="en-US" smtClean="0"/>
              <a:t>6</a:t>
            </a:fld>
            <a:endParaRPr lang="en-US"/>
          </a:p>
        </p:txBody>
      </p:sp>
    </p:spTree>
    <p:extLst>
      <p:ext uri="{BB962C8B-B14F-4D97-AF65-F5344CB8AC3E}">
        <p14:creationId xmlns:p14="http://schemas.microsoft.com/office/powerpoint/2010/main" val="1095244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As I’ve said, I found that Bridges-2 is easy to run our </a:t>
            </a:r>
            <a:r>
              <a:rPr lang="en-US" dirty="0" err="1">
                <a:solidFill>
                  <a:schemeClr val="bg1"/>
                </a:solidFill>
              </a:rPr>
              <a:t>mandlebrot</a:t>
            </a:r>
            <a:r>
              <a:rPr lang="en-US" dirty="0">
                <a:solidFill>
                  <a:schemeClr val="bg1"/>
                </a:solidFill>
              </a:rPr>
              <a:t> container on. It has more defaults set, so you can leave out a bit of flags in your script and it will still run correctly.  To run this container on Bridges2, we can simply login and pull the container with this singularity command here.  Although you will need a container name because just “container” won’t work.  That’s a placeholder for whichever container you would use in XSEDE’s container repo.</a:t>
            </a:r>
          </a:p>
        </p:txBody>
      </p:sp>
      <p:sp>
        <p:nvSpPr>
          <p:cNvPr id="4" name="Slide Number Placeholder 3"/>
          <p:cNvSpPr>
            <a:spLocks noGrp="1"/>
          </p:cNvSpPr>
          <p:nvPr>
            <p:ph type="sldNum" sz="quarter" idx="5"/>
          </p:nvPr>
        </p:nvSpPr>
        <p:spPr/>
        <p:txBody>
          <a:bodyPr/>
          <a:lstStyle/>
          <a:p>
            <a:fld id="{CAD93345-87BA-AB43-BDC2-D1A416D7F748}" type="slidenum">
              <a:rPr lang="en-US" smtClean="0"/>
              <a:t>7</a:t>
            </a:fld>
            <a:endParaRPr lang="en-US"/>
          </a:p>
        </p:txBody>
      </p:sp>
    </p:spTree>
    <p:extLst>
      <p:ext uri="{BB962C8B-B14F-4D97-AF65-F5344CB8AC3E}">
        <p14:creationId xmlns:p14="http://schemas.microsoft.com/office/powerpoint/2010/main" val="368263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Jet is the directory that all the home directories live in.  I think it’s the name of their storage system.  As you might be able to tell, this is a pretty empty bash script, but this will run the Singularity pulled container.  Although there is no partition set,  we inherit the default which on Bridges 2 is the Regular Memory partition.</a:t>
            </a:r>
          </a:p>
        </p:txBody>
      </p:sp>
      <p:sp>
        <p:nvSpPr>
          <p:cNvPr id="4" name="Slide Number Placeholder 3"/>
          <p:cNvSpPr>
            <a:spLocks noGrp="1"/>
          </p:cNvSpPr>
          <p:nvPr>
            <p:ph type="sldNum" sz="quarter" idx="5"/>
          </p:nvPr>
        </p:nvSpPr>
        <p:spPr/>
        <p:txBody>
          <a:bodyPr/>
          <a:lstStyle/>
          <a:p>
            <a:fld id="{CAD93345-87BA-AB43-BDC2-D1A416D7F748}" type="slidenum">
              <a:rPr lang="en-US" smtClean="0"/>
              <a:t>8</a:t>
            </a:fld>
            <a:endParaRPr lang="en-US"/>
          </a:p>
        </p:txBody>
      </p:sp>
    </p:spTree>
    <p:extLst>
      <p:ext uri="{BB962C8B-B14F-4D97-AF65-F5344CB8AC3E}">
        <p14:creationId xmlns:p14="http://schemas.microsoft.com/office/powerpoint/2010/main" val="228706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Now, on to Expanse.  Here is the hardware specifications for Expanse.  I won’t read these out either, but if there is something that you are looking for, you may be able to find it here.</a:t>
            </a:r>
            <a:endParaRPr lang="en-US" dirty="0"/>
          </a:p>
          <a:p>
            <a:endParaRPr lang="en-US" dirty="0"/>
          </a:p>
        </p:txBody>
      </p:sp>
      <p:sp>
        <p:nvSpPr>
          <p:cNvPr id="4" name="Slide Number Placeholder 3"/>
          <p:cNvSpPr>
            <a:spLocks noGrp="1"/>
          </p:cNvSpPr>
          <p:nvPr>
            <p:ph type="sldNum" sz="quarter" idx="5"/>
          </p:nvPr>
        </p:nvSpPr>
        <p:spPr/>
        <p:txBody>
          <a:bodyPr/>
          <a:lstStyle/>
          <a:p>
            <a:fld id="{CAD93345-87BA-AB43-BDC2-D1A416D7F748}" type="slidenum">
              <a:rPr lang="en-US" smtClean="0"/>
              <a:t>9</a:t>
            </a:fld>
            <a:endParaRPr lang="en-US"/>
          </a:p>
        </p:txBody>
      </p:sp>
    </p:spTree>
    <p:extLst>
      <p:ext uri="{BB962C8B-B14F-4D97-AF65-F5344CB8AC3E}">
        <p14:creationId xmlns:p14="http://schemas.microsoft.com/office/powerpoint/2010/main" val="266686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A85CE-77BF-DE4F-B77D-E94F4B9732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D905CF-BDB9-8C49-8857-226033FE19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52E2FF-A9C2-CB44-8C9F-9FEA8BA096B5}"/>
              </a:ext>
            </a:extLst>
          </p:cNvPr>
          <p:cNvSpPr>
            <a:spLocks noGrp="1"/>
          </p:cNvSpPr>
          <p:nvPr>
            <p:ph type="dt" sz="half" idx="10"/>
          </p:nvPr>
        </p:nvSpPr>
        <p:spPr/>
        <p:txBody>
          <a:bodyPr/>
          <a:lstStyle/>
          <a:p>
            <a:fld id="{9A8C1B13-769B-F543-8BFA-7BCDA4611248}" type="datetimeFigureOut">
              <a:rPr lang="en-US" smtClean="0"/>
              <a:t>7/9/22</a:t>
            </a:fld>
            <a:endParaRPr lang="en-US"/>
          </a:p>
        </p:txBody>
      </p:sp>
      <p:sp>
        <p:nvSpPr>
          <p:cNvPr id="5" name="Footer Placeholder 4">
            <a:extLst>
              <a:ext uri="{FF2B5EF4-FFF2-40B4-BE49-F238E27FC236}">
                <a16:creationId xmlns:a16="http://schemas.microsoft.com/office/drawing/2014/main" id="{C4D625F0-096C-5F46-B87F-34D5F03E0F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D5676-5819-734C-A63A-8BA8032A3D9E}"/>
              </a:ext>
            </a:extLst>
          </p:cNvPr>
          <p:cNvSpPr>
            <a:spLocks noGrp="1"/>
          </p:cNvSpPr>
          <p:nvPr>
            <p:ph type="sldNum" sz="quarter" idx="12"/>
          </p:nvPr>
        </p:nvSpPr>
        <p:spPr/>
        <p:txBody>
          <a:bodyPr/>
          <a:lstStyle/>
          <a:p>
            <a:fld id="{A2F7F671-B676-C843-8397-EF3028602161}" type="slidenum">
              <a:rPr lang="en-US" smtClean="0"/>
              <a:t>‹#›</a:t>
            </a:fld>
            <a:endParaRPr lang="en-US"/>
          </a:p>
        </p:txBody>
      </p:sp>
    </p:spTree>
    <p:extLst>
      <p:ext uri="{BB962C8B-B14F-4D97-AF65-F5344CB8AC3E}">
        <p14:creationId xmlns:p14="http://schemas.microsoft.com/office/powerpoint/2010/main" val="3484577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5A9C0-5DA8-AF4F-924B-C0E33CE5A8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29B1F5-8466-644C-9324-53124EC483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C1710B-0D5A-7144-AEE3-F7127AA76AFC}"/>
              </a:ext>
            </a:extLst>
          </p:cNvPr>
          <p:cNvSpPr>
            <a:spLocks noGrp="1"/>
          </p:cNvSpPr>
          <p:nvPr>
            <p:ph type="dt" sz="half" idx="10"/>
          </p:nvPr>
        </p:nvSpPr>
        <p:spPr/>
        <p:txBody>
          <a:bodyPr/>
          <a:lstStyle/>
          <a:p>
            <a:fld id="{9A8C1B13-769B-F543-8BFA-7BCDA4611248}" type="datetimeFigureOut">
              <a:rPr lang="en-US" smtClean="0"/>
              <a:t>7/9/22</a:t>
            </a:fld>
            <a:endParaRPr lang="en-US"/>
          </a:p>
        </p:txBody>
      </p:sp>
      <p:sp>
        <p:nvSpPr>
          <p:cNvPr id="5" name="Footer Placeholder 4">
            <a:extLst>
              <a:ext uri="{FF2B5EF4-FFF2-40B4-BE49-F238E27FC236}">
                <a16:creationId xmlns:a16="http://schemas.microsoft.com/office/drawing/2014/main" id="{D04875A6-018F-7F42-AFAC-D563B0D81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28AE54-E312-D149-8517-7AA9315AC04A}"/>
              </a:ext>
            </a:extLst>
          </p:cNvPr>
          <p:cNvSpPr>
            <a:spLocks noGrp="1"/>
          </p:cNvSpPr>
          <p:nvPr>
            <p:ph type="sldNum" sz="quarter" idx="12"/>
          </p:nvPr>
        </p:nvSpPr>
        <p:spPr/>
        <p:txBody>
          <a:bodyPr/>
          <a:lstStyle/>
          <a:p>
            <a:fld id="{A2F7F671-B676-C843-8397-EF3028602161}" type="slidenum">
              <a:rPr lang="en-US" smtClean="0"/>
              <a:t>‹#›</a:t>
            </a:fld>
            <a:endParaRPr lang="en-US"/>
          </a:p>
        </p:txBody>
      </p:sp>
    </p:spTree>
    <p:extLst>
      <p:ext uri="{BB962C8B-B14F-4D97-AF65-F5344CB8AC3E}">
        <p14:creationId xmlns:p14="http://schemas.microsoft.com/office/powerpoint/2010/main" val="1349666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4AA561-B34F-AD4F-9FA1-F695938673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E68D35-80E1-FD42-BC5C-6E9122B32B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68673A-4562-2E45-9F7A-CBC7A7116351}"/>
              </a:ext>
            </a:extLst>
          </p:cNvPr>
          <p:cNvSpPr>
            <a:spLocks noGrp="1"/>
          </p:cNvSpPr>
          <p:nvPr>
            <p:ph type="dt" sz="half" idx="10"/>
          </p:nvPr>
        </p:nvSpPr>
        <p:spPr/>
        <p:txBody>
          <a:bodyPr/>
          <a:lstStyle/>
          <a:p>
            <a:fld id="{9A8C1B13-769B-F543-8BFA-7BCDA4611248}" type="datetimeFigureOut">
              <a:rPr lang="en-US" smtClean="0"/>
              <a:t>7/9/22</a:t>
            </a:fld>
            <a:endParaRPr lang="en-US"/>
          </a:p>
        </p:txBody>
      </p:sp>
      <p:sp>
        <p:nvSpPr>
          <p:cNvPr id="5" name="Footer Placeholder 4">
            <a:extLst>
              <a:ext uri="{FF2B5EF4-FFF2-40B4-BE49-F238E27FC236}">
                <a16:creationId xmlns:a16="http://schemas.microsoft.com/office/drawing/2014/main" id="{CAE340D2-7C53-D046-A420-DA6A45D52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12D542-A0FD-BB4B-BE22-F8A66B97F617}"/>
              </a:ext>
            </a:extLst>
          </p:cNvPr>
          <p:cNvSpPr>
            <a:spLocks noGrp="1"/>
          </p:cNvSpPr>
          <p:nvPr>
            <p:ph type="sldNum" sz="quarter" idx="12"/>
          </p:nvPr>
        </p:nvSpPr>
        <p:spPr/>
        <p:txBody>
          <a:bodyPr/>
          <a:lstStyle/>
          <a:p>
            <a:fld id="{A2F7F671-B676-C843-8397-EF3028602161}" type="slidenum">
              <a:rPr lang="en-US" smtClean="0"/>
              <a:t>‹#›</a:t>
            </a:fld>
            <a:endParaRPr lang="en-US"/>
          </a:p>
        </p:txBody>
      </p:sp>
    </p:spTree>
    <p:extLst>
      <p:ext uri="{BB962C8B-B14F-4D97-AF65-F5344CB8AC3E}">
        <p14:creationId xmlns:p14="http://schemas.microsoft.com/office/powerpoint/2010/main" val="969086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3A962-B260-724F-AF54-7226158332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19BFA1-0EED-044E-91B3-79214BB650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EE793-192B-0D4C-9B0D-4197550C3A9D}"/>
              </a:ext>
            </a:extLst>
          </p:cNvPr>
          <p:cNvSpPr>
            <a:spLocks noGrp="1"/>
          </p:cNvSpPr>
          <p:nvPr>
            <p:ph type="dt" sz="half" idx="10"/>
          </p:nvPr>
        </p:nvSpPr>
        <p:spPr/>
        <p:txBody>
          <a:bodyPr/>
          <a:lstStyle/>
          <a:p>
            <a:fld id="{9A8C1B13-769B-F543-8BFA-7BCDA4611248}" type="datetimeFigureOut">
              <a:rPr lang="en-US" smtClean="0"/>
              <a:t>7/9/22</a:t>
            </a:fld>
            <a:endParaRPr lang="en-US"/>
          </a:p>
        </p:txBody>
      </p:sp>
      <p:sp>
        <p:nvSpPr>
          <p:cNvPr id="5" name="Footer Placeholder 4">
            <a:extLst>
              <a:ext uri="{FF2B5EF4-FFF2-40B4-BE49-F238E27FC236}">
                <a16:creationId xmlns:a16="http://schemas.microsoft.com/office/drawing/2014/main" id="{9928D568-0A2E-3244-8CD8-4B025D4DF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CF3DD3-5385-C54C-8EAD-2643756E6F53}"/>
              </a:ext>
            </a:extLst>
          </p:cNvPr>
          <p:cNvSpPr>
            <a:spLocks noGrp="1"/>
          </p:cNvSpPr>
          <p:nvPr>
            <p:ph type="sldNum" sz="quarter" idx="12"/>
          </p:nvPr>
        </p:nvSpPr>
        <p:spPr/>
        <p:txBody>
          <a:bodyPr/>
          <a:lstStyle/>
          <a:p>
            <a:fld id="{A2F7F671-B676-C843-8397-EF3028602161}" type="slidenum">
              <a:rPr lang="en-US" smtClean="0"/>
              <a:t>‹#›</a:t>
            </a:fld>
            <a:endParaRPr lang="en-US"/>
          </a:p>
        </p:txBody>
      </p:sp>
    </p:spTree>
    <p:extLst>
      <p:ext uri="{BB962C8B-B14F-4D97-AF65-F5344CB8AC3E}">
        <p14:creationId xmlns:p14="http://schemas.microsoft.com/office/powerpoint/2010/main" val="2903321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B068-A7D0-EB44-88B8-288336BF41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6ECACA-5A82-3246-9B77-7CA1F0AFA6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1256E9-7D18-B443-9265-2BDD460B7EBC}"/>
              </a:ext>
            </a:extLst>
          </p:cNvPr>
          <p:cNvSpPr>
            <a:spLocks noGrp="1"/>
          </p:cNvSpPr>
          <p:nvPr>
            <p:ph type="dt" sz="half" idx="10"/>
          </p:nvPr>
        </p:nvSpPr>
        <p:spPr/>
        <p:txBody>
          <a:bodyPr/>
          <a:lstStyle/>
          <a:p>
            <a:fld id="{9A8C1B13-769B-F543-8BFA-7BCDA4611248}" type="datetimeFigureOut">
              <a:rPr lang="en-US" smtClean="0"/>
              <a:t>7/9/22</a:t>
            </a:fld>
            <a:endParaRPr lang="en-US"/>
          </a:p>
        </p:txBody>
      </p:sp>
      <p:sp>
        <p:nvSpPr>
          <p:cNvPr id="5" name="Footer Placeholder 4">
            <a:extLst>
              <a:ext uri="{FF2B5EF4-FFF2-40B4-BE49-F238E27FC236}">
                <a16:creationId xmlns:a16="http://schemas.microsoft.com/office/drawing/2014/main" id="{A8265833-606F-2D4E-B0E1-D252F9487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B91638-FA07-F245-85C1-57BEEBC565F5}"/>
              </a:ext>
            </a:extLst>
          </p:cNvPr>
          <p:cNvSpPr>
            <a:spLocks noGrp="1"/>
          </p:cNvSpPr>
          <p:nvPr>
            <p:ph type="sldNum" sz="quarter" idx="12"/>
          </p:nvPr>
        </p:nvSpPr>
        <p:spPr/>
        <p:txBody>
          <a:bodyPr/>
          <a:lstStyle/>
          <a:p>
            <a:fld id="{A2F7F671-B676-C843-8397-EF3028602161}" type="slidenum">
              <a:rPr lang="en-US" smtClean="0"/>
              <a:t>‹#›</a:t>
            </a:fld>
            <a:endParaRPr lang="en-US"/>
          </a:p>
        </p:txBody>
      </p:sp>
    </p:spTree>
    <p:extLst>
      <p:ext uri="{BB962C8B-B14F-4D97-AF65-F5344CB8AC3E}">
        <p14:creationId xmlns:p14="http://schemas.microsoft.com/office/powerpoint/2010/main" val="2429393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5E07F-32B5-A14F-A90E-EB98B17B71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FB7FC3-4A2D-284A-AA4E-8513DCB68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8A7546-B633-4D4B-9FE9-723A20F1D8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3958F0-9A31-0A43-97D0-2A6B6A186793}"/>
              </a:ext>
            </a:extLst>
          </p:cNvPr>
          <p:cNvSpPr>
            <a:spLocks noGrp="1"/>
          </p:cNvSpPr>
          <p:nvPr>
            <p:ph type="dt" sz="half" idx="10"/>
          </p:nvPr>
        </p:nvSpPr>
        <p:spPr/>
        <p:txBody>
          <a:bodyPr/>
          <a:lstStyle/>
          <a:p>
            <a:fld id="{9A8C1B13-769B-F543-8BFA-7BCDA4611248}" type="datetimeFigureOut">
              <a:rPr lang="en-US" smtClean="0"/>
              <a:t>7/9/22</a:t>
            </a:fld>
            <a:endParaRPr lang="en-US"/>
          </a:p>
        </p:txBody>
      </p:sp>
      <p:sp>
        <p:nvSpPr>
          <p:cNvPr id="6" name="Footer Placeholder 5">
            <a:extLst>
              <a:ext uri="{FF2B5EF4-FFF2-40B4-BE49-F238E27FC236}">
                <a16:creationId xmlns:a16="http://schemas.microsoft.com/office/drawing/2014/main" id="{C3D11D7F-BF92-1048-9581-A5F2704C30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47CD01-832A-B848-BA43-55EE4C2E3C5F}"/>
              </a:ext>
            </a:extLst>
          </p:cNvPr>
          <p:cNvSpPr>
            <a:spLocks noGrp="1"/>
          </p:cNvSpPr>
          <p:nvPr>
            <p:ph type="sldNum" sz="quarter" idx="12"/>
          </p:nvPr>
        </p:nvSpPr>
        <p:spPr/>
        <p:txBody>
          <a:bodyPr/>
          <a:lstStyle/>
          <a:p>
            <a:fld id="{A2F7F671-B676-C843-8397-EF3028602161}" type="slidenum">
              <a:rPr lang="en-US" smtClean="0"/>
              <a:t>‹#›</a:t>
            </a:fld>
            <a:endParaRPr lang="en-US"/>
          </a:p>
        </p:txBody>
      </p:sp>
    </p:spTree>
    <p:extLst>
      <p:ext uri="{BB962C8B-B14F-4D97-AF65-F5344CB8AC3E}">
        <p14:creationId xmlns:p14="http://schemas.microsoft.com/office/powerpoint/2010/main" val="155390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2F75-2CB4-A840-97BF-D30EB6D10D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D3CC8D-6E54-6B49-948F-9AA4F60848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3F93F8-97B1-464C-A017-A17995825A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157CF2-665A-D84C-A54D-90BF12D24F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A238A0-6D01-FD44-9DF3-D5261B4340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27854D-35F3-464E-880A-54B259B58DF2}"/>
              </a:ext>
            </a:extLst>
          </p:cNvPr>
          <p:cNvSpPr>
            <a:spLocks noGrp="1"/>
          </p:cNvSpPr>
          <p:nvPr>
            <p:ph type="dt" sz="half" idx="10"/>
          </p:nvPr>
        </p:nvSpPr>
        <p:spPr/>
        <p:txBody>
          <a:bodyPr/>
          <a:lstStyle/>
          <a:p>
            <a:fld id="{9A8C1B13-769B-F543-8BFA-7BCDA4611248}" type="datetimeFigureOut">
              <a:rPr lang="en-US" smtClean="0"/>
              <a:t>7/9/22</a:t>
            </a:fld>
            <a:endParaRPr lang="en-US"/>
          </a:p>
        </p:txBody>
      </p:sp>
      <p:sp>
        <p:nvSpPr>
          <p:cNvPr id="8" name="Footer Placeholder 7">
            <a:extLst>
              <a:ext uri="{FF2B5EF4-FFF2-40B4-BE49-F238E27FC236}">
                <a16:creationId xmlns:a16="http://schemas.microsoft.com/office/drawing/2014/main" id="{0643786C-E5E5-E140-9509-918B341887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75EC35-42DC-844F-B1CD-04DD2FA8368F}"/>
              </a:ext>
            </a:extLst>
          </p:cNvPr>
          <p:cNvSpPr>
            <a:spLocks noGrp="1"/>
          </p:cNvSpPr>
          <p:nvPr>
            <p:ph type="sldNum" sz="quarter" idx="12"/>
          </p:nvPr>
        </p:nvSpPr>
        <p:spPr/>
        <p:txBody>
          <a:bodyPr/>
          <a:lstStyle/>
          <a:p>
            <a:fld id="{A2F7F671-B676-C843-8397-EF3028602161}" type="slidenum">
              <a:rPr lang="en-US" smtClean="0"/>
              <a:t>‹#›</a:t>
            </a:fld>
            <a:endParaRPr lang="en-US"/>
          </a:p>
        </p:txBody>
      </p:sp>
    </p:spTree>
    <p:extLst>
      <p:ext uri="{BB962C8B-B14F-4D97-AF65-F5344CB8AC3E}">
        <p14:creationId xmlns:p14="http://schemas.microsoft.com/office/powerpoint/2010/main" val="620697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20FC-4CC5-1F4C-8A7D-21063BA737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E93BCD-0A0D-734B-B296-58CB60303A17}"/>
              </a:ext>
            </a:extLst>
          </p:cNvPr>
          <p:cNvSpPr>
            <a:spLocks noGrp="1"/>
          </p:cNvSpPr>
          <p:nvPr>
            <p:ph type="dt" sz="half" idx="10"/>
          </p:nvPr>
        </p:nvSpPr>
        <p:spPr/>
        <p:txBody>
          <a:bodyPr/>
          <a:lstStyle/>
          <a:p>
            <a:fld id="{9A8C1B13-769B-F543-8BFA-7BCDA4611248}" type="datetimeFigureOut">
              <a:rPr lang="en-US" smtClean="0"/>
              <a:t>7/9/22</a:t>
            </a:fld>
            <a:endParaRPr lang="en-US"/>
          </a:p>
        </p:txBody>
      </p:sp>
      <p:sp>
        <p:nvSpPr>
          <p:cNvPr id="4" name="Footer Placeholder 3">
            <a:extLst>
              <a:ext uri="{FF2B5EF4-FFF2-40B4-BE49-F238E27FC236}">
                <a16:creationId xmlns:a16="http://schemas.microsoft.com/office/drawing/2014/main" id="{AECE623A-54AE-CB4D-A787-7D248AB273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7BAFC-88E1-1545-A086-3CF30EF07D73}"/>
              </a:ext>
            </a:extLst>
          </p:cNvPr>
          <p:cNvSpPr>
            <a:spLocks noGrp="1"/>
          </p:cNvSpPr>
          <p:nvPr>
            <p:ph type="sldNum" sz="quarter" idx="12"/>
          </p:nvPr>
        </p:nvSpPr>
        <p:spPr/>
        <p:txBody>
          <a:bodyPr/>
          <a:lstStyle/>
          <a:p>
            <a:fld id="{A2F7F671-B676-C843-8397-EF3028602161}" type="slidenum">
              <a:rPr lang="en-US" smtClean="0"/>
              <a:t>‹#›</a:t>
            </a:fld>
            <a:endParaRPr lang="en-US"/>
          </a:p>
        </p:txBody>
      </p:sp>
    </p:spTree>
    <p:extLst>
      <p:ext uri="{BB962C8B-B14F-4D97-AF65-F5344CB8AC3E}">
        <p14:creationId xmlns:p14="http://schemas.microsoft.com/office/powerpoint/2010/main" val="980151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3A9F26-5DDB-8E4C-B4C1-D9B6BFF89163}"/>
              </a:ext>
            </a:extLst>
          </p:cNvPr>
          <p:cNvSpPr>
            <a:spLocks noGrp="1"/>
          </p:cNvSpPr>
          <p:nvPr>
            <p:ph type="dt" sz="half" idx="10"/>
          </p:nvPr>
        </p:nvSpPr>
        <p:spPr/>
        <p:txBody>
          <a:bodyPr/>
          <a:lstStyle/>
          <a:p>
            <a:fld id="{9A8C1B13-769B-F543-8BFA-7BCDA4611248}" type="datetimeFigureOut">
              <a:rPr lang="en-US" smtClean="0"/>
              <a:t>7/9/22</a:t>
            </a:fld>
            <a:endParaRPr lang="en-US"/>
          </a:p>
        </p:txBody>
      </p:sp>
      <p:sp>
        <p:nvSpPr>
          <p:cNvPr id="3" name="Footer Placeholder 2">
            <a:extLst>
              <a:ext uri="{FF2B5EF4-FFF2-40B4-BE49-F238E27FC236}">
                <a16:creationId xmlns:a16="http://schemas.microsoft.com/office/drawing/2014/main" id="{454EA0E4-CE3D-0447-B37E-F3C65B2AB7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0E139D-B9E2-4842-BD60-7DAB5CA25293}"/>
              </a:ext>
            </a:extLst>
          </p:cNvPr>
          <p:cNvSpPr>
            <a:spLocks noGrp="1"/>
          </p:cNvSpPr>
          <p:nvPr>
            <p:ph type="sldNum" sz="quarter" idx="12"/>
          </p:nvPr>
        </p:nvSpPr>
        <p:spPr/>
        <p:txBody>
          <a:bodyPr/>
          <a:lstStyle/>
          <a:p>
            <a:fld id="{A2F7F671-B676-C843-8397-EF3028602161}" type="slidenum">
              <a:rPr lang="en-US" smtClean="0"/>
              <a:t>‹#›</a:t>
            </a:fld>
            <a:endParaRPr lang="en-US"/>
          </a:p>
        </p:txBody>
      </p:sp>
    </p:spTree>
    <p:extLst>
      <p:ext uri="{BB962C8B-B14F-4D97-AF65-F5344CB8AC3E}">
        <p14:creationId xmlns:p14="http://schemas.microsoft.com/office/powerpoint/2010/main" val="247284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1197-E675-0045-BBB5-943F88456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2B9E2F-C8DC-D545-8D51-EB0C6DB552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9DC52E-44CA-014D-9927-26A6D7F3E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3086F5-82C9-2B4D-96E1-10B11D35B47B}"/>
              </a:ext>
            </a:extLst>
          </p:cNvPr>
          <p:cNvSpPr>
            <a:spLocks noGrp="1"/>
          </p:cNvSpPr>
          <p:nvPr>
            <p:ph type="dt" sz="half" idx="10"/>
          </p:nvPr>
        </p:nvSpPr>
        <p:spPr/>
        <p:txBody>
          <a:bodyPr/>
          <a:lstStyle/>
          <a:p>
            <a:fld id="{9A8C1B13-769B-F543-8BFA-7BCDA4611248}" type="datetimeFigureOut">
              <a:rPr lang="en-US" smtClean="0"/>
              <a:t>7/9/22</a:t>
            </a:fld>
            <a:endParaRPr lang="en-US"/>
          </a:p>
        </p:txBody>
      </p:sp>
      <p:sp>
        <p:nvSpPr>
          <p:cNvPr id="6" name="Footer Placeholder 5">
            <a:extLst>
              <a:ext uri="{FF2B5EF4-FFF2-40B4-BE49-F238E27FC236}">
                <a16:creationId xmlns:a16="http://schemas.microsoft.com/office/drawing/2014/main" id="{3CA5A80D-4180-6645-BE3B-C86B8A627F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5D4539-B1CD-A840-B423-A97E67F91BB7}"/>
              </a:ext>
            </a:extLst>
          </p:cNvPr>
          <p:cNvSpPr>
            <a:spLocks noGrp="1"/>
          </p:cNvSpPr>
          <p:nvPr>
            <p:ph type="sldNum" sz="quarter" idx="12"/>
          </p:nvPr>
        </p:nvSpPr>
        <p:spPr/>
        <p:txBody>
          <a:bodyPr/>
          <a:lstStyle/>
          <a:p>
            <a:fld id="{A2F7F671-B676-C843-8397-EF3028602161}" type="slidenum">
              <a:rPr lang="en-US" smtClean="0"/>
              <a:t>‹#›</a:t>
            </a:fld>
            <a:endParaRPr lang="en-US"/>
          </a:p>
        </p:txBody>
      </p:sp>
    </p:spTree>
    <p:extLst>
      <p:ext uri="{BB962C8B-B14F-4D97-AF65-F5344CB8AC3E}">
        <p14:creationId xmlns:p14="http://schemas.microsoft.com/office/powerpoint/2010/main" val="682482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67865-48F3-7C4A-801E-839149741E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C78198-C867-7845-BB7E-BE91452F40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2ACECC6-B744-D044-80F0-B40102519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F20064-2B0A-194E-BD41-B90D4BEFBA70}"/>
              </a:ext>
            </a:extLst>
          </p:cNvPr>
          <p:cNvSpPr>
            <a:spLocks noGrp="1"/>
          </p:cNvSpPr>
          <p:nvPr>
            <p:ph type="dt" sz="half" idx="10"/>
          </p:nvPr>
        </p:nvSpPr>
        <p:spPr/>
        <p:txBody>
          <a:bodyPr/>
          <a:lstStyle/>
          <a:p>
            <a:fld id="{9A8C1B13-769B-F543-8BFA-7BCDA4611248}" type="datetimeFigureOut">
              <a:rPr lang="en-US" smtClean="0"/>
              <a:t>7/9/22</a:t>
            </a:fld>
            <a:endParaRPr lang="en-US"/>
          </a:p>
        </p:txBody>
      </p:sp>
      <p:sp>
        <p:nvSpPr>
          <p:cNvPr id="6" name="Footer Placeholder 5">
            <a:extLst>
              <a:ext uri="{FF2B5EF4-FFF2-40B4-BE49-F238E27FC236}">
                <a16:creationId xmlns:a16="http://schemas.microsoft.com/office/drawing/2014/main" id="{A1D8D4D9-A2F6-C445-9AF8-93650E3A0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70F1D3-53D7-FA49-8870-EAE16EA87B1B}"/>
              </a:ext>
            </a:extLst>
          </p:cNvPr>
          <p:cNvSpPr>
            <a:spLocks noGrp="1"/>
          </p:cNvSpPr>
          <p:nvPr>
            <p:ph type="sldNum" sz="quarter" idx="12"/>
          </p:nvPr>
        </p:nvSpPr>
        <p:spPr/>
        <p:txBody>
          <a:bodyPr/>
          <a:lstStyle/>
          <a:p>
            <a:fld id="{A2F7F671-B676-C843-8397-EF3028602161}" type="slidenum">
              <a:rPr lang="en-US" smtClean="0"/>
              <a:t>‹#›</a:t>
            </a:fld>
            <a:endParaRPr lang="en-US"/>
          </a:p>
        </p:txBody>
      </p:sp>
    </p:spTree>
    <p:extLst>
      <p:ext uri="{BB962C8B-B14F-4D97-AF65-F5344CB8AC3E}">
        <p14:creationId xmlns:p14="http://schemas.microsoft.com/office/powerpoint/2010/main" val="1051792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4F45F78-BA26-A242-AB4E-77C574446733}"/>
              </a:ext>
            </a:extLst>
          </p:cNvPr>
          <p:cNvPicPr>
            <a:picLocks noChangeAspect="1"/>
          </p:cNvPicPr>
          <p:nvPr userDrawn="1"/>
        </p:nvPicPr>
        <p:blipFill>
          <a:blip r:embed="rId13">
            <a:extLst>
              <a:ext uri="{BEBA8EAE-BF5A-486C-A8C5-ECC9F3942E4B}">
                <a14:imgProps xmlns:a14="http://schemas.microsoft.com/office/drawing/2010/main">
                  <a14:imgLayer r:embed="rId14">
                    <a14:imgEffect>
                      <a14:sharpenSoften amount="50000"/>
                    </a14:imgEffect>
                  </a14:imgLayer>
                </a14:imgProps>
              </a:ext>
            </a:extLst>
          </a:blip>
          <a:stretch>
            <a:fillRect/>
          </a:stretch>
        </p:blipFill>
        <p:spPr>
          <a:xfrm>
            <a:off x="0" y="0"/>
            <a:ext cx="12192000" cy="7002162"/>
          </a:xfrm>
          <a:prstGeom prst="rect">
            <a:avLst/>
          </a:prstGeom>
        </p:spPr>
      </p:pic>
      <p:sp>
        <p:nvSpPr>
          <p:cNvPr id="2" name="Title Placeholder 1">
            <a:extLst>
              <a:ext uri="{FF2B5EF4-FFF2-40B4-BE49-F238E27FC236}">
                <a16:creationId xmlns:a16="http://schemas.microsoft.com/office/drawing/2014/main" id="{94664250-F2E4-A444-8031-82980E565C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ACF1FA-11A3-D344-9673-EA7E5B2AFE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CCA9C-4AE1-1C4C-988D-E308E88A5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C1B13-769B-F543-8BFA-7BCDA4611248}" type="datetimeFigureOut">
              <a:rPr lang="en-US" smtClean="0"/>
              <a:t>7/9/22</a:t>
            </a:fld>
            <a:endParaRPr lang="en-US"/>
          </a:p>
        </p:txBody>
      </p:sp>
      <p:sp>
        <p:nvSpPr>
          <p:cNvPr id="5" name="Footer Placeholder 4">
            <a:extLst>
              <a:ext uri="{FF2B5EF4-FFF2-40B4-BE49-F238E27FC236}">
                <a16:creationId xmlns:a16="http://schemas.microsoft.com/office/drawing/2014/main" id="{96B7F2D7-D6B9-0D4C-A232-CECC7FB91E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628917-3FAE-F74C-BB74-9AA2817B4E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7F671-B676-C843-8397-EF3028602161}" type="slidenum">
              <a:rPr lang="en-US" smtClean="0"/>
              <a:t>‹#›</a:t>
            </a:fld>
            <a:endParaRPr lang="en-US"/>
          </a:p>
        </p:txBody>
      </p:sp>
      <p:pic>
        <p:nvPicPr>
          <p:cNvPr id="10" name="Picture 9">
            <a:extLst>
              <a:ext uri="{FF2B5EF4-FFF2-40B4-BE49-F238E27FC236}">
                <a16:creationId xmlns:a16="http://schemas.microsoft.com/office/drawing/2014/main" id="{478B8768-842E-724A-8DAE-D1A92A2CB235}"/>
              </a:ext>
            </a:extLst>
          </p:cNvPr>
          <p:cNvPicPr>
            <a:picLocks noChangeAspect="1"/>
          </p:cNvPicPr>
          <p:nvPr userDrawn="1"/>
        </p:nvPicPr>
        <p:blipFill>
          <a:blip r:embed="rId15"/>
          <a:stretch>
            <a:fillRect/>
          </a:stretch>
        </p:blipFill>
        <p:spPr>
          <a:xfrm>
            <a:off x="7219950" y="5747230"/>
            <a:ext cx="4591050" cy="974245"/>
          </a:xfrm>
          <a:prstGeom prst="rect">
            <a:avLst/>
          </a:prstGeom>
        </p:spPr>
      </p:pic>
    </p:spTree>
    <p:extLst>
      <p:ext uri="{BB962C8B-B14F-4D97-AF65-F5344CB8AC3E}">
        <p14:creationId xmlns:p14="http://schemas.microsoft.com/office/powerpoint/2010/main" val="4214161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dsc.edu/support/user_guides/expanse.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ortal.tacc.utexas.edu/user-guides/stampede2"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hyperlink" Target="https://containers-at-tacc.readthedocs.io/en/latest/singularity/01.singularity_basics.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ortal.xsede.org/jetstrea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portal.xsede.org/jetstream2"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XSEDE/Container_Tutorial/blob/main/SC21/5_Ex%201%20Part%20B%20-%20Docker%20Build.m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sc.edu/resources/bridges-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tacc.utexas.edu/systems/stampede2" TargetMode="External"/><Relationship Id="rId4" Type="http://schemas.openxmlformats.org/officeDocument/2006/relationships/hyperlink" Target="https://www.sdsc.edu/support/user_guides/expanse.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sc.edu/resources/bridges-2/getting-started-with-hpc/"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45997-83FF-C246-B4DE-66A1F982F09C}"/>
              </a:ext>
            </a:extLst>
          </p:cNvPr>
          <p:cNvSpPr>
            <a:spLocks noGrp="1"/>
          </p:cNvSpPr>
          <p:nvPr>
            <p:ph type="ctrTitle"/>
          </p:nvPr>
        </p:nvSpPr>
        <p:spPr>
          <a:xfrm>
            <a:off x="-625735" y="2553191"/>
            <a:ext cx="9144000" cy="1445847"/>
          </a:xfrm>
        </p:spPr>
        <p:txBody>
          <a:bodyPr/>
          <a:lstStyle/>
          <a:p>
            <a:pPr>
              <a:lnSpc>
                <a:spcPct val="100000"/>
              </a:lnSpc>
            </a:pPr>
            <a:r>
              <a:rPr lang="en-US" b="1" dirty="0"/>
              <a:t>Sample Docker Build</a:t>
            </a:r>
          </a:p>
        </p:txBody>
      </p:sp>
      <p:sp>
        <p:nvSpPr>
          <p:cNvPr id="3" name="Subtitle 2">
            <a:extLst>
              <a:ext uri="{FF2B5EF4-FFF2-40B4-BE49-F238E27FC236}">
                <a16:creationId xmlns:a16="http://schemas.microsoft.com/office/drawing/2014/main" id="{E75C0D50-C551-D148-833B-E0CECE408DC8}"/>
              </a:ext>
            </a:extLst>
          </p:cNvPr>
          <p:cNvSpPr>
            <a:spLocks noGrp="1"/>
          </p:cNvSpPr>
          <p:nvPr>
            <p:ph type="subTitle" idx="1"/>
          </p:nvPr>
        </p:nvSpPr>
        <p:spPr>
          <a:xfrm>
            <a:off x="-803564" y="5026891"/>
            <a:ext cx="9144000" cy="1655762"/>
          </a:xfrm>
        </p:spPr>
        <p:txBody>
          <a:bodyPr>
            <a:normAutofit lnSpcReduction="10000"/>
          </a:bodyPr>
          <a:lstStyle/>
          <a:p>
            <a:r>
              <a:rPr lang="en-US" dirty="0">
                <a:solidFill>
                  <a:schemeClr val="bg1"/>
                </a:solidFill>
              </a:rPr>
              <a:t>PEARC ‘22</a:t>
            </a:r>
          </a:p>
          <a:p>
            <a:r>
              <a:rPr lang="en-US" dirty="0">
                <a:solidFill>
                  <a:schemeClr val="bg1"/>
                </a:solidFill>
              </a:rPr>
              <a:t>July 11, 2022</a:t>
            </a:r>
          </a:p>
          <a:p>
            <a:r>
              <a:rPr lang="en-US" dirty="0">
                <a:solidFill>
                  <a:schemeClr val="bg1"/>
                </a:solidFill>
              </a:rPr>
              <a:t>Stephen Bird</a:t>
            </a:r>
          </a:p>
          <a:p>
            <a:r>
              <a:rPr lang="en-US" dirty="0">
                <a:solidFill>
                  <a:schemeClr val="bg1"/>
                </a:solidFill>
              </a:rPr>
              <a:t>Indiana University, XCRI Engineer</a:t>
            </a:r>
          </a:p>
        </p:txBody>
      </p:sp>
      <p:pic>
        <p:nvPicPr>
          <p:cNvPr id="5" name="Picture 4">
            <a:extLst>
              <a:ext uri="{FF2B5EF4-FFF2-40B4-BE49-F238E27FC236}">
                <a16:creationId xmlns:a16="http://schemas.microsoft.com/office/drawing/2014/main" id="{7D934469-E6D0-CC43-BAC2-C6E198AD0009}"/>
              </a:ext>
            </a:extLst>
          </p:cNvPr>
          <p:cNvPicPr>
            <a:picLocks noChangeAspect="1"/>
          </p:cNvPicPr>
          <p:nvPr/>
        </p:nvPicPr>
        <p:blipFill>
          <a:blip r:embed="rId3"/>
          <a:stretch>
            <a:fillRect/>
          </a:stretch>
        </p:blipFill>
        <p:spPr>
          <a:xfrm>
            <a:off x="9165265" y="5132256"/>
            <a:ext cx="504669" cy="505342"/>
          </a:xfrm>
          <a:prstGeom prst="rect">
            <a:avLst/>
          </a:prstGeom>
        </p:spPr>
      </p:pic>
      <p:sp>
        <p:nvSpPr>
          <p:cNvPr id="6" name="TextBox 5">
            <a:extLst>
              <a:ext uri="{FF2B5EF4-FFF2-40B4-BE49-F238E27FC236}">
                <a16:creationId xmlns:a16="http://schemas.microsoft.com/office/drawing/2014/main" id="{F9CE9C57-0785-504A-98A3-49F025ECFA38}"/>
              </a:ext>
            </a:extLst>
          </p:cNvPr>
          <p:cNvSpPr txBox="1"/>
          <p:nvPr/>
        </p:nvSpPr>
        <p:spPr>
          <a:xfrm>
            <a:off x="9669934" y="5246427"/>
            <a:ext cx="2349796" cy="276999"/>
          </a:xfrm>
          <a:prstGeom prst="rect">
            <a:avLst/>
          </a:prstGeom>
          <a:noFill/>
        </p:spPr>
        <p:txBody>
          <a:bodyPr wrap="square" rtlCol="0">
            <a:spAutoFit/>
          </a:bodyPr>
          <a:lstStyle/>
          <a:p>
            <a:r>
              <a:rPr lang="en-US" sz="1200" dirty="0">
                <a:solidFill>
                  <a:schemeClr val="bg1"/>
                </a:solidFill>
              </a:rPr>
              <a:t>Supported by OAC 15-48562.</a:t>
            </a:r>
          </a:p>
        </p:txBody>
      </p:sp>
      <p:sp>
        <p:nvSpPr>
          <p:cNvPr id="4" name="TextBox 3">
            <a:extLst>
              <a:ext uri="{FF2B5EF4-FFF2-40B4-BE49-F238E27FC236}">
                <a16:creationId xmlns:a16="http://schemas.microsoft.com/office/drawing/2014/main" id="{38CEE505-1A51-1344-8E25-72404E70C6B6}"/>
              </a:ext>
            </a:extLst>
          </p:cNvPr>
          <p:cNvSpPr txBox="1"/>
          <p:nvPr/>
        </p:nvSpPr>
        <p:spPr>
          <a:xfrm>
            <a:off x="676751" y="2971800"/>
            <a:ext cx="6515886" cy="1015663"/>
          </a:xfrm>
          <a:prstGeom prst="rect">
            <a:avLst/>
          </a:prstGeom>
          <a:noFill/>
        </p:spPr>
        <p:txBody>
          <a:bodyPr wrap="none" rtlCol="0">
            <a:spAutoFit/>
          </a:bodyPr>
          <a:lstStyle/>
          <a:p>
            <a:pPr algn="ctr"/>
            <a:r>
              <a:rPr lang="en-US" sz="6000" b="1" dirty="0">
                <a:solidFill>
                  <a:schemeClr val="bg1"/>
                </a:solidFill>
                <a:latin typeface="+mj-lt"/>
              </a:rPr>
              <a:t>Sample Docker Build</a:t>
            </a:r>
            <a:endParaRPr lang="en-US" sz="6000" dirty="0">
              <a:solidFill>
                <a:schemeClr val="bg1"/>
              </a:solidFill>
              <a:latin typeface="+mj-lt"/>
            </a:endParaRPr>
          </a:p>
        </p:txBody>
      </p:sp>
    </p:spTree>
    <p:extLst>
      <p:ext uri="{BB962C8B-B14F-4D97-AF65-F5344CB8AC3E}">
        <p14:creationId xmlns:p14="http://schemas.microsoft.com/office/powerpoint/2010/main" val="1651895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13BB-D5C6-214B-949B-30F8A0EF26B9}"/>
              </a:ext>
            </a:extLst>
          </p:cNvPr>
          <p:cNvSpPr>
            <a:spLocks noGrp="1"/>
          </p:cNvSpPr>
          <p:nvPr>
            <p:ph type="title"/>
          </p:nvPr>
        </p:nvSpPr>
        <p:spPr>
          <a:solidFill>
            <a:schemeClr val="accent1">
              <a:lumMod val="50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Expanse (cont’d)</a:t>
            </a:r>
          </a:p>
        </p:txBody>
      </p:sp>
      <p:sp>
        <p:nvSpPr>
          <p:cNvPr id="3" name="Content Placeholder 2">
            <a:extLst>
              <a:ext uri="{FF2B5EF4-FFF2-40B4-BE49-F238E27FC236}">
                <a16:creationId xmlns:a16="http://schemas.microsoft.com/office/drawing/2014/main" id="{1E213B3C-3017-5F47-B998-04DA6D223A2F}"/>
              </a:ext>
            </a:extLst>
          </p:cNvPr>
          <p:cNvSpPr>
            <a:spLocks noGrp="1"/>
          </p:cNvSpPr>
          <p:nvPr>
            <p:ph idx="1"/>
          </p:nvPr>
        </p:nvSpPr>
        <p:spPr>
          <a:xfrm>
            <a:off x="838200" y="1825625"/>
            <a:ext cx="10515600" cy="3815520"/>
          </a:xfrm>
          <a:solidFill>
            <a:schemeClr val="accent1">
              <a:lumMod val="50000"/>
            </a:schemeClr>
          </a:solidFill>
          <a:ln>
            <a:solidFill>
              <a:schemeClr val="bg1"/>
            </a:solidFill>
          </a:ln>
        </p:spPr>
        <p:txBody>
          <a:bodyPr>
            <a:normAutofit lnSpcReduction="10000"/>
          </a:bodyPr>
          <a:lstStyle/>
          <a:p>
            <a:pPr>
              <a:lnSpc>
                <a:spcPct val="110000"/>
              </a:lnSpc>
            </a:pPr>
            <a:r>
              <a:rPr lang="en-US" dirty="0">
                <a:solidFill>
                  <a:schemeClr val="bg1"/>
                </a:solidFill>
              </a:rPr>
              <a:t>Getting started on Expanse can be found here:</a:t>
            </a:r>
          </a:p>
          <a:p>
            <a:pPr marL="0" indent="0">
              <a:lnSpc>
                <a:spcPct val="110000"/>
              </a:lnSpc>
              <a:buNone/>
            </a:pPr>
            <a:r>
              <a:rPr lang="en-US" dirty="0">
                <a:solidFill>
                  <a:schemeClr val="bg1"/>
                </a:solidFill>
                <a:hlinkClick r:id="rId3"/>
              </a:rPr>
              <a:t>https://www.sdsc.edu/support/user_guides/expanse.html</a:t>
            </a:r>
            <a:r>
              <a:rPr lang="en-US" dirty="0">
                <a:solidFill>
                  <a:schemeClr val="bg1"/>
                </a:solidFill>
              </a:rPr>
              <a:t> </a:t>
            </a:r>
          </a:p>
          <a:p>
            <a:pPr>
              <a:lnSpc>
                <a:spcPct val="110000"/>
              </a:lnSpc>
            </a:pPr>
            <a:r>
              <a:rPr lang="en-US" dirty="0">
                <a:solidFill>
                  <a:schemeClr val="bg1"/>
                </a:solidFill>
              </a:rPr>
              <a:t>Expanse uses singularity pro, so you will have to load that module before utilizing singularity commands.</a:t>
            </a:r>
          </a:p>
          <a:p>
            <a:pPr marL="0" indent="0">
              <a:lnSpc>
                <a:spcPct val="110000"/>
              </a:lnSpc>
              <a:buNone/>
            </a:pPr>
            <a:r>
              <a:rPr lang="en-US" dirty="0">
                <a:solidFill>
                  <a:schemeClr val="bg1"/>
                </a:solidFill>
              </a:rPr>
              <a:t>module load </a:t>
            </a:r>
            <a:r>
              <a:rPr lang="en-US" dirty="0" err="1">
                <a:solidFill>
                  <a:schemeClr val="bg1"/>
                </a:solidFill>
              </a:rPr>
              <a:t>singularitypro</a:t>
            </a:r>
            <a:endParaRPr lang="en-US" dirty="0">
              <a:solidFill>
                <a:schemeClr val="bg1"/>
              </a:solidFill>
            </a:endParaRPr>
          </a:p>
          <a:p>
            <a:pPr>
              <a:lnSpc>
                <a:spcPct val="110000"/>
              </a:lnSpc>
            </a:pPr>
            <a:r>
              <a:rPr lang="en-US" dirty="0">
                <a:solidFill>
                  <a:schemeClr val="bg1"/>
                </a:solidFill>
              </a:rPr>
              <a:t> Once the </a:t>
            </a:r>
            <a:r>
              <a:rPr lang="en-US" dirty="0" err="1">
                <a:solidFill>
                  <a:schemeClr val="bg1"/>
                </a:solidFill>
              </a:rPr>
              <a:t>singularitypro</a:t>
            </a:r>
            <a:r>
              <a:rPr lang="en-US" dirty="0">
                <a:solidFill>
                  <a:schemeClr val="bg1"/>
                </a:solidFill>
              </a:rPr>
              <a:t> module is loaded, you can pull the container:</a:t>
            </a:r>
          </a:p>
          <a:p>
            <a:pPr marL="0" indent="0">
              <a:lnSpc>
                <a:spcPct val="110000"/>
              </a:lnSpc>
              <a:buNone/>
            </a:pPr>
            <a:r>
              <a:rPr lang="en-US" dirty="0">
                <a:solidFill>
                  <a:schemeClr val="bg1"/>
                </a:solidFill>
              </a:rPr>
              <a:t>Singularity pull docker://</a:t>
            </a:r>
            <a:r>
              <a:rPr lang="en-US" dirty="0" err="1">
                <a:solidFill>
                  <a:schemeClr val="bg1"/>
                </a:solidFill>
              </a:rPr>
              <a:t>xsede</a:t>
            </a:r>
            <a:r>
              <a:rPr lang="en-US" dirty="0">
                <a:solidFill>
                  <a:schemeClr val="bg1"/>
                </a:solidFill>
              </a:rPr>
              <a:t>/Container </a:t>
            </a:r>
          </a:p>
        </p:txBody>
      </p:sp>
      <p:pic>
        <p:nvPicPr>
          <p:cNvPr id="5" name="Picture 4">
            <a:extLst>
              <a:ext uri="{FF2B5EF4-FFF2-40B4-BE49-F238E27FC236}">
                <a16:creationId xmlns:a16="http://schemas.microsoft.com/office/drawing/2014/main" id="{901D74B5-D535-7B47-BB82-E7D789DF1D47}"/>
              </a:ext>
            </a:extLst>
          </p:cNvPr>
          <p:cNvPicPr>
            <a:picLocks noChangeAspect="1"/>
          </p:cNvPicPr>
          <p:nvPr/>
        </p:nvPicPr>
        <p:blipFill>
          <a:blip r:embed="rId4"/>
          <a:stretch>
            <a:fillRect/>
          </a:stretch>
        </p:blipFill>
        <p:spPr>
          <a:xfrm>
            <a:off x="5968410" y="5776082"/>
            <a:ext cx="910856" cy="912070"/>
          </a:xfrm>
          <a:prstGeom prst="rect">
            <a:avLst/>
          </a:prstGeom>
        </p:spPr>
      </p:pic>
    </p:spTree>
    <p:extLst>
      <p:ext uri="{BB962C8B-B14F-4D97-AF65-F5344CB8AC3E}">
        <p14:creationId xmlns:p14="http://schemas.microsoft.com/office/powerpoint/2010/main" val="4170260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13BB-D5C6-214B-949B-30F8A0EF26B9}"/>
              </a:ext>
            </a:extLst>
          </p:cNvPr>
          <p:cNvSpPr>
            <a:spLocks noGrp="1"/>
          </p:cNvSpPr>
          <p:nvPr>
            <p:ph type="title"/>
          </p:nvPr>
        </p:nvSpPr>
        <p:spPr>
          <a:solidFill>
            <a:schemeClr val="accent1">
              <a:lumMod val="50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Singularity PRO vs Singularity Community</a:t>
            </a:r>
          </a:p>
        </p:txBody>
      </p:sp>
      <p:sp>
        <p:nvSpPr>
          <p:cNvPr id="3" name="Content Placeholder 2">
            <a:extLst>
              <a:ext uri="{FF2B5EF4-FFF2-40B4-BE49-F238E27FC236}">
                <a16:creationId xmlns:a16="http://schemas.microsoft.com/office/drawing/2014/main" id="{1E213B3C-3017-5F47-B998-04DA6D223A2F}"/>
              </a:ext>
            </a:extLst>
          </p:cNvPr>
          <p:cNvSpPr>
            <a:spLocks noGrp="1"/>
          </p:cNvSpPr>
          <p:nvPr>
            <p:ph idx="1"/>
          </p:nvPr>
        </p:nvSpPr>
        <p:spPr>
          <a:xfrm>
            <a:off x="838200" y="1825625"/>
            <a:ext cx="10515600" cy="3815520"/>
          </a:xfrm>
          <a:solidFill>
            <a:schemeClr val="accent1">
              <a:lumMod val="50000"/>
            </a:schemeClr>
          </a:solidFill>
          <a:ln>
            <a:solidFill>
              <a:schemeClr val="bg1"/>
            </a:solidFill>
          </a:ln>
        </p:spPr>
        <p:txBody>
          <a:bodyPr>
            <a:normAutofit/>
          </a:bodyPr>
          <a:lstStyle/>
          <a:p>
            <a:pPr>
              <a:lnSpc>
                <a:spcPct val="110000"/>
              </a:lnSpc>
            </a:pPr>
            <a:endParaRPr lang="en-US" dirty="0">
              <a:highlight>
                <a:srgbClr val="C0C0C0"/>
              </a:highlight>
            </a:endParaRPr>
          </a:p>
          <a:p>
            <a:pPr marL="0" indent="0" algn="ctr">
              <a:lnSpc>
                <a:spcPct val="110000"/>
              </a:lnSpc>
              <a:buNone/>
            </a:pPr>
            <a:endParaRPr lang="en-US" dirty="0">
              <a:highlight>
                <a:srgbClr val="C0C0C0"/>
              </a:highlight>
            </a:endParaRPr>
          </a:p>
          <a:p>
            <a:pPr marL="0" indent="0" algn="ctr">
              <a:lnSpc>
                <a:spcPct val="110000"/>
              </a:lnSpc>
              <a:buNone/>
            </a:pPr>
            <a:r>
              <a:rPr lang="en-US" dirty="0">
                <a:highlight>
                  <a:srgbClr val="C0C0C0"/>
                </a:highlight>
              </a:rPr>
              <a:t> https://</a:t>
            </a:r>
            <a:r>
              <a:rPr lang="en-US" dirty="0" err="1">
                <a:highlight>
                  <a:srgbClr val="C0C0C0"/>
                </a:highlight>
              </a:rPr>
              <a:t>bit.ly</a:t>
            </a:r>
            <a:r>
              <a:rPr lang="en-US" dirty="0">
                <a:highlight>
                  <a:srgbClr val="C0C0C0"/>
                </a:highlight>
              </a:rPr>
              <a:t>/3nRvE43</a:t>
            </a:r>
          </a:p>
          <a:p>
            <a:pPr>
              <a:lnSpc>
                <a:spcPct val="110000"/>
              </a:lnSpc>
            </a:pPr>
            <a:endParaRPr lang="en-US" dirty="0">
              <a:solidFill>
                <a:schemeClr val="bg1"/>
              </a:solidFill>
            </a:endParaRPr>
          </a:p>
        </p:txBody>
      </p:sp>
      <p:pic>
        <p:nvPicPr>
          <p:cNvPr id="5" name="Picture 4">
            <a:extLst>
              <a:ext uri="{FF2B5EF4-FFF2-40B4-BE49-F238E27FC236}">
                <a16:creationId xmlns:a16="http://schemas.microsoft.com/office/drawing/2014/main" id="{901D74B5-D535-7B47-BB82-E7D789DF1D47}"/>
              </a:ext>
            </a:extLst>
          </p:cNvPr>
          <p:cNvPicPr>
            <a:picLocks noChangeAspect="1"/>
          </p:cNvPicPr>
          <p:nvPr/>
        </p:nvPicPr>
        <p:blipFill>
          <a:blip r:embed="rId3"/>
          <a:stretch>
            <a:fillRect/>
          </a:stretch>
        </p:blipFill>
        <p:spPr>
          <a:xfrm>
            <a:off x="5968410" y="5776082"/>
            <a:ext cx="910856" cy="912070"/>
          </a:xfrm>
          <a:prstGeom prst="rect">
            <a:avLst/>
          </a:prstGeom>
        </p:spPr>
      </p:pic>
    </p:spTree>
    <p:extLst>
      <p:ext uri="{BB962C8B-B14F-4D97-AF65-F5344CB8AC3E}">
        <p14:creationId xmlns:p14="http://schemas.microsoft.com/office/powerpoint/2010/main" val="781844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13BB-D5C6-214B-949B-30F8A0EF26B9}"/>
              </a:ext>
            </a:extLst>
          </p:cNvPr>
          <p:cNvSpPr>
            <a:spLocks noGrp="1"/>
          </p:cNvSpPr>
          <p:nvPr>
            <p:ph type="title"/>
          </p:nvPr>
        </p:nvSpPr>
        <p:spPr>
          <a:solidFill>
            <a:schemeClr val="accent1">
              <a:lumMod val="50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Expanse Job Script</a:t>
            </a:r>
          </a:p>
        </p:txBody>
      </p:sp>
      <p:sp>
        <p:nvSpPr>
          <p:cNvPr id="3" name="Content Placeholder 2">
            <a:extLst>
              <a:ext uri="{FF2B5EF4-FFF2-40B4-BE49-F238E27FC236}">
                <a16:creationId xmlns:a16="http://schemas.microsoft.com/office/drawing/2014/main" id="{1E213B3C-3017-5F47-B998-04DA6D223A2F}"/>
              </a:ext>
            </a:extLst>
          </p:cNvPr>
          <p:cNvSpPr>
            <a:spLocks noGrp="1"/>
          </p:cNvSpPr>
          <p:nvPr>
            <p:ph idx="1"/>
          </p:nvPr>
        </p:nvSpPr>
        <p:spPr>
          <a:xfrm>
            <a:off x="838200" y="1825625"/>
            <a:ext cx="10515600" cy="3815520"/>
          </a:xfrm>
          <a:solidFill>
            <a:schemeClr val="accent1">
              <a:lumMod val="50000"/>
            </a:schemeClr>
          </a:solidFill>
          <a:ln>
            <a:solidFill>
              <a:schemeClr val="bg1"/>
            </a:solidFill>
          </a:ln>
        </p:spPr>
        <p:txBody>
          <a:bodyPr>
            <a:normAutofit fontScale="55000" lnSpcReduction="20000"/>
          </a:bodyPr>
          <a:lstStyle/>
          <a:p>
            <a:pPr marL="0" indent="0">
              <a:buNone/>
            </a:pPr>
            <a:endParaRPr lang="en-US" dirty="0">
              <a:solidFill>
                <a:schemeClr val="bg1"/>
              </a:solidFill>
            </a:endParaRPr>
          </a:p>
          <a:p>
            <a:pPr marL="0" indent="0">
              <a:buNone/>
            </a:pPr>
            <a:r>
              <a:rPr lang="en-US" dirty="0">
                <a:solidFill>
                  <a:schemeClr val="bg1"/>
                </a:solidFill>
              </a:rPr>
              <a:t>#!/bin/bash</a:t>
            </a:r>
          </a:p>
          <a:p>
            <a:pPr marL="0" indent="0">
              <a:buNone/>
            </a:pPr>
            <a:r>
              <a:rPr lang="en-US" dirty="0">
                <a:solidFill>
                  <a:schemeClr val="bg1"/>
                </a:solidFill>
              </a:rPr>
              <a:t>#SBATCH -N 1</a:t>
            </a:r>
          </a:p>
          <a:p>
            <a:pPr marL="0" indent="0">
              <a:buNone/>
            </a:pPr>
            <a:r>
              <a:rPr lang="en-US" dirty="0">
                <a:solidFill>
                  <a:schemeClr val="bg1"/>
                </a:solidFill>
              </a:rPr>
              <a:t>#SBATCH -n 24</a:t>
            </a:r>
          </a:p>
          <a:p>
            <a:pPr marL="0" indent="0">
              <a:buNone/>
            </a:pPr>
            <a:r>
              <a:rPr lang="en-US" dirty="0">
                <a:solidFill>
                  <a:schemeClr val="bg1"/>
                </a:solidFill>
              </a:rPr>
              <a:t>#SBATCH --partition=compute</a:t>
            </a:r>
          </a:p>
          <a:p>
            <a:pPr marL="0" indent="0">
              <a:buNone/>
            </a:pPr>
            <a:r>
              <a:rPr lang="en-US" dirty="0">
                <a:solidFill>
                  <a:schemeClr val="bg1"/>
                </a:solidFill>
              </a:rPr>
              <a:t>#SBATCH -t 05:00</a:t>
            </a:r>
          </a:p>
          <a:p>
            <a:pPr marL="0" indent="0">
              <a:buNone/>
            </a:pPr>
            <a:r>
              <a:rPr lang="en-US" dirty="0">
                <a:solidFill>
                  <a:schemeClr val="bg1"/>
                </a:solidFill>
              </a:rPr>
              <a:t>#SBATCH --account=TG-*********</a:t>
            </a:r>
          </a:p>
          <a:p>
            <a:pPr marL="0" indent="0">
              <a:buNone/>
            </a:pPr>
            <a:r>
              <a:rPr lang="en-US" dirty="0">
                <a:solidFill>
                  <a:schemeClr val="bg1"/>
                </a:solidFill>
              </a:rPr>
              <a:t>#SBATCH -o </a:t>
            </a:r>
            <a:r>
              <a:rPr lang="en-US" dirty="0" err="1">
                <a:solidFill>
                  <a:schemeClr val="bg1"/>
                </a:solidFill>
              </a:rPr>
              <a:t>mandle</a:t>
            </a:r>
            <a:r>
              <a:rPr lang="en-US" dirty="0">
                <a:solidFill>
                  <a:schemeClr val="bg1"/>
                </a:solidFill>
              </a:rPr>
              <a:t>_%</a:t>
            </a:r>
            <a:r>
              <a:rPr lang="en-US" dirty="0" err="1">
                <a:solidFill>
                  <a:schemeClr val="bg1"/>
                </a:solidFill>
              </a:rPr>
              <a:t>A.out</a:t>
            </a:r>
            <a:endParaRPr lang="en-US" dirty="0">
              <a:solidFill>
                <a:schemeClr val="bg1"/>
              </a:solidFill>
            </a:endParaRPr>
          </a:p>
          <a:p>
            <a:pPr marL="0" indent="0">
              <a:buNone/>
            </a:pPr>
            <a:br>
              <a:rPr lang="en-US" dirty="0">
                <a:solidFill>
                  <a:schemeClr val="bg1"/>
                </a:solidFill>
              </a:rPr>
            </a:br>
            <a:r>
              <a:rPr lang="en-US" dirty="0">
                <a:solidFill>
                  <a:schemeClr val="bg1"/>
                </a:solidFill>
              </a:rPr>
              <a:t>WORKDIR=/home/</a:t>
            </a:r>
            <a:r>
              <a:rPr lang="en-US" dirty="0" err="1">
                <a:solidFill>
                  <a:schemeClr val="bg1"/>
                </a:solidFill>
              </a:rPr>
              <a:t>stebird</a:t>
            </a:r>
            <a:endParaRPr lang="en-US" dirty="0">
              <a:solidFill>
                <a:schemeClr val="bg1"/>
              </a:solidFill>
            </a:endParaRPr>
          </a:p>
          <a:p>
            <a:pPr marL="0" indent="0">
              <a:buNone/>
            </a:pPr>
            <a:r>
              <a:rPr lang="en-US" dirty="0">
                <a:solidFill>
                  <a:schemeClr val="bg1"/>
                </a:solidFill>
              </a:rPr>
              <a:t>APPDIR=/home/</a:t>
            </a:r>
            <a:r>
              <a:rPr lang="en-US" dirty="0" err="1">
                <a:solidFill>
                  <a:schemeClr val="bg1"/>
                </a:solidFill>
              </a:rPr>
              <a:t>stebird</a:t>
            </a:r>
            <a:r>
              <a:rPr lang="en-US" dirty="0">
                <a:solidFill>
                  <a:schemeClr val="bg1"/>
                </a:solidFill>
              </a:rPr>
              <a:t>/</a:t>
            </a:r>
          </a:p>
          <a:p>
            <a:pPr marL="0" indent="0">
              <a:buNone/>
            </a:pPr>
            <a:endParaRPr lang="en-US" dirty="0">
              <a:solidFill>
                <a:schemeClr val="bg1"/>
              </a:solidFill>
            </a:endParaRPr>
          </a:p>
          <a:p>
            <a:pPr marL="0" indent="0">
              <a:buNone/>
            </a:pPr>
            <a:r>
              <a:rPr lang="en-US" dirty="0">
                <a:solidFill>
                  <a:schemeClr val="bg1"/>
                </a:solidFill>
              </a:rPr>
              <a:t>singularity run $APPDIR/nix-python-</a:t>
            </a:r>
            <a:r>
              <a:rPr lang="en-US" dirty="0" err="1">
                <a:solidFill>
                  <a:schemeClr val="bg1"/>
                </a:solidFill>
              </a:rPr>
              <a:t>mandle_latest.sif</a:t>
            </a:r>
            <a:r>
              <a:rPr lang="en-US" dirty="0">
                <a:solidFill>
                  <a:schemeClr val="bg1"/>
                </a:solidFill>
              </a:rPr>
              <a:t> -n 24 $WORKDIR/</a:t>
            </a:r>
            <a:r>
              <a:rPr lang="en-US" dirty="0" err="1">
                <a:solidFill>
                  <a:schemeClr val="bg1"/>
                </a:solidFill>
              </a:rPr>
              <a:t>test_mandle.gif</a:t>
            </a:r>
            <a:endParaRPr lang="en-US" dirty="0">
              <a:solidFill>
                <a:schemeClr val="bg1"/>
              </a:solidFill>
            </a:endParaRPr>
          </a:p>
          <a:p>
            <a:pPr marL="0" indent="0">
              <a:buNone/>
            </a:pPr>
            <a:endParaRPr lang="en-US" dirty="0">
              <a:solidFill>
                <a:schemeClr val="bg1"/>
              </a:solidFill>
            </a:endParaRPr>
          </a:p>
        </p:txBody>
      </p:sp>
      <p:pic>
        <p:nvPicPr>
          <p:cNvPr id="5" name="Picture 4">
            <a:extLst>
              <a:ext uri="{FF2B5EF4-FFF2-40B4-BE49-F238E27FC236}">
                <a16:creationId xmlns:a16="http://schemas.microsoft.com/office/drawing/2014/main" id="{901D74B5-D535-7B47-BB82-E7D789DF1D47}"/>
              </a:ext>
            </a:extLst>
          </p:cNvPr>
          <p:cNvPicPr>
            <a:picLocks noChangeAspect="1"/>
          </p:cNvPicPr>
          <p:nvPr/>
        </p:nvPicPr>
        <p:blipFill>
          <a:blip r:embed="rId3"/>
          <a:stretch>
            <a:fillRect/>
          </a:stretch>
        </p:blipFill>
        <p:spPr>
          <a:xfrm>
            <a:off x="5968410" y="5776082"/>
            <a:ext cx="910856" cy="912070"/>
          </a:xfrm>
          <a:prstGeom prst="rect">
            <a:avLst/>
          </a:prstGeom>
        </p:spPr>
      </p:pic>
    </p:spTree>
    <p:extLst>
      <p:ext uri="{BB962C8B-B14F-4D97-AF65-F5344CB8AC3E}">
        <p14:creationId xmlns:p14="http://schemas.microsoft.com/office/powerpoint/2010/main" val="587836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13BB-D5C6-214B-949B-30F8A0EF26B9}"/>
              </a:ext>
            </a:extLst>
          </p:cNvPr>
          <p:cNvSpPr>
            <a:spLocks noGrp="1"/>
          </p:cNvSpPr>
          <p:nvPr>
            <p:ph type="title"/>
          </p:nvPr>
        </p:nvSpPr>
        <p:spPr>
          <a:solidFill>
            <a:schemeClr val="accent1">
              <a:lumMod val="50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Stampede 2</a:t>
            </a:r>
          </a:p>
        </p:txBody>
      </p:sp>
      <p:sp>
        <p:nvSpPr>
          <p:cNvPr id="3" name="Content Placeholder 2">
            <a:extLst>
              <a:ext uri="{FF2B5EF4-FFF2-40B4-BE49-F238E27FC236}">
                <a16:creationId xmlns:a16="http://schemas.microsoft.com/office/drawing/2014/main" id="{1E213B3C-3017-5F47-B998-04DA6D223A2F}"/>
              </a:ext>
            </a:extLst>
          </p:cNvPr>
          <p:cNvSpPr>
            <a:spLocks noGrp="1"/>
          </p:cNvSpPr>
          <p:nvPr>
            <p:ph idx="1"/>
          </p:nvPr>
        </p:nvSpPr>
        <p:spPr>
          <a:xfrm>
            <a:off x="838200" y="1825625"/>
            <a:ext cx="10515600" cy="3815520"/>
          </a:xfrm>
          <a:solidFill>
            <a:schemeClr val="accent1">
              <a:lumMod val="50000"/>
            </a:schemeClr>
          </a:solidFill>
          <a:ln>
            <a:solidFill>
              <a:schemeClr val="bg1"/>
            </a:solidFill>
          </a:ln>
        </p:spPr>
        <p:txBody>
          <a:bodyPr>
            <a:normAutofit/>
          </a:bodyPr>
          <a:lstStyle/>
          <a:p>
            <a:pPr>
              <a:lnSpc>
                <a:spcPct val="110000"/>
              </a:lnSpc>
            </a:pPr>
            <a:r>
              <a:rPr lang="en-US" dirty="0">
                <a:solidFill>
                  <a:schemeClr val="bg1"/>
                </a:solidFill>
              </a:rPr>
              <a:t>Located at Texas Advanced Computing Center</a:t>
            </a:r>
          </a:p>
          <a:p>
            <a:pPr>
              <a:lnSpc>
                <a:spcPct val="110000"/>
              </a:lnSpc>
            </a:pPr>
            <a:r>
              <a:rPr lang="en-US" dirty="0">
                <a:solidFill>
                  <a:schemeClr val="bg1"/>
                </a:solidFill>
              </a:rPr>
              <a:t>4200 KNL nodes</a:t>
            </a:r>
          </a:p>
          <a:p>
            <a:pPr lvl="1">
              <a:lnSpc>
                <a:spcPct val="110000"/>
              </a:lnSpc>
            </a:pPr>
            <a:r>
              <a:rPr lang="en-US" dirty="0">
                <a:solidFill>
                  <a:schemeClr val="bg1"/>
                </a:solidFill>
              </a:rPr>
              <a:t>Intel Xeon Knight’s Landing 68 core CPU</a:t>
            </a:r>
          </a:p>
          <a:p>
            <a:pPr lvl="1">
              <a:lnSpc>
                <a:spcPct val="110000"/>
              </a:lnSpc>
            </a:pPr>
            <a:r>
              <a:rPr lang="en-US" dirty="0">
                <a:solidFill>
                  <a:schemeClr val="bg1"/>
                </a:solidFill>
              </a:rPr>
              <a:t>96 GB of RAM</a:t>
            </a:r>
          </a:p>
          <a:p>
            <a:pPr>
              <a:lnSpc>
                <a:spcPct val="110000"/>
              </a:lnSpc>
            </a:pPr>
            <a:r>
              <a:rPr lang="en-US" dirty="0">
                <a:solidFill>
                  <a:schemeClr val="bg1"/>
                </a:solidFill>
              </a:rPr>
              <a:t>1736 SKX nodes</a:t>
            </a:r>
          </a:p>
          <a:p>
            <a:pPr lvl="1">
              <a:lnSpc>
                <a:spcPct val="110000"/>
              </a:lnSpc>
            </a:pPr>
            <a:r>
              <a:rPr lang="en-US" dirty="0">
                <a:solidFill>
                  <a:schemeClr val="bg1"/>
                </a:solidFill>
              </a:rPr>
              <a:t>2 Intel Xeon Skylake 24 core CPUs</a:t>
            </a:r>
          </a:p>
          <a:p>
            <a:pPr lvl="1">
              <a:lnSpc>
                <a:spcPct val="110000"/>
              </a:lnSpc>
            </a:pPr>
            <a:r>
              <a:rPr lang="en-US" dirty="0">
                <a:solidFill>
                  <a:schemeClr val="bg1"/>
                </a:solidFill>
              </a:rPr>
              <a:t>192 GB of RAM</a:t>
            </a:r>
          </a:p>
        </p:txBody>
      </p:sp>
      <p:pic>
        <p:nvPicPr>
          <p:cNvPr id="5" name="Picture 4">
            <a:extLst>
              <a:ext uri="{FF2B5EF4-FFF2-40B4-BE49-F238E27FC236}">
                <a16:creationId xmlns:a16="http://schemas.microsoft.com/office/drawing/2014/main" id="{901D74B5-D535-7B47-BB82-E7D789DF1D47}"/>
              </a:ext>
            </a:extLst>
          </p:cNvPr>
          <p:cNvPicPr>
            <a:picLocks noChangeAspect="1"/>
          </p:cNvPicPr>
          <p:nvPr/>
        </p:nvPicPr>
        <p:blipFill>
          <a:blip r:embed="rId3"/>
          <a:stretch>
            <a:fillRect/>
          </a:stretch>
        </p:blipFill>
        <p:spPr>
          <a:xfrm>
            <a:off x="5968410" y="5776082"/>
            <a:ext cx="910856" cy="912070"/>
          </a:xfrm>
          <a:prstGeom prst="rect">
            <a:avLst/>
          </a:prstGeom>
        </p:spPr>
      </p:pic>
    </p:spTree>
    <p:extLst>
      <p:ext uri="{BB962C8B-B14F-4D97-AF65-F5344CB8AC3E}">
        <p14:creationId xmlns:p14="http://schemas.microsoft.com/office/powerpoint/2010/main" val="3195790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13BB-D5C6-214B-949B-30F8A0EF26B9}"/>
              </a:ext>
            </a:extLst>
          </p:cNvPr>
          <p:cNvSpPr>
            <a:spLocks noGrp="1"/>
          </p:cNvSpPr>
          <p:nvPr>
            <p:ph type="title"/>
          </p:nvPr>
        </p:nvSpPr>
        <p:spPr>
          <a:solidFill>
            <a:schemeClr val="accent1">
              <a:lumMod val="50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Stampede 2 (cont’d)</a:t>
            </a:r>
          </a:p>
        </p:txBody>
      </p:sp>
      <p:sp>
        <p:nvSpPr>
          <p:cNvPr id="3" name="Content Placeholder 2">
            <a:extLst>
              <a:ext uri="{FF2B5EF4-FFF2-40B4-BE49-F238E27FC236}">
                <a16:creationId xmlns:a16="http://schemas.microsoft.com/office/drawing/2014/main" id="{1E213B3C-3017-5F47-B998-04DA6D223A2F}"/>
              </a:ext>
            </a:extLst>
          </p:cNvPr>
          <p:cNvSpPr>
            <a:spLocks noGrp="1"/>
          </p:cNvSpPr>
          <p:nvPr>
            <p:ph idx="1"/>
          </p:nvPr>
        </p:nvSpPr>
        <p:spPr>
          <a:xfrm>
            <a:off x="838200" y="1825625"/>
            <a:ext cx="10515600" cy="3815520"/>
          </a:xfrm>
          <a:solidFill>
            <a:schemeClr val="accent1">
              <a:lumMod val="50000"/>
            </a:schemeClr>
          </a:solidFill>
          <a:ln>
            <a:solidFill>
              <a:schemeClr val="bg1"/>
            </a:solidFill>
          </a:ln>
        </p:spPr>
        <p:txBody>
          <a:bodyPr>
            <a:normAutofit/>
          </a:bodyPr>
          <a:lstStyle/>
          <a:p>
            <a:pPr>
              <a:lnSpc>
                <a:spcPct val="110000"/>
              </a:lnSpc>
            </a:pPr>
            <a:endParaRPr lang="en-US" dirty="0">
              <a:solidFill>
                <a:schemeClr val="bg1"/>
              </a:solidFill>
            </a:endParaRPr>
          </a:p>
          <a:p>
            <a:pPr>
              <a:lnSpc>
                <a:spcPct val="110000"/>
              </a:lnSpc>
            </a:pPr>
            <a:endParaRPr lang="en-US" dirty="0">
              <a:solidFill>
                <a:schemeClr val="bg1"/>
              </a:solidFill>
            </a:endParaRPr>
          </a:p>
          <a:p>
            <a:pPr>
              <a:lnSpc>
                <a:spcPct val="110000"/>
              </a:lnSpc>
            </a:pPr>
            <a:r>
              <a:rPr lang="en-US" dirty="0">
                <a:solidFill>
                  <a:schemeClr val="bg1"/>
                </a:solidFill>
              </a:rPr>
              <a:t>Getting started on Stampede 2:</a:t>
            </a:r>
          </a:p>
          <a:p>
            <a:pPr marL="0" indent="0">
              <a:lnSpc>
                <a:spcPct val="110000"/>
              </a:lnSpc>
              <a:buNone/>
            </a:pPr>
            <a:r>
              <a:rPr lang="en-US" dirty="0">
                <a:solidFill>
                  <a:schemeClr val="bg1"/>
                </a:solidFill>
                <a:hlinkClick r:id="rId3"/>
              </a:rPr>
              <a:t>https://portal.tacc.utexas.edu/user-guides/stampede2</a:t>
            </a:r>
            <a:endParaRPr lang="en-US" dirty="0">
              <a:solidFill>
                <a:schemeClr val="bg1"/>
              </a:solidFill>
            </a:endParaRPr>
          </a:p>
        </p:txBody>
      </p:sp>
      <p:pic>
        <p:nvPicPr>
          <p:cNvPr id="5" name="Picture 4">
            <a:extLst>
              <a:ext uri="{FF2B5EF4-FFF2-40B4-BE49-F238E27FC236}">
                <a16:creationId xmlns:a16="http://schemas.microsoft.com/office/drawing/2014/main" id="{901D74B5-D535-7B47-BB82-E7D789DF1D47}"/>
              </a:ext>
            </a:extLst>
          </p:cNvPr>
          <p:cNvPicPr>
            <a:picLocks noChangeAspect="1"/>
          </p:cNvPicPr>
          <p:nvPr/>
        </p:nvPicPr>
        <p:blipFill>
          <a:blip r:embed="rId4"/>
          <a:stretch>
            <a:fillRect/>
          </a:stretch>
        </p:blipFill>
        <p:spPr>
          <a:xfrm>
            <a:off x="5968410" y="5776082"/>
            <a:ext cx="910856" cy="912070"/>
          </a:xfrm>
          <a:prstGeom prst="rect">
            <a:avLst/>
          </a:prstGeom>
        </p:spPr>
      </p:pic>
    </p:spTree>
    <p:extLst>
      <p:ext uri="{BB962C8B-B14F-4D97-AF65-F5344CB8AC3E}">
        <p14:creationId xmlns:p14="http://schemas.microsoft.com/office/powerpoint/2010/main" val="3407852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13BB-D5C6-214B-949B-30F8A0EF26B9}"/>
              </a:ext>
            </a:extLst>
          </p:cNvPr>
          <p:cNvSpPr>
            <a:spLocks noGrp="1"/>
          </p:cNvSpPr>
          <p:nvPr>
            <p:ph type="title"/>
          </p:nvPr>
        </p:nvSpPr>
        <p:spPr>
          <a:solidFill>
            <a:schemeClr val="accent1">
              <a:lumMod val="50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Stampede 2 (cont’d)</a:t>
            </a:r>
          </a:p>
        </p:txBody>
      </p:sp>
      <p:sp>
        <p:nvSpPr>
          <p:cNvPr id="3" name="Content Placeholder 2">
            <a:extLst>
              <a:ext uri="{FF2B5EF4-FFF2-40B4-BE49-F238E27FC236}">
                <a16:creationId xmlns:a16="http://schemas.microsoft.com/office/drawing/2014/main" id="{1E213B3C-3017-5F47-B998-04DA6D223A2F}"/>
              </a:ext>
            </a:extLst>
          </p:cNvPr>
          <p:cNvSpPr>
            <a:spLocks noGrp="1"/>
          </p:cNvSpPr>
          <p:nvPr>
            <p:ph idx="1"/>
          </p:nvPr>
        </p:nvSpPr>
        <p:spPr>
          <a:xfrm>
            <a:off x="838200" y="1825625"/>
            <a:ext cx="10515600" cy="3815520"/>
          </a:xfrm>
          <a:solidFill>
            <a:schemeClr val="accent1">
              <a:lumMod val="50000"/>
            </a:schemeClr>
          </a:solidFill>
          <a:ln>
            <a:solidFill>
              <a:schemeClr val="bg1"/>
            </a:solidFill>
          </a:ln>
        </p:spPr>
        <p:txBody>
          <a:bodyPr>
            <a:normAutofit/>
          </a:bodyPr>
          <a:lstStyle/>
          <a:p>
            <a:pPr>
              <a:lnSpc>
                <a:spcPct val="110000"/>
              </a:lnSpc>
            </a:pPr>
            <a:r>
              <a:rPr lang="en-US" dirty="0">
                <a:solidFill>
                  <a:schemeClr val="bg1"/>
                </a:solidFill>
              </a:rPr>
              <a:t>On Stampede 2, the singularity commands are not available on the login nodes so we must run an interactive job with:</a:t>
            </a:r>
          </a:p>
          <a:p>
            <a:pPr marL="0" indent="0">
              <a:lnSpc>
                <a:spcPct val="110000"/>
              </a:lnSpc>
              <a:buNone/>
            </a:pPr>
            <a:r>
              <a:rPr lang="en-US" dirty="0" err="1">
                <a:solidFill>
                  <a:schemeClr val="bg1"/>
                </a:solidFill>
              </a:rPr>
              <a:t>idev</a:t>
            </a:r>
            <a:r>
              <a:rPr lang="en-US" dirty="0">
                <a:solidFill>
                  <a:schemeClr val="bg1"/>
                </a:solidFill>
              </a:rPr>
              <a:t> –m 40</a:t>
            </a:r>
          </a:p>
          <a:p>
            <a:pPr>
              <a:lnSpc>
                <a:spcPct val="110000"/>
              </a:lnSpc>
            </a:pPr>
            <a:r>
              <a:rPr lang="en-US" dirty="0">
                <a:solidFill>
                  <a:schemeClr val="bg1"/>
                </a:solidFill>
              </a:rPr>
              <a:t>This will ask how many cores we will require.  1 will work for the Mandelbrot container we have created. More info can be found here:</a:t>
            </a:r>
          </a:p>
          <a:p>
            <a:pPr marL="0" indent="0">
              <a:lnSpc>
                <a:spcPct val="110000"/>
              </a:lnSpc>
              <a:buNone/>
            </a:pPr>
            <a:r>
              <a:rPr lang="en-US" dirty="0">
                <a:solidFill>
                  <a:schemeClr val="bg1"/>
                </a:solidFill>
                <a:hlinkClick r:id="rId3"/>
              </a:rPr>
              <a:t>https://containers-at-tacc.readthedocs.io/en/latest/singularity/01.singularity_basics.html</a:t>
            </a:r>
            <a:r>
              <a:rPr lang="en-US" dirty="0">
                <a:solidFill>
                  <a:schemeClr val="bg1"/>
                </a:solidFill>
              </a:rPr>
              <a:t> </a:t>
            </a:r>
          </a:p>
        </p:txBody>
      </p:sp>
      <p:pic>
        <p:nvPicPr>
          <p:cNvPr id="5" name="Picture 4">
            <a:extLst>
              <a:ext uri="{FF2B5EF4-FFF2-40B4-BE49-F238E27FC236}">
                <a16:creationId xmlns:a16="http://schemas.microsoft.com/office/drawing/2014/main" id="{901D74B5-D535-7B47-BB82-E7D789DF1D47}"/>
              </a:ext>
            </a:extLst>
          </p:cNvPr>
          <p:cNvPicPr>
            <a:picLocks noChangeAspect="1"/>
          </p:cNvPicPr>
          <p:nvPr/>
        </p:nvPicPr>
        <p:blipFill>
          <a:blip r:embed="rId4"/>
          <a:stretch>
            <a:fillRect/>
          </a:stretch>
        </p:blipFill>
        <p:spPr>
          <a:xfrm>
            <a:off x="5968410" y="5776082"/>
            <a:ext cx="910856" cy="912070"/>
          </a:xfrm>
          <a:prstGeom prst="rect">
            <a:avLst/>
          </a:prstGeom>
        </p:spPr>
      </p:pic>
    </p:spTree>
    <p:extLst>
      <p:ext uri="{BB962C8B-B14F-4D97-AF65-F5344CB8AC3E}">
        <p14:creationId xmlns:p14="http://schemas.microsoft.com/office/powerpoint/2010/main" val="1711232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13BB-D5C6-214B-949B-30F8A0EF26B9}"/>
              </a:ext>
            </a:extLst>
          </p:cNvPr>
          <p:cNvSpPr>
            <a:spLocks noGrp="1"/>
          </p:cNvSpPr>
          <p:nvPr>
            <p:ph type="title"/>
          </p:nvPr>
        </p:nvSpPr>
        <p:spPr>
          <a:solidFill>
            <a:schemeClr val="accent1">
              <a:lumMod val="50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Stampede 2 (cont’d)</a:t>
            </a:r>
          </a:p>
        </p:txBody>
      </p:sp>
      <p:sp>
        <p:nvSpPr>
          <p:cNvPr id="3" name="Content Placeholder 2">
            <a:extLst>
              <a:ext uri="{FF2B5EF4-FFF2-40B4-BE49-F238E27FC236}">
                <a16:creationId xmlns:a16="http://schemas.microsoft.com/office/drawing/2014/main" id="{1E213B3C-3017-5F47-B998-04DA6D223A2F}"/>
              </a:ext>
            </a:extLst>
          </p:cNvPr>
          <p:cNvSpPr>
            <a:spLocks noGrp="1"/>
          </p:cNvSpPr>
          <p:nvPr>
            <p:ph idx="1"/>
          </p:nvPr>
        </p:nvSpPr>
        <p:spPr>
          <a:xfrm>
            <a:off x="838200" y="1825625"/>
            <a:ext cx="10515600" cy="3815520"/>
          </a:xfrm>
          <a:solidFill>
            <a:schemeClr val="accent1">
              <a:lumMod val="50000"/>
            </a:schemeClr>
          </a:solidFill>
          <a:ln>
            <a:solidFill>
              <a:schemeClr val="bg1"/>
            </a:solidFill>
          </a:ln>
        </p:spPr>
        <p:txBody>
          <a:bodyPr>
            <a:normAutofit/>
          </a:bodyPr>
          <a:lstStyle/>
          <a:p>
            <a:pPr>
              <a:lnSpc>
                <a:spcPct val="110000"/>
              </a:lnSpc>
            </a:pPr>
            <a:r>
              <a:rPr lang="en-US" dirty="0">
                <a:solidFill>
                  <a:schemeClr val="bg1"/>
                </a:solidFill>
              </a:rPr>
              <a:t>Once we are in our interactive job, we need to load TACC’s singularity module:</a:t>
            </a:r>
          </a:p>
          <a:p>
            <a:pPr marL="0" indent="0">
              <a:lnSpc>
                <a:spcPct val="110000"/>
              </a:lnSpc>
              <a:buNone/>
            </a:pPr>
            <a:r>
              <a:rPr lang="en-US" dirty="0">
                <a:solidFill>
                  <a:schemeClr val="bg1"/>
                </a:solidFill>
              </a:rPr>
              <a:t>module load </a:t>
            </a:r>
            <a:r>
              <a:rPr lang="en-US" dirty="0" err="1">
                <a:solidFill>
                  <a:schemeClr val="bg1"/>
                </a:solidFill>
              </a:rPr>
              <a:t>tacc</a:t>
            </a:r>
            <a:r>
              <a:rPr lang="en-US" dirty="0">
                <a:solidFill>
                  <a:schemeClr val="bg1"/>
                </a:solidFill>
              </a:rPr>
              <a:t>-singularity </a:t>
            </a:r>
          </a:p>
          <a:p>
            <a:pPr>
              <a:lnSpc>
                <a:spcPct val="110000"/>
              </a:lnSpc>
            </a:pPr>
            <a:r>
              <a:rPr lang="en-US" dirty="0">
                <a:solidFill>
                  <a:schemeClr val="bg1"/>
                </a:solidFill>
              </a:rPr>
              <a:t>After that’s loaded, we can pull our container with:</a:t>
            </a:r>
          </a:p>
          <a:p>
            <a:pPr marL="0" indent="0">
              <a:lnSpc>
                <a:spcPct val="110000"/>
              </a:lnSpc>
              <a:buNone/>
            </a:pPr>
            <a:r>
              <a:rPr lang="en-US" dirty="0">
                <a:solidFill>
                  <a:schemeClr val="bg1"/>
                </a:solidFill>
              </a:rPr>
              <a:t>Singularity pull docker://</a:t>
            </a:r>
            <a:r>
              <a:rPr lang="en-US" dirty="0" err="1">
                <a:solidFill>
                  <a:schemeClr val="bg1"/>
                </a:solidFill>
              </a:rPr>
              <a:t>xsede</a:t>
            </a:r>
            <a:r>
              <a:rPr lang="en-US" dirty="0">
                <a:solidFill>
                  <a:schemeClr val="bg1"/>
                </a:solidFill>
              </a:rPr>
              <a:t>/Container</a:t>
            </a:r>
          </a:p>
          <a:p>
            <a:pPr marL="0" indent="0">
              <a:lnSpc>
                <a:spcPct val="110000"/>
              </a:lnSpc>
              <a:buNone/>
            </a:pPr>
            <a:endParaRPr lang="en-US" dirty="0">
              <a:solidFill>
                <a:schemeClr val="bg1"/>
              </a:solidFill>
            </a:endParaRPr>
          </a:p>
        </p:txBody>
      </p:sp>
      <p:pic>
        <p:nvPicPr>
          <p:cNvPr id="5" name="Picture 4">
            <a:extLst>
              <a:ext uri="{FF2B5EF4-FFF2-40B4-BE49-F238E27FC236}">
                <a16:creationId xmlns:a16="http://schemas.microsoft.com/office/drawing/2014/main" id="{901D74B5-D535-7B47-BB82-E7D789DF1D47}"/>
              </a:ext>
            </a:extLst>
          </p:cNvPr>
          <p:cNvPicPr>
            <a:picLocks noChangeAspect="1"/>
          </p:cNvPicPr>
          <p:nvPr/>
        </p:nvPicPr>
        <p:blipFill>
          <a:blip r:embed="rId3"/>
          <a:stretch>
            <a:fillRect/>
          </a:stretch>
        </p:blipFill>
        <p:spPr>
          <a:xfrm>
            <a:off x="5968410" y="5776082"/>
            <a:ext cx="910856" cy="912070"/>
          </a:xfrm>
          <a:prstGeom prst="rect">
            <a:avLst/>
          </a:prstGeom>
        </p:spPr>
      </p:pic>
    </p:spTree>
    <p:extLst>
      <p:ext uri="{BB962C8B-B14F-4D97-AF65-F5344CB8AC3E}">
        <p14:creationId xmlns:p14="http://schemas.microsoft.com/office/powerpoint/2010/main" val="2197699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13BB-D5C6-214B-949B-30F8A0EF26B9}"/>
              </a:ext>
            </a:extLst>
          </p:cNvPr>
          <p:cNvSpPr>
            <a:spLocks noGrp="1"/>
          </p:cNvSpPr>
          <p:nvPr>
            <p:ph type="title"/>
          </p:nvPr>
        </p:nvSpPr>
        <p:spPr>
          <a:solidFill>
            <a:schemeClr val="accent1">
              <a:lumMod val="50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Stampede 2 Job Script</a:t>
            </a:r>
          </a:p>
        </p:txBody>
      </p:sp>
      <p:sp>
        <p:nvSpPr>
          <p:cNvPr id="3" name="Content Placeholder 2">
            <a:extLst>
              <a:ext uri="{FF2B5EF4-FFF2-40B4-BE49-F238E27FC236}">
                <a16:creationId xmlns:a16="http://schemas.microsoft.com/office/drawing/2014/main" id="{1E213B3C-3017-5F47-B998-04DA6D223A2F}"/>
              </a:ext>
            </a:extLst>
          </p:cNvPr>
          <p:cNvSpPr>
            <a:spLocks noGrp="1"/>
          </p:cNvSpPr>
          <p:nvPr>
            <p:ph idx="1"/>
          </p:nvPr>
        </p:nvSpPr>
        <p:spPr>
          <a:xfrm>
            <a:off x="838200" y="1825625"/>
            <a:ext cx="10515600" cy="3815520"/>
          </a:xfrm>
          <a:solidFill>
            <a:schemeClr val="accent1">
              <a:lumMod val="50000"/>
            </a:schemeClr>
          </a:solidFill>
          <a:ln>
            <a:solidFill>
              <a:schemeClr val="bg1"/>
            </a:solidFill>
          </a:ln>
        </p:spPr>
        <p:txBody>
          <a:bodyPr>
            <a:normAutofit fontScale="55000" lnSpcReduction="20000"/>
          </a:bodyPr>
          <a:lstStyle/>
          <a:p>
            <a:pPr marL="0" indent="0">
              <a:buNone/>
            </a:pPr>
            <a:endParaRPr lang="en-US" dirty="0">
              <a:solidFill>
                <a:schemeClr val="bg1"/>
              </a:solidFill>
            </a:endParaRPr>
          </a:p>
          <a:p>
            <a:pPr marL="0" indent="0">
              <a:buNone/>
            </a:pPr>
            <a:r>
              <a:rPr lang="en-US" dirty="0">
                <a:solidFill>
                  <a:schemeClr val="bg1"/>
                </a:solidFill>
              </a:rPr>
              <a:t>#!/bin/bash</a:t>
            </a:r>
          </a:p>
          <a:p>
            <a:pPr marL="0" indent="0">
              <a:buNone/>
            </a:pPr>
            <a:r>
              <a:rPr lang="en-US" dirty="0">
                <a:solidFill>
                  <a:schemeClr val="bg1"/>
                </a:solidFill>
              </a:rPr>
              <a:t>#SBATCH -N 1</a:t>
            </a:r>
          </a:p>
          <a:p>
            <a:pPr marL="0" indent="0">
              <a:buNone/>
            </a:pPr>
            <a:r>
              <a:rPr lang="en-US" dirty="0">
                <a:solidFill>
                  <a:schemeClr val="bg1"/>
                </a:solidFill>
              </a:rPr>
              <a:t>#SBATCH -n 24</a:t>
            </a:r>
          </a:p>
          <a:p>
            <a:pPr marL="0" indent="0">
              <a:buNone/>
            </a:pPr>
            <a:r>
              <a:rPr lang="en-US" dirty="0">
                <a:solidFill>
                  <a:schemeClr val="bg1"/>
                </a:solidFill>
              </a:rPr>
              <a:t>#SBATCH -o </a:t>
            </a:r>
            <a:r>
              <a:rPr lang="en-US" dirty="0" err="1">
                <a:solidFill>
                  <a:schemeClr val="bg1"/>
                </a:solidFill>
              </a:rPr>
              <a:t>mandle</a:t>
            </a:r>
            <a:r>
              <a:rPr lang="en-US" dirty="0">
                <a:solidFill>
                  <a:schemeClr val="bg1"/>
                </a:solidFill>
              </a:rPr>
              <a:t>_%</a:t>
            </a:r>
            <a:r>
              <a:rPr lang="en-US" dirty="0" err="1">
                <a:solidFill>
                  <a:schemeClr val="bg1"/>
                </a:solidFill>
              </a:rPr>
              <a:t>A.out</a:t>
            </a:r>
            <a:endParaRPr lang="en-US" dirty="0">
              <a:solidFill>
                <a:schemeClr val="bg1"/>
              </a:solidFill>
            </a:endParaRPr>
          </a:p>
          <a:p>
            <a:pPr marL="0" indent="0">
              <a:buNone/>
            </a:pPr>
            <a:r>
              <a:rPr lang="en-US" dirty="0">
                <a:solidFill>
                  <a:schemeClr val="bg1"/>
                </a:solidFill>
              </a:rPr>
              <a:t>#SBATCH -p normal</a:t>
            </a:r>
          </a:p>
          <a:p>
            <a:pPr marL="0" indent="0">
              <a:buNone/>
            </a:pPr>
            <a:r>
              <a:rPr lang="en-US" dirty="0">
                <a:solidFill>
                  <a:schemeClr val="bg1"/>
                </a:solidFill>
              </a:rPr>
              <a:t>#SBATCH -t 05:00</a:t>
            </a:r>
          </a:p>
          <a:p>
            <a:pPr marL="0" indent="0">
              <a:buNone/>
            </a:pPr>
            <a:br>
              <a:rPr lang="en-US" dirty="0">
                <a:solidFill>
                  <a:schemeClr val="bg1"/>
                </a:solidFill>
              </a:rPr>
            </a:br>
            <a:r>
              <a:rPr lang="en-US" dirty="0">
                <a:solidFill>
                  <a:schemeClr val="bg1"/>
                </a:solidFill>
              </a:rPr>
              <a:t>module load </a:t>
            </a:r>
            <a:r>
              <a:rPr lang="en-US" dirty="0" err="1">
                <a:solidFill>
                  <a:schemeClr val="bg1"/>
                </a:solidFill>
              </a:rPr>
              <a:t>tacc</a:t>
            </a:r>
            <a:r>
              <a:rPr lang="en-US" dirty="0">
                <a:solidFill>
                  <a:schemeClr val="bg1"/>
                </a:solidFill>
              </a:rPr>
              <a:t>-singularity</a:t>
            </a:r>
          </a:p>
          <a:p>
            <a:pPr marL="0" indent="0">
              <a:buNone/>
            </a:pPr>
            <a:br>
              <a:rPr lang="en-US" dirty="0">
                <a:solidFill>
                  <a:schemeClr val="bg1"/>
                </a:solidFill>
              </a:rPr>
            </a:br>
            <a:r>
              <a:rPr lang="en-US" dirty="0">
                <a:solidFill>
                  <a:schemeClr val="bg1"/>
                </a:solidFill>
              </a:rPr>
              <a:t>WORKDIR=/home1/04127/tg834267</a:t>
            </a:r>
          </a:p>
          <a:p>
            <a:pPr marL="0" indent="0">
              <a:buNone/>
            </a:pPr>
            <a:r>
              <a:rPr lang="en-US" dirty="0">
                <a:solidFill>
                  <a:schemeClr val="bg1"/>
                </a:solidFill>
              </a:rPr>
              <a:t>APPDIR=/home1/04127/tg834267/</a:t>
            </a:r>
          </a:p>
          <a:p>
            <a:pPr marL="0" indent="0">
              <a:buNone/>
            </a:pPr>
            <a:br>
              <a:rPr lang="en-US" dirty="0">
                <a:solidFill>
                  <a:schemeClr val="bg1"/>
                </a:solidFill>
              </a:rPr>
            </a:br>
            <a:r>
              <a:rPr lang="en-US" dirty="0">
                <a:solidFill>
                  <a:schemeClr val="bg1"/>
                </a:solidFill>
              </a:rPr>
              <a:t>singularity run $APPDIR/nix-python-</a:t>
            </a:r>
            <a:r>
              <a:rPr lang="en-US" dirty="0" err="1">
                <a:solidFill>
                  <a:schemeClr val="bg1"/>
                </a:solidFill>
              </a:rPr>
              <a:t>mandle_latest.sif</a:t>
            </a:r>
            <a:r>
              <a:rPr lang="en-US" dirty="0">
                <a:solidFill>
                  <a:schemeClr val="bg1"/>
                </a:solidFill>
              </a:rPr>
              <a:t> -n 24 $WORKDIR/</a:t>
            </a:r>
            <a:r>
              <a:rPr lang="en-US" dirty="0" err="1">
                <a:solidFill>
                  <a:schemeClr val="bg1"/>
                </a:solidFill>
              </a:rPr>
              <a:t>test_mandle.gif</a:t>
            </a:r>
            <a:endParaRPr lang="en-US" dirty="0">
              <a:solidFill>
                <a:schemeClr val="bg1"/>
              </a:solidFill>
            </a:endParaRPr>
          </a:p>
          <a:p>
            <a:pPr marL="0" indent="0">
              <a:buNone/>
            </a:pPr>
            <a:endParaRPr lang="en-US" dirty="0">
              <a:solidFill>
                <a:schemeClr val="bg1"/>
              </a:solidFill>
            </a:endParaRPr>
          </a:p>
        </p:txBody>
      </p:sp>
      <p:pic>
        <p:nvPicPr>
          <p:cNvPr id="5" name="Picture 4">
            <a:extLst>
              <a:ext uri="{FF2B5EF4-FFF2-40B4-BE49-F238E27FC236}">
                <a16:creationId xmlns:a16="http://schemas.microsoft.com/office/drawing/2014/main" id="{901D74B5-D535-7B47-BB82-E7D789DF1D47}"/>
              </a:ext>
            </a:extLst>
          </p:cNvPr>
          <p:cNvPicPr>
            <a:picLocks noChangeAspect="1"/>
          </p:cNvPicPr>
          <p:nvPr/>
        </p:nvPicPr>
        <p:blipFill>
          <a:blip r:embed="rId3"/>
          <a:stretch>
            <a:fillRect/>
          </a:stretch>
        </p:blipFill>
        <p:spPr>
          <a:xfrm>
            <a:off x="5968410" y="5776082"/>
            <a:ext cx="910856" cy="912070"/>
          </a:xfrm>
          <a:prstGeom prst="rect">
            <a:avLst/>
          </a:prstGeom>
        </p:spPr>
      </p:pic>
    </p:spTree>
    <p:extLst>
      <p:ext uri="{BB962C8B-B14F-4D97-AF65-F5344CB8AC3E}">
        <p14:creationId xmlns:p14="http://schemas.microsoft.com/office/powerpoint/2010/main" val="2675548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13BB-D5C6-214B-949B-30F8A0EF26B9}"/>
              </a:ext>
            </a:extLst>
          </p:cNvPr>
          <p:cNvSpPr>
            <a:spLocks noGrp="1"/>
          </p:cNvSpPr>
          <p:nvPr>
            <p:ph type="title"/>
          </p:nvPr>
        </p:nvSpPr>
        <p:spPr>
          <a:solidFill>
            <a:schemeClr val="accent1">
              <a:lumMod val="50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Jetstream2</a:t>
            </a:r>
          </a:p>
        </p:txBody>
      </p:sp>
      <p:sp>
        <p:nvSpPr>
          <p:cNvPr id="3" name="Content Placeholder 2">
            <a:extLst>
              <a:ext uri="{FF2B5EF4-FFF2-40B4-BE49-F238E27FC236}">
                <a16:creationId xmlns:a16="http://schemas.microsoft.com/office/drawing/2014/main" id="{1E213B3C-3017-5F47-B998-04DA6D223A2F}"/>
              </a:ext>
            </a:extLst>
          </p:cNvPr>
          <p:cNvSpPr>
            <a:spLocks noGrp="1"/>
          </p:cNvSpPr>
          <p:nvPr>
            <p:ph idx="1"/>
          </p:nvPr>
        </p:nvSpPr>
        <p:spPr>
          <a:xfrm>
            <a:off x="838200" y="1825625"/>
            <a:ext cx="10515600" cy="3815520"/>
          </a:xfrm>
          <a:solidFill>
            <a:schemeClr val="accent1">
              <a:lumMod val="50000"/>
            </a:schemeClr>
          </a:solidFill>
          <a:ln>
            <a:solidFill>
              <a:schemeClr val="bg1"/>
            </a:solidFill>
          </a:ln>
        </p:spPr>
        <p:txBody>
          <a:bodyPr>
            <a:normAutofit/>
          </a:bodyPr>
          <a:lstStyle/>
          <a:p>
            <a:pPr>
              <a:lnSpc>
                <a:spcPct val="110000"/>
              </a:lnSpc>
            </a:pPr>
            <a:r>
              <a:rPr lang="en-US" dirty="0">
                <a:solidFill>
                  <a:schemeClr val="bg1"/>
                </a:solidFill>
              </a:rPr>
              <a:t>Getting started on Jetstream2:</a:t>
            </a:r>
          </a:p>
          <a:p>
            <a:pPr marL="0" indent="0">
              <a:lnSpc>
                <a:spcPct val="110000"/>
              </a:lnSpc>
              <a:buNone/>
            </a:pPr>
            <a:r>
              <a:rPr lang="en-US" dirty="0">
                <a:solidFill>
                  <a:schemeClr val="bg1"/>
                </a:solidFill>
                <a:hlinkClick r:id="rId3"/>
              </a:rPr>
              <a:t>http://docs.jetstream-cloud.org/</a:t>
            </a:r>
          </a:p>
          <a:p>
            <a:pPr marL="0" indent="0">
              <a:lnSpc>
                <a:spcPct val="110000"/>
              </a:lnSpc>
              <a:buNone/>
            </a:pPr>
            <a:r>
              <a:rPr lang="en-US" dirty="0">
                <a:solidFill>
                  <a:schemeClr val="bg1"/>
                </a:solidFill>
                <a:hlinkClick r:id="rId4"/>
              </a:rPr>
              <a:t>http://portal.xsede.org/jetstream2</a:t>
            </a:r>
            <a:r>
              <a:rPr lang="en-US" dirty="0">
                <a:solidFill>
                  <a:schemeClr val="bg1"/>
                </a:solidFill>
              </a:rPr>
              <a:t> </a:t>
            </a:r>
          </a:p>
          <a:p>
            <a:pPr>
              <a:lnSpc>
                <a:spcPct val="110000"/>
              </a:lnSpc>
            </a:pPr>
            <a:r>
              <a:rPr lang="en-US" dirty="0">
                <a:solidFill>
                  <a:schemeClr val="bg1"/>
                </a:solidFill>
              </a:rPr>
              <a:t>There are many possibilities for running containers on Jetstream2.</a:t>
            </a:r>
          </a:p>
          <a:p>
            <a:pPr>
              <a:lnSpc>
                <a:spcPct val="110000"/>
              </a:lnSpc>
            </a:pPr>
            <a:r>
              <a:rPr lang="en-US" dirty="0">
                <a:solidFill>
                  <a:schemeClr val="bg1"/>
                </a:solidFill>
              </a:rPr>
              <a:t>One way, is to simply run a Docker or Singularity container on a VM.</a:t>
            </a:r>
          </a:p>
          <a:p>
            <a:pPr>
              <a:lnSpc>
                <a:spcPct val="110000"/>
              </a:lnSpc>
            </a:pPr>
            <a:r>
              <a:rPr lang="en-US" dirty="0">
                <a:solidFill>
                  <a:schemeClr val="bg1"/>
                </a:solidFill>
              </a:rPr>
              <a:t>Another is to use a Virtual HPC.</a:t>
            </a:r>
          </a:p>
        </p:txBody>
      </p:sp>
      <p:pic>
        <p:nvPicPr>
          <p:cNvPr id="5" name="Picture 4">
            <a:extLst>
              <a:ext uri="{FF2B5EF4-FFF2-40B4-BE49-F238E27FC236}">
                <a16:creationId xmlns:a16="http://schemas.microsoft.com/office/drawing/2014/main" id="{901D74B5-D535-7B47-BB82-E7D789DF1D47}"/>
              </a:ext>
            </a:extLst>
          </p:cNvPr>
          <p:cNvPicPr>
            <a:picLocks noChangeAspect="1"/>
          </p:cNvPicPr>
          <p:nvPr/>
        </p:nvPicPr>
        <p:blipFill>
          <a:blip r:embed="rId5"/>
          <a:stretch>
            <a:fillRect/>
          </a:stretch>
        </p:blipFill>
        <p:spPr>
          <a:xfrm>
            <a:off x="5968410" y="5776082"/>
            <a:ext cx="910856" cy="912070"/>
          </a:xfrm>
          <a:prstGeom prst="rect">
            <a:avLst/>
          </a:prstGeom>
        </p:spPr>
      </p:pic>
    </p:spTree>
    <p:extLst>
      <p:ext uri="{BB962C8B-B14F-4D97-AF65-F5344CB8AC3E}">
        <p14:creationId xmlns:p14="http://schemas.microsoft.com/office/powerpoint/2010/main" val="3906494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F2FA-804F-9A4D-BB6B-F6F451CBF4C0}"/>
              </a:ext>
            </a:extLst>
          </p:cNvPr>
          <p:cNvSpPr>
            <a:spLocks noGrp="1"/>
          </p:cNvSpPr>
          <p:nvPr>
            <p:ph type="title"/>
          </p:nvPr>
        </p:nvSpPr>
        <p:spPr>
          <a:xfrm>
            <a:off x="793809" y="2783975"/>
            <a:ext cx="10515600" cy="1325563"/>
          </a:xfrm>
        </p:spPr>
        <p:txBody>
          <a:bodyPr>
            <a:normAutofit/>
          </a:bodyPr>
          <a:lstStyle/>
          <a:p>
            <a:pPr algn="ctr"/>
            <a:r>
              <a:rPr lang="en-US" sz="6600" b="1" dirty="0"/>
              <a:t>Any questions?</a:t>
            </a:r>
          </a:p>
        </p:txBody>
      </p:sp>
      <p:sp>
        <p:nvSpPr>
          <p:cNvPr id="6" name="Title 1">
            <a:extLst>
              <a:ext uri="{FF2B5EF4-FFF2-40B4-BE49-F238E27FC236}">
                <a16:creationId xmlns:a16="http://schemas.microsoft.com/office/drawing/2014/main" id="{60ED72A8-B5BD-E147-A702-C69493AA969A}"/>
              </a:ext>
            </a:extLst>
          </p:cNvPr>
          <p:cNvSpPr txBox="1">
            <a:spLocks/>
          </p:cNvSpPr>
          <p:nvPr/>
        </p:nvSpPr>
        <p:spPr>
          <a:xfrm>
            <a:off x="2876365" y="2766218"/>
            <a:ext cx="6312023"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b="1" dirty="0">
                <a:solidFill>
                  <a:schemeClr val="bg1"/>
                </a:solidFill>
              </a:rPr>
              <a:t>Any questions?</a:t>
            </a:r>
          </a:p>
        </p:txBody>
      </p:sp>
      <p:pic>
        <p:nvPicPr>
          <p:cNvPr id="7" name="Picture 6">
            <a:extLst>
              <a:ext uri="{FF2B5EF4-FFF2-40B4-BE49-F238E27FC236}">
                <a16:creationId xmlns:a16="http://schemas.microsoft.com/office/drawing/2014/main" id="{BFE832F1-BBA9-C747-80B5-BD36FAEE2A78}"/>
              </a:ext>
            </a:extLst>
          </p:cNvPr>
          <p:cNvPicPr>
            <a:picLocks noChangeAspect="1"/>
          </p:cNvPicPr>
          <p:nvPr/>
        </p:nvPicPr>
        <p:blipFill>
          <a:blip r:embed="rId3"/>
          <a:stretch>
            <a:fillRect/>
          </a:stretch>
        </p:blipFill>
        <p:spPr>
          <a:xfrm>
            <a:off x="5968410" y="5776082"/>
            <a:ext cx="910856" cy="912070"/>
          </a:xfrm>
          <a:prstGeom prst="rect">
            <a:avLst/>
          </a:prstGeom>
        </p:spPr>
      </p:pic>
    </p:spTree>
    <p:extLst>
      <p:ext uri="{BB962C8B-B14F-4D97-AF65-F5344CB8AC3E}">
        <p14:creationId xmlns:p14="http://schemas.microsoft.com/office/powerpoint/2010/main" val="1133165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13BB-D5C6-214B-949B-30F8A0EF26B9}"/>
              </a:ext>
            </a:extLst>
          </p:cNvPr>
          <p:cNvSpPr>
            <a:spLocks noGrp="1"/>
          </p:cNvSpPr>
          <p:nvPr>
            <p:ph type="title"/>
          </p:nvPr>
        </p:nvSpPr>
        <p:spPr>
          <a:solidFill>
            <a:schemeClr val="accent1">
              <a:lumMod val="50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The tutorial can be found here:</a:t>
            </a:r>
          </a:p>
        </p:txBody>
      </p:sp>
      <p:sp>
        <p:nvSpPr>
          <p:cNvPr id="3" name="Content Placeholder 2">
            <a:extLst>
              <a:ext uri="{FF2B5EF4-FFF2-40B4-BE49-F238E27FC236}">
                <a16:creationId xmlns:a16="http://schemas.microsoft.com/office/drawing/2014/main" id="{1E213B3C-3017-5F47-B998-04DA6D223A2F}"/>
              </a:ext>
            </a:extLst>
          </p:cNvPr>
          <p:cNvSpPr>
            <a:spLocks noGrp="1"/>
          </p:cNvSpPr>
          <p:nvPr>
            <p:ph idx="1"/>
          </p:nvPr>
        </p:nvSpPr>
        <p:spPr>
          <a:xfrm>
            <a:off x="838200" y="2698812"/>
            <a:ext cx="10515600" cy="1823492"/>
          </a:xfrm>
          <a:solidFill>
            <a:schemeClr val="accent1">
              <a:lumMod val="50000"/>
            </a:schemeClr>
          </a:solidFill>
          <a:ln>
            <a:solidFill>
              <a:schemeClr val="bg1"/>
            </a:solidFill>
          </a:ln>
        </p:spPr>
        <p:txBody>
          <a:bodyPr>
            <a:normAutofit/>
          </a:bodyPr>
          <a:lstStyle/>
          <a:p>
            <a:pPr marL="0" indent="0">
              <a:lnSpc>
                <a:spcPct val="110000"/>
              </a:lnSpc>
              <a:buNone/>
            </a:pPr>
            <a:endParaRPr lang="en-US" dirty="0">
              <a:solidFill>
                <a:schemeClr val="bg1"/>
              </a:solidFill>
              <a:hlinkClick r:id="rId3"/>
            </a:endParaRPr>
          </a:p>
          <a:p>
            <a:pPr marL="0" indent="0" algn="ctr">
              <a:lnSpc>
                <a:spcPct val="110000"/>
              </a:lnSpc>
              <a:buNone/>
            </a:pPr>
            <a:r>
              <a:rPr lang="en-US" dirty="0">
                <a:solidFill>
                  <a:schemeClr val="bg1"/>
                </a:solidFill>
                <a:highlight>
                  <a:srgbClr val="C0C0C0"/>
                </a:highlight>
                <a:hlinkClick r:id="rId3"/>
              </a:rPr>
              <a:t>https://bit.ly/3RgjXl7</a:t>
            </a:r>
          </a:p>
        </p:txBody>
      </p:sp>
      <p:pic>
        <p:nvPicPr>
          <p:cNvPr id="5" name="Picture 4">
            <a:extLst>
              <a:ext uri="{FF2B5EF4-FFF2-40B4-BE49-F238E27FC236}">
                <a16:creationId xmlns:a16="http://schemas.microsoft.com/office/drawing/2014/main" id="{901D74B5-D535-7B47-BB82-E7D789DF1D47}"/>
              </a:ext>
            </a:extLst>
          </p:cNvPr>
          <p:cNvPicPr>
            <a:picLocks noChangeAspect="1"/>
          </p:cNvPicPr>
          <p:nvPr/>
        </p:nvPicPr>
        <p:blipFill>
          <a:blip r:embed="rId4"/>
          <a:stretch>
            <a:fillRect/>
          </a:stretch>
        </p:blipFill>
        <p:spPr>
          <a:xfrm>
            <a:off x="5968410" y="5776082"/>
            <a:ext cx="910856" cy="912070"/>
          </a:xfrm>
          <a:prstGeom prst="rect">
            <a:avLst/>
          </a:prstGeom>
        </p:spPr>
      </p:pic>
    </p:spTree>
    <p:extLst>
      <p:ext uri="{BB962C8B-B14F-4D97-AF65-F5344CB8AC3E}">
        <p14:creationId xmlns:p14="http://schemas.microsoft.com/office/powerpoint/2010/main" val="3642260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5C0D50-C551-D148-833B-E0CECE408DC8}"/>
              </a:ext>
            </a:extLst>
          </p:cNvPr>
          <p:cNvSpPr>
            <a:spLocks noGrp="1"/>
          </p:cNvSpPr>
          <p:nvPr>
            <p:ph type="subTitle" idx="1"/>
          </p:nvPr>
        </p:nvSpPr>
        <p:spPr>
          <a:xfrm>
            <a:off x="-803564" y="5026891"/>
            <a:ext cx="9144000" cy="1655762"/>
          </a:xfrm>
        </p:spPr>
        <p:txBody>
          <a:bodyPr>
            <a:normAutofit lnSpcReduction="10000"/>
          </a:bodyPr>
          <a:lstStyle/>
          <a:p>
            <a:r>
              <a:rPr lang="en-US" dirty="0">
                <a:solidFill>
                  <a:schemeClr val="bg1"/>
                </a:solidFill>
              </a:rPr>
              <a:t>PEARC ‘22</a:t>
            </a:r>
          </a:p>
          <a:p>
            <a:r>
              <a:rPr lang="en-US" dirty="0">
                <a:solidFill>
                  <a:schemeClr val="bg1"/>
                </a:solidFill>
              </a:rPr>
              <a:t>July 11, 2022</a:t>
            </a:r>
          </a:p>
          <a:p>
            <a:r>
              <a:rPr lang="en-US" dirty="0">
                <a:solidFill>
                  <a:schemeClr val="bg1"/>
                </a:solidFill>
              </a:rPr>
              <a:t>Stephen Bird</a:t>
            </a:r>
          </a:p>
          <a:p>
            <a:r>
              <a:rPr lang="en-US" dirty="0">
                <a:solidFill>
                  <a:schemeClr val="bg1"/>
                </a:solidFill>
              </a:rPr>
              <a:t>Indiana University, XCRI Engineer</a:t>
            </a:r>
          </a:p>
        </p:txBody>
      </p:sp>
      <p:pic>
        <p:nvPicPr>
          <p:cNvPr id="5" name="Picture 4">
            <a:extLst>
              <a:ext uri="{FF2B5EF4-FFF2-40B4-BE49-F238E27FC236}">
                <a16:creationId xmlns:a16="http://schemas.microsoft.com/office/drawing/2014/main" id="{7D934469-E6D0-CC43-BAC2-C6E198AD0009}"/>
              </a:ext>
            </a:extLst>
          </p:cNvPr>
          <p:cNvPicPr>
            <a:picLocks noChangeAspect="1"/>
          </p:cNvPicPr>
          <p:nvPr/>
        </p:nvPicPr>
        <p:blipFill>
          <a:blip r:embed="rId3"/>
          <a:stretch>
            <a:fillRect/>
          </a:stretch>
        </p:blipFill>
        <p:spPr>
          <a:xfrm>
            <a:off x="9165265" y="5132256"/>
            <a:ext cx="504669" cy="505342"/>
          </a:xfrm>
          <a:prstGeom prst="rect">
            <a:avLst/>
          </a:prstGeom>
        </p:spPr>
      </p:pic>
      <p:sp>
        <p:nvSpPr>
          <p:cNvPr id="6" name="TextBox 5">
            <a:extLst>
              <a:ext uri="{FF2B5EF4-FFF2-40B4-BE49-F238E27FC236}">
                <a16:creationId xmlns:a16="http://schemas.microsoft.com/office/drawing/2014/main" id="{F9CE9C57-0785-504A-98A3-49F025ECFA38}"/>
              </a:ext>
            </a:extLst>
          </p:cNvPr>
          <p:cNvSpPr txBox="1"/>
          <p:nvPr/>
        </p:nvSpPr>
        <p:spPr>
          <a:xfrm>
            <a:off x="9669934" y="5246427"/>
            <a:ext cx="2349796" cy="276999"/>
          </a:xfrm>
          <a:prstGeom prst="rect">
            <a:avLst/>
          </a:prstGeom>
          <a:noFill/>
        </p:spPr>
        <p:txBody>
          <a:bodyPr wrap="square" rtlCol="0">
            <a:spAutoFit/>
          </a:bodyPr>
          <a:lstStyle/>
          <a:p>
            <a:r>
              <a:rPr lang="en-US" sz="1200" dirty="0">
                <a:solidFill>
                  <a:schemeClr val="bg1"/>
                </a:solidFill>
              </a:rPr>
              <a:t>Supported by OAC 15-48562.</a:t>
            </a:r>
          </a:p>
        </p:txBody>
      </p:sp>
      <p:sp>
        <p:nvSpPr>
          <p:cNvPr id="7" name="TextBox 6">
            <a:extLst>
              <a:ext uri="{FF2B5EF4-FFF2-40B4-BE49-F238E27FC236}">
                <a16:creationId xmlns:a16="http://schemas.microsoft.com/office/drawing/2014/main" id="{702D5276-BDBB-8641-B4E9-B3E9F716E55C}"/>
              </a:ext>
            </a:extLst>
          </p:cNvPr>
          <p:cNvSpPr txBox="1"/>
          <p:nvPr/>
        </p:nvSpPr>
        <p:spPr>
          <a:xfrm>
            <a:off x="442442" y="2948658"/>
            <a:ext cx="7192867" cy="1938992"/>
          </a:xfrm>
          <a:prstGeom prst="rect">
            <a:avLst/>
          </a:prstGeom>
          <a:noFill/>
        </p:spPr>
        <p:txBody>
          <a:bodyPr wrap="none" rtlCol="0">
            <a:spAutoFit/>
          </a:bodyPr>
          <a:lstStyle/>
          <a:p>
            <a:pPr algn="ctr"/>
            <a:r>
              <a:rPr lang="en-US" sz="6000" b="1" dirty="0">
                <a:latin typeface="+mj-lt"/>
              </a:rPr>
              <a:t>Running Containers on</a:t>
            </a:r>
          </a:p>
          <a:p>
            <a:pPr algn="ctr"/>
            <a:r>
              <a:rPr lang="en-US" sz="6000" b="1" dirty="0">
                <a:latin typeface="+mj-lt"/>
              </a:rPr>
              <a:t> XSEDE Resources</a:t>
            </a:r>
            <a:endParaRPr lang="en-US" sz="6000" dirty="0">
              <a:latin typeface="+mj-lt"/>
            </a:endParaRPr>
          </a:p>
        </p:txBody>
      </p:sp>
      <p:sp>
        <p:nvSpPr>
          <p:cNvPr id="4" name="TextBox 3">
            <a:extLst>
              <a:ext uri="{FF2B5EF4-FFF2-40B4-BE49-F238E27FC236}">
                <a16:creationId xmlns:a16="http://schemas.microsoft.com/office/drawing/2014/main" id="{38CEE505-1A51-1344-8E25-72404E70C6B6}"/>
              </a:ext>
            </a:extLst>
          </p:cNvPr>
          <p:cNvSpPr txBox="1"/>
          <p:nvPr/>
        </p:nvSpPr>
        <p:spPr>
          <a:xfrm>
            <a:off x="419292" y="2925508"/>
            <a:ext cx="7192867" cy="1938992"/>
          </a:xfrm>
          <a:prstGeom prst="rect">
            <a:avLst/>
          </a:prstGeom>
          <a:noFill/>
        </p:spPr>
        <p:txBody>
          <a:bodyPr wrap="none" rtlCol="0">
            <a:spAutoFit/>
          </a:bodyPr>
          <a:lstStyle/>
          <a:p>
            <a:pPr algn="ctr"/>
            <a:r>
              <a:rPr lang="en-US" sz="6000" b="1" dirty="0">
                <a:solidFill>
                  <a:schemeClr val="bg1"/>
                </a:solidFill>
                <a:latin typeface="+mj-lt"/>
              </a:rPr>
              <a:t>Running Containers on</a:t>
            </a:r>
          </a:p>
          <a:p>
            <a:pPr algn="ctr"/>
            <a:r>
              <a:rPr lang="en-US" sz="6000" b="1" dirty="0">
                <a:solidFill>
                  <a:schemeClr val="bg1"/>
                </a:solidFill>
                <a:latin typeface="+mj-lt"/>
              </a:rPr>
              <a:t> XSEDE Resources</a:t>
            </a:r>
            <a:endParaRPr lang="en-US" sz="6000" dirty="0">
              <a:solidFill>
                <a:schemeClr val="bg1"/>
              </a:solidFill>
              <a:latin typeface="+mj-lt"/>
            </a:endParaRPr>
          </a:p>
        </p:txBody>
      </p:sp>
    </p:spTree>
    <p:extLst>
      <p:ext uri="{BB962C8B-B14F-4D97-AF65-F5344CB8AC3E}">
        <p14:creationId xmlns:p14="http://schemas.microsoft.com/office/powerpoint/2010/main" val="2263260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13BB-D5C6-214B-949B-30F8A0EF26B9}"/>
              </a:ext>
            </a:extLst>
          </p:cNvPr>
          <p:cNvSpPr>
            <a:spLocks noGrp="1"/>
          </p:cNvSpPr>
          <p:nvPr>
            <p:ph type="title"/>
          </p:nvPr>
        </p:nvSpPr>
        <p:spPr>
          <a:solidFill>
            <a:schemeClr val="accent1">
              <a:lumMod val="50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What is XCRI? (XSEDE Cyberinfrastructure Resource Integration)</a:t>
            </a:r>
          </a:p>
        </p:txBody>
      </p:sp>
      <p:sp>
        <p:nvSpPr>
          <p:cNvPr id="3" name="Content Placeholder 2">
            <a:extLst>
              <a:ext uri="{FF2B5EF4-FFF2-40B4-BE49-F238E27FC236}">
                <a16:creationId xmlns:a16="http://schemas.microsoft.com/office/drawing/2014/main" id="{1E213B3C-3017-5F47-B998-04DA6D223A2F}"/>
              </a:ext>
            </a:extLst>
          </p:cNvPr>
          <p:cNvSpPr>
            <a:spLocks noGrp="1"/>
          </p:cNvSpPr>
          <p:nvPr>
            <p:ph idx="1"/>
          </p:nvPr>
        </p:nvSpPr>
        <p:spPr>
          <a:xfrm>
            <a:off x="838200" y="1825625"/>
            <a:ext cx="10515600" cy="3815520"/>
          </a:xfrm>
          <a:solidFill>
            <a:schemeClr val="accent1">
              <a:lumMod val="50000"/>
            </a:schemeClr>
          </a:solidFill>
          <a:ln>
            <a:solidFill>
              <a:schemeClr val="bg1"/>
            </a:solidFill>
          </a:ln>
        </p:spPr>
        <p:txBody>
          <a:bodyPr>
            <a:normAutofit/>
          </a:bodyPr>
          <a:lstStyle/>
          <a:p>
            <a:pPr>
              <a:lnSpc>
                <a:spcPct val="110000"/>
              </a:lnSpc>
            </a:pPr>
            <a:r>
              <a:rPr lang="en-US" dirty="0">
                <a:solidFill>
                  <a:schemeClr val="bg1"/>
                </a:solidFill>
              </a:rPr>
              <a:t>Campus Bridging, but new branding.</a:t>
            </a:r>
          </a:p>
          <a:p>
            <a:pPr>
              <a:lnSpc>
                <a:spcPct val="110000"/>
              </a:lnSpc>
            </a:pPr>
            <a:r>
              <a:rPr lang="en-US" dirty="0">
                <a:solidFill>
                  <a:schemeClr val="bg1"/>
                </a:solidFill>
              </a:rPr>
              <a:t>XCRI provides software toolkits to ease use of local resources and facilitate easy transitions between local and XSEDE resources.</a:t>
            </a:r>
          </a:p>
          <a:p>
            <a:pPr>
              <a:lnSpc>
                <a:spcPct val="110000"/>
              </a:lnSpc>
            </a:pPr>
            <a:r>
              <a:rPr lang="en-US" dirty="0">
                <a:solidFill>
                  <a:schemeClr val="bg1"/>
                </a:solidFill>
              </a:rPr>
              <a:t>We also do site visits and remote consultation for HPC and cloud.</a:t>
            </a:r>
          </a:p>
          <a:p>
            <a:pPr>
              <a:lnSpc>
                <a:spcPct val="110000"/>
              </a:lnSpc>
            </a:pPr>
            <a:r>
              <a:rPr lang="en-US" dirty="0">
                <a:solidFill>
                  <a:schemeClr val="bg1"/>
                </a:solidFill>
              </a:rPr>
              <a:t>We are always looking for feedback from XSEDE users, Campus Champions, and service providers to keep our offerings up-to-date with current needs.</a:t>
            </a:r>
          </a:p>
        </p:txBody>
      </p:sp>
      <p:pic>
        <p:nvPicPr>
          <p:cNvPr id="5" name="Picture 4">
            <a:extLst>
              <a:ext uri="{FF2B5EF4-FFF2-40B4-BE49-F238E27FC236}">
                <a16:creationId xmlns:a16="http://schemas.microsoft.com/office/drawing/2014/main" id="{901D74B5-D535-7B47-BB82-E7D789DF1D47}"/>
              </a:ext>
            </a:extLst>
          </p:cNvPr>
          <p:cNvPicPr>
            <a:picLocks noChangeAspect="1"/>
          </p:cNvPicPr>
          <p:nvPr/>
        </p:nvPicPr>
        <p:blipFill>
          <a:blip r:embed="rId3"/>
          <a:stretch>
            <a:fillRect/>
          </a:stretch>
        </p:blipFill>
        <p:spPr>
          <a:xfrm>
            <a:off x="5968410" y="5776082"/>
            <a:ext cx="910856" cy="912070"/>
          </a:xfrm>
          <a:prstGeom prst="rect">
            <a:avLst/>
          </a:prstGeom>
        </p:spPr>
      </p:pic>
    </p:spTree>
    <p:extLst>
      <p:ext uri="{BB962C8B-B14F-4D97-AF65-F5344CB8AC3E}">
        <p14:creationId xmlns:p14="http://schemas.microsoft.com/office/powerpoint/2010/main" val="984872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13BB-D5C6-214B-949B-30F8A0EF26B9}"/>
              </a:ext>
            </a:extLst>
          </p:cNvPr>
          <p:cNvSpPr>
            <a:spLocks noGrp="1"/>
          </p:cNvSpPr>
          <p:nvPr>
            <p:ph type="title"/>
          </p:nvPr>
        </p:nvSpPr>
        <p:spPr>
          <a:solidFill>
            <a:schemeClr val="accent1">
              <a:lumMod val="50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XSEDE Resources available to us</a:t>
            </a:r>
          </a:p>
        </p:txBody>
      </p:sp>
      <p:sp>
        <p:nvSpPr>
          <p:cNvPr id="3" name="Content Placeholder 2">
            <a:extLst>
              <a:ext uri="{FF2B5EF4-FFF2-40B4-BE49-F238E27FC236}">
                <a16:creationId xmlns:a16="http://schemas.microsoft.com/office/drawing/2014/main" id="{1E213B3C-3017-5F47-B998-04DA6D223A2F}"/>
              </a:ext>
            </a:extLst>
          </p:cNvPr>
          <p:cNvSpPr>
            <a:spLocks noGrp="1"/>
          </p:cNvSpPr>
          <p:nvPr>
            <p:ph idx="1"/>
          </p:nvPr>
        </p:nvSpPr>
        <p:spPr>
          <a:xfrm>
            <a:off x="838200" y="1825625"/>
            <a:ext cx="10515600" cy="3815520"/>
          </a:xfrm>
          <a:solidFill>
            <a:schemeClr val="accent1">
              <a:lumMod val="50000"/>
            </a:schemeClr>
          </a:solidFill>
          <a:ln>
            <a:solidFill>
              <a:schemeClr val="bg1"/>
            </a:solidFill>
          </a:ln>
        </p:spPr>
        <p:txBody>
          <a:bodyPr>
            <a:normAutofit fontScale="92500" lnSpcReduction="20000"/>
          </a:bodyPr>
          <a:lstStyle/>
          <a:p>
            <a:pPr>
              <a:lnSpc>
                <a:spcPct val="110000"/>
              </a:lnSpc>
            </a:pPr>
            <a:r>
              <a:rPr lang="en-US" dirty="0">
                <a:solidFill>
                  <a:schemeClr val="bg1"/>
                </a:solidFill>
              </a:rPr>
              <a:t>Bridges 2 – PSC’s XSEDE </a:t>
            </a:r>
            <a:r>
              <a:rPr lang="en-US" dirty="0" err="1">
                <a:solidFill>
                  <a:schemeClr val="bg1"/>
                </a:solidFill>
              </a:rPr>
              <a:t>Slurm</a:t>
            </a:r>
            <a:r>
              <a:rPr lang="en-US" dirty="0">
                <a:solidFill>
                  <a:schemeClr val="bg1"/>
                </a:solidFill>
              </a:rPr>
              <a:t>-based HPC </a:t>
            </a:r>
            <a:r>
              <a:rPr lang="en-US" dirty="0">
                <a:solidFill>
                  <a:schemeClr val="bg1"/>
                </a:solidFill>
                <a:hlinkClick r:id="rId3"/>
              </a:rPr>
              <a:t>https://www.psc.edu/resources/bridges-2/</a:t>
            </a:r>
            <a:r>
              <a:rPr lang="en-US" dirty="0">
                <a:solidFill>
                  <a:schemeClr val="bg1"/>
                </a:solidFill>
              </a:rPr>
              <a:t> </a:t>
            </a:r>
          </a:p>
          <a:p>
            <a:pPr>
              <a:lnSpc>
                <a:spcPct val="110000"/>
              </a:lnSpc>
            </a:pPr>
            <a:r>
              <a:rPr lang="en-US" dirty="0">
                <a:solidFill>
                  <a:schemeClr val="bg1"/>
                </a:solidFill>
              </a:rPr>
              <a:t>Expanse – SDSC’s XSEDE </a:t>
            </a:r>
            <a:r>
              <a:rPr lang="en-US" dirty="0" err="1">
                <a:solidFill>
                  <a:schemeClr val="bg1"/>
                </a:solidFill>
              </a:rPr>
              <a:t>Slurm</a:t>
            </a:r>
            <a:r>
              <a:rPr lang="en-US" dirty="0">
                <a:solidFill>
                  <a:schemeClr val="bg1"/>
                </a:solidFill>
              </a:rPr>
              <a:t>-based HPC</a:t>
            </a:r>
          </a:p>
          <a:p>
            <a:pPr marL="0" indent="0">
              <a:lnSpc>
                <a:spcPct val="110000"/>
              </a:lnSpc>
              <a:buNone/>
            </a:pPr>
            <a:r>
              <a:rPr lang="en-US" dirty="0">
                <a:solidFill>
                  <a:schemeClr val="bg1"/>
                </a:solidFill>
                <a:hlinkClick r:id="rId4"/>
              </a:rPr>
              <a:t>   https://www.sdsc.edu/support/user_guides/expanse.html</a:t>
            </a:r>
            <a:r>
              <a:rPr lang="en-US" dirty="0">
                <a:solidFill>
                  <a:schemeClr val="bg1"/>
                </a:solidFill>
              </a:rPr>
              <a:t> </a:t>
            </a:r>
          </a:p>
          <a:p>
            <a:pPr>
              <a:lnSpc>
                <a:spcPct val="110000"/>
              </a:lnSpc>
            </a:pPr>
            <a:r>
              <a:rPr lang="en-US" dirty="0">
                <a:solidFill>
                  <a:schemeClr val="bg1"/>
                </a:solidFill>
              </a:rPr>
              <a:t>Stampede 2 – TACC’s XSEDE </a:t>
            </a:r>
            <a:r>
              <a:rPr lang="en-US" dirty="0" err="1">
                <a:solidFill>
                  <a:schemeClr val="bg1"/>
                </a:solidFill>
              </a:rPr>
              <a:t>Slurm</a:t>
            </a:r>
            <a:r>
              <a:rPr lang="en-US" dirty="0">
                <a:solidFill>
                  <a:schemeClr val="bg1"/>
                </a:solidFill>
              </a:rPr>
              <a:t>-based HPC</a:t>
            </a:r>
          </a:p>
          <a:p>
            <a:pPr marL="0" indent="0">
              <a:lnSpc>
                <a:spcPct val="110000"/>
              </a:lnSpc>
              <a:buNone/>
            </a:pPr>
            <a:r>
              <a:rPr lang="en-US" dirty="0">
                <a:solidFill>
                  <a:schemeClr val="bg1"/>
                </a:solidFill>
              </a:rPr>
              <a:t>   </a:t>
            </a:r>
            <a:r>
              <a:rPr lang="en-US" dirty="0">
                <a:solidFill>
                  <a:schemeClr val="bg1"/>
                </a:solidFill>
                <a:hlinkClick r:id="rId5"/>
              </a:rPr>
              <a:t>https://www.tacc.utexas.edu/systems/stampede2</a:t>
            </a:r>
            <a:r>
              <a:rPr lang="en-US" dirty="0">
                <a:solidFill>
                  <a:schemeClr val="bg1"/>
                </a:solidFill>
              </a:rPr>
              <a:t> </a:t>
            </a:r>
          </a:p>
          <a:p>
            <a:pPr>
              <a:lnSpc>
                <a:spcPct val="110000"/>
              </a:lnSpc>
            </a:pPr>
            <a:r>
              <a:rPr lang="en-US" dirty="0">
                <a:solidFill>
                  <a:schemeClr val="bg1"/>
                </a:solidFill>
              </a:rPr>
              <a:t>Jetstream2 – </a:t>
            </a:r>
            <a:r>
              <a:rPr lang="en-US" dirty="0" err="1">
                <a:solidFill>
                  <a:schemeClr val="bg1"/>
                </a:solidFill>
              </a:rPr>
              <a:t>Openstack</a:t>
            </a:r>
            <a:r>
              <a:rPr lang="en-US" dirty="0">
                <a:solidFill>
                  <a:schemeClr val="bg1"/>
                </a:solidFill>
              </a:rPr>
              <a:t>-based Cloud where we will utilize virtual HPCs</a:t>
            </a:r>
          </a:p>
          <a:p>
            <a:pPr>
              <a:lnSpc>
                <a:spcPct val="110000"/>
              </a:lnSpc>
            </a:pPr>
            <a:r>
              <a:rPr lang="en-US" dirty="0">
                <a:solidFill>
                  <a:schemeClr val="bg1"/>
                </a:solidFill>
              </a:rPr>
              <a:t>And more</a:t>
            </a:r>
          </a:p>
        </p:txBody>
      </p:sp>
      <p:pic>
        <p:nvPicPr>
          <p:cNvPr id="5" name="Picture 4">
            <a:extLst>
              <a:ext uri="{FF2B5EF4-FFF2-40B4-BE49-F238E27FC236}">
                <a16:creationId xmlns:a16="http://schemas.microsoft.com/office/drawing/2014/main" id="{901D74B5-D535-7B47-BB82-E7D789DF1D47}"/>
              </a:ext>
            </a:extLst>
          </p:cNvPr>
          <p:cNvPicPr>
            <a:picLocks noChangeAspect="1"/>
          </p:cNvPicPr>
          <p:nvPr/>
        </p:nvPicPr>
        <p:blipFill>
          <a:blip r:embed="rId6"/>
          <a:stretch>
            <a:fillRect/>
          </a:stretch>
        </p:blipFill>
        <p:spPr>
          <a:xfrm>
            <a:off x="5968410" y="5776082"/>
            <a:ext cx="910856" cy="912070"/>
          </a:xfrm>
          <a:prstGeom prst="rect">
            <a:avLst/>
          </a:prstGeom>
        </p:spPr>
      </p:pic>
    </p:spTree>
    <p:extLst>
      <p:ext uri="{BB962C8B-B14F-4D97-AF65-F5344CB8AC3E}">
        <p14:creationId xmlns:p14="http://schemas.microsoft.com/office/powerpoint/2010/main" val="2421799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13BB-D5C6-214B-949B-30F8A0EF26B9}"/>
              </a:ext>
            </a:extLst>
          </p:cNvPr>
          <p:cNvSpPr>
            <a:spLocks noGrp="1"/>
          </p:cNvSpPr>
          <p:nvPr>
            <p:ph type="title"/>
          </p:nvPr>
        </p:nvSpPr>
        <p:spPr>
          <a:solidFill>
            <a:schemeClr val="accent1">
              <a:lumMod val="50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Bridges 2	</a:t>
            </a:r>
          </a:p>
        </p:txBody>
      </p:sp>
      <p:sp>
        <p:nvSpPr>
          <p:cNvPr id="3" name="Content Placeholder 2">
            <a:extLst>
              <a:ext uri="{FF2B5EF4-FFF2-40B4-BE49-F238E27FC236}">
                <a16:creationId xmlns:a16="http://schemas.microsoft.com/office/drawing/2014/main" id="{1E213B3C-3017-5F47-B998-04DA6D223A2F}"/>
              </a:ext>
            </a:extLst>
          </p:cNvPr>
          <p:cNvSpPr>
            <a:spLocks noGrp="1"/>
          </p:cNvSpPr>
          <p:nvPr>
            <p:ph idx="1"/>
          </p:nvPr>
        </p:nvSpPr>
        <p:spPr>
          <a:xfrm>
            <a:off x="838200" y="1825625"/>
            <a:ext cx="10515600" cy="3815520"/>
          </a:xfrm>
          <a:solidFill>
            <a:schemeClr val="accent1">
              <a:lumMod val="50000"/>
            </a:schemeClr>
          </a:solidFill>
          <a:ln>
            <a:solidFill>
              <a:schemeClr val="bg1"/>
            </a:solidFill>
          </a:ln>
        </p:spPr>
        <p:txBody>
          <a:bodyPr>
            <a:normAutofit fontScale="70000" lnSpcReduction="20000"/>
          </a:bodyPr>
          <a:lstStyle/>
          <a:p>
            <a:pPr>
              <a:lnSpc>
                <a:spcPct val="110000"/>
              </a:lnSpc>
            </a:pPr>
            <a:r>
              <a:rPr lang="en-US" dirty="0">
                <a:solidFill>
                  <a:schemeClr val="bg1"/>
                </a:solidFill>
              </a:rPr>
              <a:t>Located at Pittsburgh Supercomputing Center</a:t>
            </a:r>
          </a:p>
          <a:p>
            <a:pPr>
              <a:lnSpc>
                <a:spcPct val="110000"/>
              </a:lnSpc>
            </a:pPr>
            <a:r>
              <a:rPr lang="en-US" dirty="0">
                <a:solidFill>
                  <a:schemeClr val="bg1"/>
                </a:solidFill>
              </a:rPr>
              <a:t>502 Regular memory nodes</a:t>
            </a:r>
          </a:p>
          <a:p>
            <a:pPr lvl="1">
              <a:lnSpc>
                <a:spcPct val="110000"/>
              </a:lnSpc>
            </a:pPr>
            <a:r>
              <a:rPr lang="en-US" dirty="0">
                <a:solidFill>
                  <a:schemeClr val="bg1"/>
                </a:solidFill>
              </a:rPr>
              <a:t>488 with 256 GB of RAM and 16 with 512 GB</a:t>
            </a:r>
          </a:p>
          <a:p>
            <a:pPr lvl="1">
              <a:lnSpc>
                <a:spcPct val="110000"/>
              </a:lnSpc>
            </a:pPr>
            <a:r>
              <a:rPr lang="en-US" dirty="0">
                <a:solidFill>
                  <a:schemeClr val="bg1"/>
                </a:solidFill>
              </a:rPr>
              <a:t>All have 2 AMD EPYC CPUs with 64 cores</a:t>
            </a:r>
          </a:p>
          <a:p>
            <a:pPr>
              <a:lnSpc>
                <a:spcPct val="110000"/>
              </a:lnSpc>
            </a:pPr>
            <a:r>
              <a:rPr lang="en-US" dirty="0">
                <a:solidFill>
                  <a:schemeClr val="bg1"/>
                </a:solidFill>
              </a:rPr>
              <a:t>4 Extreme memory nodes</a:t>
            </a:r>
          </a:p>
          <a:p>
            <a:pPr lvl="1">
              <a:lnSpc>
                <a:spcPct val="110000"/>
              </a:lnSpc>
            </a:pPr>
            <a:r>
              <a:rPr lang="en-US" dirty="0">
                <a:solidFill>
                  <a:schemeClr val="bg1"/>
                </a:solidFill>
              </a:rPr>
              <a:t>4 TB of RAM</a:t>
            </a:r>
          </a:p>
          <a:p>
            <a:pPr lvl="1">
              <a:lnSpc>
                <a:spcPct val="110000"/>
              </a:lnSpc>
            </a:pPr>
            <a:r>
              <a:rPr lang="en-US" dirty="0">
                <a:solidFill>
                  <a:schemeClr val="bg1"/>
                </a:solidFill>
              </a:rPr>
              <a:t>4 Intel Xeon Cascade Lake CPUs with 24 cores</a:t>
            </a:r>
          </a:p>
          <a:p>
            <a:pPr>
              <a:lnSpc>
                <a:spcPct val="110000"/>
              </a:lnSpc>
            </a:pPr>
            <a:r>
              <a:rPr lang="en-US" dirty="0">
                <a:solidFill>
                  <a:schemeClr val="bg1"/>
                </a:solidFill>
              </a:rPr>
              <a:t>24 GPU nodes</a:t>
            </a:r>
          </a:p>
          <a:p>
            <a:pPr lvl="1">
              <a:lnSpc>
                <a:spcPct val="110000"/>
              </a:lnSpc>
            </a:pPr>
            <a:r>
              <a:rPr lang="en-US" dirty="0">
                <a:solidFill>
                  <a:schemeClr val="bg1"/>
                </a:solidFill>
              </a:rPr>
              <a:t>8 NVIDIA Tesla V100 GPUs</a:t>
            </a:r>
          </a:p>
          <a:p>
            <a:pPr lvl="1">
              <a:lnSpc>
                <a:spcPct val="110000"/>
              </a:lnSpc>
            </a:pPr>
            <a:r>
              <a:rPr lang="en-US" dirty="0">
                <a:solidFill>
                  <a:schemeClr val="bg1"/>
                </a:solidFill>
              </a:rPr>
              <a:t>512 GB of RAM</a:t>
            </a:r>
          </a:p>
          <a:p>
            <a:pPr lvl="1">
              <a:lnSpc>
                <a:spcPct val="110000"/>
              </a:lnSpc>
            </a:pPr>
            <a:r>
              <a:rPr lang="en-US" dirty="0">
                <a:solidFill>
                  <a:schemeClr val="bg1"/>
                </a:solidFill>
              </a:rPr>
              <a:t>2 Intel Xeon Cascade Lake CPUs with 20 cores</a:t>
            </a:r>
          </a:p>
          <a:p>
            <a:pPr>
              <a:lnSpc>
                <a:spcPct val="110000"/>
              </a:lnSpc>
            </a:pPr>
            <a:endParaRPr lang="en-US" dirty="0">
              <a:solidFill>
                <a:schemeClr val="bg1"/>
              </a:solidFill>
            </a:endParaRPr>
          </a:p>
        </p:txBody>
      </p:sp>
      <p:pic>
        <p:nvPicPr>
          <p:cNvPr id="5" name="Picture 4">
            <a:extLst>
              <a:ext uri="{FF2B5EF4-FFF2-40B4-BE49-F238E27FC236}">
                <a16:creationId xmlns:a16="http://schemas.microsoft.com/office/drawing/2014/main" id="{901D74B5-D535-7B47-BB82-E7D789DF1D47}"/>
              </a:ext>
            </a:extLst>
          </p:cNvPr>
          <p:cNvPicPr>
            <a:picLocks noChangeAspect="1"/>
          </p:cNvPicPr>
          <p:nvPr/>
        </p:nvPicPr>
        <p:blipFill>
          <a:blip r:embed="rId3"/>
          <a:stretch>
            <a:fillRect/>
          </a:stretch>
        </p:blipFill>
        <p:spPr>
          <a:xfrm>
            <a:off x="5968410" y="5776082"/>
            <a:ext cx="910856" cy="912070"/>
          </a:xfrm>
          <a:prstGeom prst="rect">
            <a:avLst/>
          </a:prstGeom>
        </p:spPr>
      </p:pic>
    </p:spTree>
    <p:extLst>
      <p:ext uri="{BB962C8B-B14F-4D97-AF65-F5344CB8AC3E}">
        <p14:creationId xmlns:p14="http://schemas.microsoft.com/office/powerpoint/2010/main" val="2677695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13BB-D5C6-214B-949B-30F8A0EF26B9}"/>
              </a:ext>
            </a:extLst>
          </p:cNvPr>
          <p:cNvSpPr>
            <a:spLocks noGrp="1"/>
          </p:cNvSpPr>
          <p:nvPr>
            <p:ph type="title"/>
          </p:nvPr>
        </p:nvSpPr>
        <p:spPr>
          <a:solidFill>
            <a:schemeClr val="accent1">
              <a:lumMod val="50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Bridges 2 (cont’d)</a:t>
            </a:r>
          </a:p>
        </p:txBody>
      </p:sp>
      <p:sp>
        <p:nvSpPr>
          <p:cNvPr id="3" name="Content Placeholder 2">
            <a:extLst>
              <a:ext uri="{FF2B5EF4-FFF2-40B4-BE49-F238E27FC236}">
                <a16:creationId xmlns:a16="http://schemas.microsoft.com/office/drawing/2014/main" id="{1E213B3C-3017-5F47-B998-04DA6D223A2F}"/>
              </a:ext>
            </a:extLst>
          </p:cNvPr>
          <p:cNvSpPr>
            <a:spLocks noGrp="1"/>
          </p:cNvSpPr>
          <p:nvPr>
            <p:ph idx="1"/>
          </p:nvPr>
        </p:nvSpPr>
        <p:spPr>
          <a:xfrm>
            <a:off x="838200" y="1825625"/>
            <a:ext cx="10515600" cy="3815520"/>
          </a:xfrm>
          <a:solidFill>
            <a:schemeClr val="accent1">
              <a:lumMod val="50000"/>
            </a:schemeClr>
          </a:solidFill>
          <a:ln>
            <a:solidFill>
              <a:schemeClr val="bg1"/>
            </a:solidFill>
          </a:ln>
        </p:spPr>
        <p:txBody>
          <a:bodyPr>
            <a:normAutofit/>
          </a:bodyPr>
          <a:lstStyle/>
          <a:p>
            <a:pPr>
              <a:lnSpc>
                <a:spcPct val="110000"/>
              </a:lnSpc>
            </a:pPr>
            <a:r>
              <a:rPr lang="en-US" dirty="0">
                <a:solidFill>
                  <a:schemeClr val="bg1"/>
                </a:solidFill>
              </a:rPr>
              <a:t>Getting started on Bridges 2 notes:</a:t>
            </a:r>
          </a:p>
          <a:p>
            <a:pPr marL="0" indent="0">
              <a:lnSpc>
                <a:spcPct val="110000"/>
              </a:lnSpc>
              <a:buNone/>
            </a:pPr>
            <a:r>
              <a:rPr lang="en-US" dirty="0">
                <a:solidFill>
                  <a:schemeClr val="bg1"/>
                </a:solidFill>
                <a:hlinkClick r:id="rId3"/>
              </a:rPr>
              <a:t>https://www.psc.edu/resources/bridges-2/getting-started-with-hpc/</a:t>
            </a:r>
            <a:endParaRPr lang="en-US" dirty="0">
              <a:solidFill>
                <a:schemeClr val="bg1"/>
              </a:solidFill>
            </a:endParaRPr>
          </a:p>
          <a:p>
            <a:pPr>
              <a:lnSpc>
                <a:spcPct val="110000"/>
              </a:lnSpc>
            </a:pPr>
            <a:r>
              <a:rPr lang="en-US" dirty="0">
                <a:solidFill>
                  <a:schemeClr val="bg1"/>
                </a:solidFill>
              </a:rPr>
              <a:t>Once logged in, you can pull the singularity container right to the login node:</a:t>
            </a:r>
          </a:p>
          <a:p>
            <a:pPr marL="0" indent="0">
              <a:lnSpc>
                <a:spcPct val="110000"/>
              </a:lnSpc>
              <a:buNone/>
            </a:pPr>
            <a:r>
              <a:rPr lang="en-US" dirty="0">
                <a:solidFill>
                  <a:schemeClr val="bg1"/>
                </a:solidFill>
              </a:rPr>
              <a:t>Singularity pull docker://</a:t>
            </a:r>
            <a:r>
              <a:rPr lang="en-US" dirty="0" err="1">
                <a:solidFill>
                  <a:schemeClr val="bg1"/>
                </a:solidFill>
              </a:rPr>
              <a:t>xsede</a:t>
            </a:r>
            <a:r>
              <a:rPr lang="en-US" dirty="0">
                <a:solidFill>
                  <a:schemeClr val="bg1"/>
                </a:solidFill>
              </a:rPr>
              <a:t>/Container </a:t>
            </a:r>
          </a:p>
        </p:txBody>
      </p:sp>
      <p:pic>
        <p:nvPicPr>
          <p:cNvPr id="5" name="Picture 4">
            <a:extLst>
              <a:ext uri="{FF2B5EF4-FFF2-40B4-BE49-F238E27FC236}">
                <a16:creationId xmlns:a16="http://schemas.microsoft.com/office/drawing/2014/main" id="{901D74B5-D535-7B47-BB82-E7D789DF1D47}"/>
              </a:ext>
            </a:extLst>
          </p:cNvPr>
          <p:cNvPicPr>
            <a:picLocks noChangeAspect="1"/>
          </p:cNvPicPr>
          <p:nvPr/>
        </p:nvPicPr>
        <p:blipFill>
          <a:blip r:embed="rId4"/>
          <a:stretch>
            <a:fillRect/>
          </a:stretch>
        </p:blipFill>
        <p:spPr>
          <a:xfrm>
            <a:off x="5968410" y="5776082"/>
            <a:ext cx="910856" cy="912070"/>
          </a:xfrm>
          <a:prstGeom prst="rect">
            <a:avLst/>
          </a:prstGeom>
        </p:spPr>
      </p:pic>
    </p:spTree>
    <p:extLst>
      <p:ext uri="{BB962C8B-B14F-4D97-AF65-F5344CB8AC3E}">
        <p14:creationId xmlns:p14="http://schemas.microsoft.com/office/powerpoint/2010/main" val="3038187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13BB-D5C6-214B-949B-30F8A0EF26B9}"/>
              </a:ext>
            </a:extLst>
          </p:cNvPr>
          <p:cNvSpPr>
            <a:spLocks noGrp="1"/>
          </p:cNvSpPr>
          <p:nvPr>
            <p:ph type="title"/>
          </p:nvPr>
        </p:nvSpPr>
        <p:spPr>
          <a:solidFill>
            <a:schemeClr val="accent1">
              <a:lumMod val="50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Bridges 2 Job Script</a:t>
            </a:r>
          </a:p>
        </p:txBody>
      </p:sp>
      <p:sp>
        <p:nvSpPr>
          <p:cNvPr id="3" name="Content Placeholder 2">
            <a:extLst>
              <a:ext uri="{FF2B5EF4-FFF2-40B4-BE49-F238E27FC236}">
                <a16:creationId xmlns:a16="http://schemas.microsoft.com/office/drawing/2014/main" id="{1E213B3C-3017-5F47-B998-04DA6D223A2F}"/>
              </a:ext>
            </a:extLst>
          </p:cNvPr>
          <p:cNvSpPr>
            <a:spLocks noGrp="1"/>
          </p:cNvSpPr>
          <p:nvPr>
            <p:ph idx="1"/>
          </p:nvPr>
        </p:nvSpPr>
        <p:spPr>
          <a:xfrm>
            <a:off x="838200" y="1825625"/>
            <a:ext cx="10515600" cy="3815520"/>
          </a:xfrm>
          <a:solidFill>
            <a:schemeClr val="accent1">
              <a:lumMod val="50000"/>
            </a:schemeClr>
          </a:solidFill>
          <a:ln>
            <a:solidFill>
              <a:schemeClr val="bg1"/>
            </a:solidFill>
          </a:ln>
        </p:spPr>
        <p:txBody>
          <a:bodyPr>
            <a:normAutofit fontScale="77500" lnSpcReduction="20000"/>
          </a:bodyPr>
          <a:lstStyle/>
          <a:p>
            <a:pPr marL="0" indent="0">
              <a:buNone/>
            </a:pPr>
            <a:endParaRPr lang="en-US" dirty="0">
              <a:solidFill>
                <a:schemeClr val="bg1"/>
              </a:solidFill>
            </a:endParaRPr>
          </a:p>
          <a:p>
            <a:pPr marL="0" indent="0">
              <a:buNone/>
            </a:pPr>
            <a:r>
              <a:rPr lang="en-US" dirty="0">
                <a:solidFill>
                  <a:schemeClr val="bg1"/>
                </a:solidFill>
              </a:rPr>
              <a:t>#!/bin/bash</a:t>
            </a:r>
          </a:p>
          <a:p>
            <a:pPr marL="0" indent="0">
              <a:buNone/>
            </a:pPr>
            <a:r>
              <a:rPr lang="en-US" dirty="0">
                <a:solidFill>
                  <a:schemeClr val="bg1"/>
                </a:solidFill>
              </a:rPr>
              <a:t>#SBATCH -N 1</a:t>
            </a:r>
          </a:p>
          <a:p>
            <a:pPr marL="0" indent="0">
              <a:buNone/>
            </a:pPr>
            <a:r>
              <a:rPr lang="en-US" dirty="0">
                <a:solidFill>
                  <a:schemeClr val="bg1"/>
                </a:solidFill>
              </a:rPr>
              <a:t>#SBATCH -n 24</a:t>
            </a:r>
          </a:p>
          <a:p>
            <a:pPr marL="0" indent="0">
              <a:buNone/>
            </a:pPr>
            <a:r>
              <a:rPr lang="en-US" dirty="0">
                <a:solidFill>
                  <a:schemeClr val="bg1"/>
                </a:solidFill>
              </a:rPr>
              <a:t>#SBATCH -o </a:t>
            </a:r>
            <a:r>
              <a:rPr lang="en-US" dirty="0" err="1">
                <a:solidFill>
                  <a:schemeClr val="bg1"/>
                </a:solidFill>
              </a:rPr>
              <a:t>mandle</a:t>
            </a:r>
            <a:r>
              <a:rPr lang="en-US" dirty="0">
                <a:solidFill>
                  <a:schemeClr val="bg1"/>
                </a:solidFill>
              </a:rPr>
              <a:t>_%</a:t>
            </a:r>
            <a:r>
              <a:rPr lang="en-US" dirty="0" err="1">
                <a:solidFill>
                  <a:schemeClr val="bg1"/>
                </a:solidFill>
              </a:rPr>
              <a:t>A.out</a:t>
            </a:r>
            <a:endParaRPr lang="en-US" dirty="0">
              <a:solidFill>
                <a:schemeClr val="bg1"/>
              </a:solidFill>
            </a:endParaRPr>
          </a:p>
          <a:p>
            <a:pPr marL="0" indent="0">
              <a:buNone/>
            </a:pPr>
            <a:br>
              <a:rPr lang="en-US" dirty="0">
                <a:solidFill>
                  <a:schemeClr val="bg1"/>
                </a:solidFill>
              </a:rPr>
            </a:br>
            <a:r>
              <a:rPr lang="en-US" dirty="0">
                <a:solidFill>
                  <a:schemeClr val="bg1"/>
                </a:solidFill>
              </a:rPr>
              <a:t>WORKDIR=/jet/home/</a:t>
            </a:r>
            <a:r>
              <a:rPr lang="en-US" dirty="0" err="1">
                <a:solidFill>
                  <a:schemeClr val="bg1"/>
                </a:solidFill>
              </a:rPr>
              <a:t>stebird</a:t>
            </a:r>
            <a:endParaRPr lang="en-US" dirty="0">
              <a:solidFill>
                <a:schemeClr val="bg1"/>
              </a:solidFill>
            </a:endParaRPr>
          </a:p>
          <a:p>
            <a:pPr marL="0" indent="0">
              <a:buNone/>
            </a:pPr>
            <a:r>
              <a:rPr lang="en-US" dirty="0">
                <a:solidFill>
                  <a:schemeClr val="bg1"/>
                </a:solidFill>
              </a:rPr>
              <a:t>APPDIR=/jet/home/</a:t>
            </a:r>
            <a:r>
              <a:rPr lang="en-US" dirty="0" err="1">
                <a:solidFill>
                  <a:schemeClr val="bg1"/>
                </a:solidFill>
              </a:rPr>
              <a:t>stebird</a:t>
            </a:r>
            <a:r>
              <a:rPr lang="en-US" dirty="0">
                <a:solidFill>
                  <a:schemeClr val="bg1"/>
                </a:solidFill>
              </a:rPr>
              <a:t>/</a:t>
            </a:r>
          </a:p>
          <a:p>
            <a:pPr marL="0" indent="0">
              <a:buNone/>
            </a:pPr>
            <a:br>
              <a:rPr lang="en-US" dirty="0">
                <a:solidFill>
                  <a:schemeClr val="bg1"/>
                </a:solidFill>
              </a:rPr>
            </a:br>
            <a:r>
              <a:rPr lang="en-US" dirty="0">
                <a:solidFill>
                  <a:schemeClr val="bg1"/>
                </a:solidFill>
              </a:rPr>
              <a:t>singularity run $APPDIR/nix-python-</a:t>
            </a:r>
            <a:r>
              <a:rPr lang="en-US" dirty="0" err="1">
                <a:solidFill>
                  <a:schemeClr val="bg1"/>
                </a:solidFill>
              </a:rPr>
              <a:t>mandle_latest.sif</a:t>
            </a:r>
            <a:r>
              <a:rPr lang="en-US" dirty="0">
                <a:solidFill>
                  <a:schemeClr val="bg1"/>
                </a:solidFill>
              </a:rPr>
              <a:t> -n 24 $WORKDIR/</a:t>
            </a:r>
            <a:r>
              <a:rPr lang="en-US" dirty="0" err="1">
                <a:solidFill>
                  <a:schemeClr val="bg1"/>
                </a:solidFill>
              </a:rPr>
              <a:t>test_mandle.gif</a:t>
            </a:r>
            <a:br>
              <a:rPr lang="en-US" dirty="0"/>
            </a:br>
            <a:br>
              <a:rPr lang="en-US" dirty="0"/>
            </a:br>
            <a:endParaRPr lang="en-US" dirty="0">
              <a:solidFill>
                <a:schemeClr val="bg1"/>
              </a:solidFill>
            </a:endParaRPr>
          </a:p>
        </p:txBody>
      </p:sp>
      <p:pic>
        <p:nvPicPr>
          <p:cNvPr id="5" name="Picture 4">
            <a:extLst>
              <a:ext uri="{FF2B5EF4-FFF2-40B4-BE49-F238E27FC236}">
                <a16:creationId xmlns:a16="http://schemas.microsoft.com/office/drawing/2014/main" id="{901D74B5-D535-7B47-BB82-E7D789DF1D47}"/>
              </a:ext>
            </a:extLst>
          </p:cNvPr>
          <p:cNvPicPr>
            <a:picLocks noChangeAspect="1"/>
          </p:cNvPicPr>
          <p:nvPr/>
        </p:nvPicPr>
        <p:blipFill>
          <a:blip r:embed="rId3"/>
          <a:stretch>
            <a:fillRect/>
          </a:stretch>
        </p:blipFill>
        <p:spPr>
          <a:xfrm>
            <a:off x="5968410" y="5776082"/>
            <a:ext cx="910856" cy="912070"/>
          </a:xfrm>
          <a:prstGeom prst="rect">
            <a:avLst/>
          </a:prstGeom>
        </p:spPr>
      </p:pic>
    </p:spTree>
    <p:extLst>
      <p:ext uri="{BB962C8B-B14F-4D97-AF65-F5344CB8AC3E}">
        <p14:creationId xmlns:p14="http://schemas.microsoft.com/office/powerpoint/2010/main" val="3875612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13BB-D5C6-214B-949B-30F8A0EF26B9}"/>
              </a:ext>
            </a:extLst>
          </p:cNvPr>
          <p:cNvSpPr>
            <a:spLocks noGrp="1"/>
          </p:cNvSpPr>
          <p:nvPr>
            <p:ph type="title"/>
          </p:nvPr>
        </p:nvSpPr>
        <p:spPr>
          <a:solidFill>
            <a:schemeClr val="accent1">
              <a:lumMod val="50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Expanse</a:t>
            </a:r>
          </a:p>
        </p:txBody>
      </p:sp>
      <p:sp>
        <p:nvSpPr>
          <p:cNvPr id="3" name="Content Placeholder 2">
            <a:extLst>
              <a:ext uri="{FF2B5EF4-FFF2-40B4-BE49-F238E27FC236}">
                <a16:creationId xmlns:a16="http://schemas.microsoft.com/office/drawing/2014/main" id="{1E213B3C-3017-5F47-B998-04DA6D223A2F}"/>
              </a:ext>
            </a:extLst>
          </p:cNvPr>
          <p:cNvSpPr>
            <a:spLocks noGrp="1"/>
          </p:cNvSpPr>
          <p:nvPr>
            <p:ph idx="1"/>
          </p:nvPr>
        </p:nvSpPr>
        <p:spPr>
          <a:xfrm>
            <a:off x="838200" y="1825625"/>
            <a:ext cx="10515600" cy="3815520"/>
          </a:xfrm>
          <a:solidFill>
            <a:schemeClr val="accent1">
              <a:lumMod val="50000"/>
            </a:schemeClr>
          </a:solidFill>
          <a:ln>
            <a:solidFill>
              <a:schemeClr val="bg1"/>
            </a:solidFill>
          </a:ln>
        </p:spPr>
        <p:txBody>
          <a:bodyPr>
            <a:normAutofit fontScale="70000" lnSpcReduction="20000"/>
          </a:bodyPr>
          <a:lstStyle/>
          <a:p>
            <a:pPr>
              <a:lnSpc>
                <a:spcPct val="110000"/>
              </a:lnSpc>
            </a:pPr>
            <a:r>
              <a:rPr lang="en-US" dirty="0">
                <a:solidFill>
                  <a:schemeClr val="bg1"/>
                </a:solidFill>
              </a:rPr>
              <a:t>Located at San Diego Supercomputing Center</a:t>
            </a:r>
          </a:p>
          <a:p>
            <a:pPr>
              <a:lnSpc>
                <a:spcPct val="110000"/>
              </a:lnSpc>
            </a:pPr>
            <a:r>
              <a:rPr lang="en-US" dirty="0">
                <a:solidFill>
                  <a:schemeClr val="bg1"/>
                </a:solidFill>
              </a:rPr>
              <a:t>728 Standard nodes</a:t>
            </a:r>
          </a:p>
          <a:p>
            <a:pPr lvl="1">
              <a:lnSpc>
                <a:spcPct val="110000"/>
              </a:lnSpc>
            </a:pPr>
            <a:r>
              <a:rPr lang="en-US" dirty="0">
                <a:solidFill>
                  <a:schemeClr val="bg1"/>
                </a:solidFill>
              </a:rPr>
              <a:t>2 AMD EPYC 64 core CPUs</a:t>
            </a:r>
          </a:p>
          <a:p>
            <a:pPr lvl="1">
              <a:lnSpc>
                <a:spcPct val="110000"/>
              </a:lnSpc>
            </a:pPr>
            <a:r>
              <a:rPr lang="en-US" dirty="0">
                <a:solidFill>
                  <a:schemeClr val="bg1"/>
                </a:solidFill>
              </a:rPr>
              <a:t>256 GB of RAM</a:t>
            </a:r>
          </a:p>
          <a:p>
            <a:pPr>
              <a:lnSpc>
                <a:spcPct val="110000"/>
              </a:lnSpc>
            </a:pPr>
            <a:r>
              <a:rPr lang="en-US" dirty="0">
                <a:solidFill>
                  <a:schemeClr val="bg1"/>
                </a:solidFill>
              </a:rPr>
              <a:t>4 Large-memory nodes</a:t>
            </a:r>
          </a:p>
          <a:p>
            <a:pPr lvl="1">
              <a:lnSpc>
                <a:spcPct val="110000"/>
              </a:lnSpc>
            </a:pPr>
            <a:r>
              <a:rPr lang="en-US" dirty="0">
                <a:solidFill>
                  <a:schemeClr val="bg1"/>
                </a:solidFill>
              </a:rPr>
              <a:t>2 AMD EPYC 64 node CPUs</a:t>
            </a:r>
          </a:p>
          <a:p>
            <a:pPr lvl="1">
              <a:lnSpc>
                <a:spcPct val="110000"/>
              </a:lnSpc>
            </a:pPr>
            <a:r>
              <a:rPr lang="en-US" dirty="0">
                <a:solidFill>
                  <a:schemeClr val="bg1"/>
                </a:solidFill>
              </a:rPr>
              <a:t>2 TB of RAM</a:t>
            </a:r>
          </a:p>
          <a:p>
            <a:pPr>
              <a:lnSpc>
                <a:spcPct val="110000"/>
              </a:lnSpc>
            </a:pPr>
            <a:r>
              <a:rPr lang="en-US" dirty="0">
                <a:solidFill>
                  <a:schemeClr val="bg1"/>
                </a:solidFill>
              </a:rPr>
              <a:t>52 GPU nodes</a:t>
            </a:r>
          </a:p>
          <a:p>
            <a:pPr lvl="1">
              <a:lnSpc>
                <a:spcPct val="110000"/>
              </a:lnSpc>
            </a:pPr>
            <a:r>
              <a:rPr lang="en-US" dirty="0">
                <a:solidFill>
                  <a:schemeClr val="bg1"/>
                </a:solidFill>
              </a:rPr>
              <a:t>4 NVIDIA V100 GPUs</a:t>
            </a:r>
          </a:p>
          <a:p>
            <a:pPr lvl="1">
              <a:lnSpc>
                <a:spcPct val="110000"/>
              </a:lnSpc>
            </a:pPr>
            <a:r>
              <a:rPr lang="en-US" dirty="0">
                <a:solidFill>
                  <a:schemeClr val="bg1"/>
                </a:solidFill>
              </a:rPr>
              <a:t>2 Intel Xeon 20 core CPUs</a:t>
            </a:r>
          </a:p>
          <a:p>
            <a:pPr lvl="1">
              <a:lnSpc>
                <a:spcPct val="110000"/>
              </a:lnSpc>
            </a:pPr>
            <a:r>
              <a:rPr lang="en-US" dirty="0">
                <a:solidFill>
                  <a:schemeClr val="bg1"/>
                </a:solidFill>
              </a:rPr>
              <a:t>384 GB of RAM</a:t>
            </a:r>
          </a:p>
        </p:txBody>
      </p:sp>
      <p:pic>
        <p:nvPicPr>
          <p:cNvPr id="5" name="Picture 4">
            <a:extLst>
              <a:ext uri="{FF2B5EF4-FFF2-40B4-BE49-F238E27FC236}">
                <a16:creationId xmlns:a16="http://schemas.microsoft.com/office/drawing/2014/main" id="{901D74B5-D535-7B47-BB82-E7D789DF1D47}"/>
              </a:ext>
            </a:extLst>
          </p:cNvPr>
          <p:cNvPicPr>
            <a:picLocks noChangeAspect="1"/>
          </p:cNvPicPr>
          <p:nvPr/>
        </p:nvPicPr>
        <p:blipFill>
          <a:blip r:embed="rId3"/>
          <a:stretch>
            <a:fillRect/>
          </a:stretch>
        </p:blipFill>
        <p:spPr>
          <a:xfrm>
            <a:off x="5968410" y="5776082"/>
            <a:ext cx="910856" cy="912070"/>
          </a:xfrm>
          <a:prstGeom prst="rect">
            <a:avLst/>
          </a:prstGeom>
        </p:spPr>
      </p:pic>
    </p:spTree>
    <p:extLst>
      <p:ext uri="{BB962C8B-B14F-4D97-AF65-F5344CB8AC3E}">
        <p14:creationId xmlns:p14="http://schemas.microsoft.com/office/powerpoint/2010/main" val="363652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XsedeTemplate" id="{FC8125AA-1918-F049-B067-7525B4707C0A}" vid="{8B67A305-451C-DF4F-A5C5-CFE53D6363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17811</TotalTime>
  <Words>2250</Words>
  <Application>Microsoft Macintosh PowerPoint</Application>
  <PresentationFormat>Widescreen</PresentationFormat>
  <Paragraphs>180</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Sample Docker Build</vt:lpstr>
      <vt:lpstr>The tutorial can be found here:</vt:lpstr>
      <vt:lpstr>PowerPoint Presentation</vt:lpstr>
      <vt:lpstr>What is XCRI? (XSEDE Cyberinfrastructure Resource Integration)</vt:lpstr>
      <vt:lpstr>XSEDE Resources available to us</vt:lpstr>
      <vt:lpstr>Bridges 2 </vt:lpstr>
      <vt:lpstr>Bridges 2 (cont’d)</vt:lpstr>
      <vt:lpstr>Bridges 2 Job Script</vt:lpstr>
      <vt:lpstr>Expanse</vt:lpstr>
      <vt:lpstr>Expanse (cont’d)</vt:lpstr>
      <vt:lpstr>Singularity PRO vs Singularity Community</vt:lpstr>
      <vt:lpstr>Expanse Job Script</vt:lpstr>
      <vt:lpstr>Stampede 2</vt:lpstr>
      <vt:lpstr>Stampede 2 (cont’d)</vt:lpstr>
      <vt:lpstr>Stampede 2 (cont’d)</vt:lpstr>
      <vt:lpstr>Stampede 2 (cont’d)</vt:lpstr>
      <vt:lpstr>Stampede 2 Job Script</vt:lpstr>
      <vt:lpstr>Jetstream2</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Programmable Cyberinfrastructure</dc:title>
  <dc:creator>Bird, Stephen Robert</dc:creator>
  <cp:lastModifiedBy>Bird, Stephen Robert</cp:lastModifiedBy>
  <cp:revision>71</cp:revision>
  <dcterms:created xsi:type="dcterms:W3CDTF">2019-06-12T16:50:15Z</dcterms:created>
  <dcterms:modified xsi:type="dcterms:W3CDTF">2022-07-11T17:50:10Z</dcterms:modified>
</cp:coreProperties>
</file>