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/>
    <p:restoredTop sz="86531"/>
  </p:normalViewPr>
  <p:slideViewPr>
    <p:cSldViewPr snapToGrid="0" snapToObjects="1">
      <p:cViewPr varScale="1">
        <p:scale>
          <a:sx n="110" d="100"/>
          <a:sy n="110" d="100"/>
        </p:scale>
        <p:origin x="12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C56F6-8947-1D40-8B23-5B769DC7EA39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93345-87BA-AB43-BDC2-D1A416D7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5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heard of XCRI?  We have helped numerous universities in setting up HPC.  We now do cloud installs as well.  (</a:t>
            </a:r>
            <a:r>
              <a:rPr lang="en-US" dirty="0" err="1"/>
              <a:t>Openstack</a:t>
            </a:r>
            <a:r>
              <a:rPr lang="en-US" dirty="0"/>
              <a:t>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have a licensed version of MATLAB to compile your code and bring that to the runtime container.  </a:t>
            </a:r>
          </a:p>
          <a:p>
            <a:endParaRPr lang="en-US" dirty="0"/>
          </a:p>
          <a:p>
            <a:r>
              <a:rPr lang="en-US" dirty="0"/>
              <a:t>The version of MATLAB you used to compile your code must be the version of MCR you are using.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here, we have a lot of software at play.    </a:t>
            </a:r>
          </a:p>
          <a:p>
            <a:endParaRPr lang="en-US" dirty="0"/>
          </a:p>
          <a:p>
            <a:r>
              <a:rPr lang="en-US" dirty="0"/>
              <a:t>Singularity XSEDE HPCs: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 JS tutorial link.  This is where the meat is for our tutorial.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 JS tutorial link.  This is where the meat is for our tutorial.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85CE-77BF-DE4F-B77D-E94F4B973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905CF-BDB9-8C49-8857-226033FE1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E2FF-A9C2-CB44-8C9F-9FEA8BA0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25F0-096C-5F46-B87F-34D5F03E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5676-5819-734C-A63A-8BA8032A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A9C0-5DA8-AF4F-924B-C0E33CE5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9B1F5-8466-644C-9324-53124EC48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710B-0D5A-7144-AEE3-F7127AA7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75A6-018F-7F42-AFAC-D563B0D8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AE54-E312-D149-8517-7AA9315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AA561-B34F-AD4F-9FA1-F6959386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68D35-80E1-FD42-BC5C-6E9122B3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673A-4562-2E45-9F7A-CBC7A711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40D2-7C53-D046-A420-DA6A45D5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D542-A0FD-BB4B-BE22-F8A66B97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A962-B260-724F-AF54-72261583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BFA1-0EED-044E-91B3-79214BB6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E793-192B-0D4C-9B0D-4197550C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D568-0A2E-3244-8CD8-4B025D4D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3DD3-5385-C54C-8EAD-2643756E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B068-A7D0-EB44-88B8-288336BF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ECACA-5A82-3246-9B77-7CA1F0AF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256E9-7D18-B443-9265-2BDD460B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5833-606F-2D4E-B0E1-D252F948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1638-FA07-F245-85C1-57BEEBC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E07F-32B5-A14F-A90E-EB98B17B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7FC3-4A2D-284A-AA4E-8513DCB68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A7546-B633-4D4B-9FE9-723A20F1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8F0-9A31-0A43-97D0-2A6B6A18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11D7F-BF92-1048-9581-A5F2704C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CD01-832A-B848-BA43-55EE4C2E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2F75-2CB4-A840-97BF-D30EB6D1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CC8D-6E54-6B49-948F-9AA4F608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F93F8-97B1-464C-A017-A17995825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57CF2-665A-D84C-A54D-90BF12D2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238A0-6D01-FD44-9DF3-D5261B434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854D-35F3-464E-880A-54B259B5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3786C-E5E5-E140-9509-918B3418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5EC35-42DC-844F-B1CD-04DD2FA8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20FC-4CC5-1F4C-8A7D-21063BA7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93BCD-0A0D-734B-B296-58CB6030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623A-54AE-CB4D-A787-7D248AB2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7BAFC-88E1-1545-A086-3CF30EF0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A9F26-5DDB-8E4C-B4C1-D9B6BFF8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EA0E4-CE3D-0447-B37E-F3C65B2A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E139D-B9E2-4842-BD60-7DAB5CA2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197-E675-0045-BBB5-943F8845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9E2F-C8DC-D545-8D51-EB0C6DB5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C52E-44CA-014D-9927-26A6D7F3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86F5-82C9-2B4D-96E1-10B11D35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A80D-4180-6645-BE3B-C86B8A62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D4539-B1CD-A840-B423-A97E67F9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7865-48F3-7C4A-801E-83914974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78198-C867-7845-BB7E-BE91452F4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CECC6-B744-D044-80F0-B4010251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0064-2B0A-194E-BD41-B90D4BEF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8D4D9-A2F6-C445-9AF8-93650E3A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F1D3-53D7-FA49-8870-EAE16EA8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F45F78-BA26-A242-AB4E-77C57444673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70021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64250-F2E4-A444-8031-82980E56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CF1FA-11A3-D344-9673-EA7E5B2A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CA9C-4AE1-1C4C-988D-E308E88A5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1B13-769B-F543-8BFA-7BCDA461124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F2D7-D6B9-0D4C-A232-CECC7FB9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8917-3FAE-F74C-BB74-9AA2817B4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B8768-842E-724A-8DAE-D1A92A2CB23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19950" y="5747230"/>
            <a:ext cx="4591050" cy="9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5997-83FF-C246-B4DE-66A1F982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7310" y="2541616"/>
            <a:ext cx="9144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Docker MATLAB</a:t>
            </a:r>
            <a:br>
              <a:rPr lang="en-US" b="1" dirty="0"/>
            </a:br>
            <a:r>
              <a:rPr lang="en-US" b="1" dirty="0"/>
              <a:t>Runtime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C0D50-C551-D148-833B-E0CECE40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03564" y="502689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PEARC ‘22</a:t>
            </a:r>
          </a:p>
          <a:p>
            <a:r>
              <a:rPr lang="en-US" dirty="0">
                <a:solidFill>
                  <a:schemeClr val="bg1"/>
                </a:solidFill>
              </a:rPr>
              <a:t>July/11/2022</a:t>
            </a:r>
          </a:p>
          <a:p>
            <a:r>
              <a:rPr lang="en-US" dirty="0">
                <a:solidFill>
                  <a:schemeClr val="bg1"/>
                </a:solidFill>
              </a:rPr>
              <a:t>Stephen Bird</a:t>
            </a:r>
          </a:p>
          <a:p>
            <a:r>
              <a:rPr lang="en-US" dirty="0">
                <a:solidFill>
                  <a:schemeClr val="bg1"/>
                </a:solidFill>
              </a:rPr>
              <a:t>Indiana University, XCRI Engineer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34469-E6D0-CC43-BAC2-C6E198AD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65" y="5132256"/>
            <a:ext cx="504669" cy="505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E9C57-0785-504A-98A3-49F025ECFA38}"/>
              </a:ext>
            </a:extLst>
          </p:cNvPr>
          <p:cNvSpPr txBox="1"/>
          <p:nvPr/>
        </p:nvSpPr>
        <p:spPr>
          <a:xfrm>
            <a:off x="9669934" y="5246427"/>
            <a:ext cx="2349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Supported by OAC 15-48562.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EE505-1A51-1344-8E25-72404E70C6B6}"/>
              </a:ext>
            </a:extLst>
          </p:cNvPr>
          <p:cNvSpPr txBox="1"/>
          <p:nvPr/>
        </p:nvSpPr>
        <p:spPr>
          <a:xfrm>
            <a:off x="829160" y="2971800"/>
            <a:ext cx="6211059" cy="1920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Docker MATLAB</a:t>
            </a:r>
            <a:br>
              <a:rPr lang="en-US" sz="6000" b="1" dirty="0">
                <a:solidFill>
                  <a:schemeClr val="bg1"/>
                </a:solidFill>
                <a:latin typeface="+mj-lt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</a:rPr>
              <a:t>Runtime Container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18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What is XCRI? (XSEDE Cyberinfrastructure Resource 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Campus Bridging, but new branding.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XCRI provides software toolkits to ease use of local resources and facilitate easy transitions between local and XSEDE resources.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We also do site visits and remote consultation for HPC and cloud.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We are always looking for feedback from XSEDE users, Campus Champions, and service providers to keep our offerings up-to-date with current needs.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7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2F73-68C7-7D46-8351-EB614B4B08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MATLAB Runtime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86FF-7E51-E146-A04B-081DBA17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Simple container to run MATLAB compiled application.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need for a license on MATLAB runtime.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Mobility to take your MATLAB applications to any Container-friendly HPC or VM.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085E1-F152-BF4F-B872-86184BCE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1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2F73-68C7-7D46-8351-EB614B4B08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MATLAB Runtime Container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86FF-7E51-E146-A04B-081DBA17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cannot compile MATLAB code with the MATLAB Runtime.</a:t>
            </a:r>
          </a:p>
          <a:p>
            <a:r>
              <a:rPr lang="en-US" dirty="0">
                <a:solidFill>
                  <a:schemeClr val="bg1"/>
                </a:solidFill>
              </a:rPr>
              <a:t>Note that code compiled and brought to MATLAB runtime is version-specific.</a:t>
            </a:r>
          </a:p>
          <a:p>
            <a:r>
              <a:rPr lang="en-US" dirty="0">
                <a:solidFill>
                  <a:schemeClr val="bg1"/>
                </a:solidFill>
              </a:rPr>
              <a:t>Since it’s MATLAB runtime, there is no GUI and paths are fixed.</a:t>
            </a:r>
          </a:p>
          <a:p>
            <a:r>
              <a:rPr lang="en-US" dirty="0">
                <a:solidFill>
                  <a:schemeClr val="bg1"/>
                </a:solidFill>
              </a:rPr>
              <a:t>Also, MCR is large, so you need ~10 GBs of available disk space and at least 8 GB of available memory.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085E1-F152-BF4F-B872-86184BCE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2D77-9A0B-944D-B9B7-14BACD2691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Pieces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CF1E-930D-E345-A03A-69FC3214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Singularity – Runs containers on HPC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Docker – platform for building containers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MATLAB Runtime – Software for running high-level mathematics.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FF75B-7AF6-A949-92C7-59816F89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B2C4-80A0-8148-A503-98B9A8C137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The complete container can be found here: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7D0D-F037-944B-ABB1-99C7F0AB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  <a:highlight>
                  <a:srgbClr val="C0C0C0"/>
                </a:highlight>
              </a:rPr>
              <a:t>https://</a:t>
            </a:r>
            <a:r>
              <a:rPr lang="en-US" sz="4800" dirty="0" err="1">
                <a:solidFill>
                  <a:schemeClr val="bg1"/>
                </a:solidFill>
                <a:highlight>
                  <a:srgbClr val="C0C0C0"/>
                </a:highlight>
              </a:rPr>
              <a:t>github.com</a:t>
            </a:r>
            <a:r>
              <a:rPr lang="en-US" sz="4800" dirty="0">
                <a:solidFill>
                  <a:schemeClr val="bg1"/>
                </a:solidFill>
                <a:highlight>
                  <a:srgbClr val="C0C0C0"/>
                </a:highlight>
              </a:rPr>
              <a:t>/XSEDE/</a:t>
            </a:r>
            <a:r>
              <a:rPr lang="en-US" sz="4800" dirty="0" err="1">
                <a:solidFill>
                  <a:schemeClr val="bg1"/>
                </a:solidFill>
                <a:highlight>
                  <a:srgbClr val="C0C0C0"/>
                </a:highlight>
              </a:rPr>
              <a:t>Container_Tutorial</a:t>
            </a:r>
            <a:r>
              <a:rPr lang="en-US" sz="4800" dirty="0">
                <a:solidFill>
                  <a:schemeClr val="bg1"/>
                </a:solidFill>
                <a:highlight>
                  <a:srgbClr val="C0C0C0"/>
                </a:highlight>
              </a:rPr>
              <a:t>/blob/main/PEARC20/5_MCR_Dockerfile</a:t>
            </a:r>
            <a:endParaRPr lang="en-US" sz="6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D14DA-C7DD-B44A-AEB3-B0FA1CED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6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B2C4-80A0-8148-A503-98B9A8C137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Questions before we view the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7D0D-F037-944B-ABB1-99C7F0AB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559" y="2896762"/>
            <a:ext cx="9566881" cy="2151735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400" dirty="0">
                <a:solidFill>
                  <a:schemeClr val="bg1"/>
                </a:solidFill>
              </a:rPr>
              <a:t>Questions after the tutorial can be sent via email to </a:t>
            </a:r>
            <a:r>
              <a:rPr lang="en-US" sz="4400" dirty="0" err="1">
                <a:solidFill>
                  <a:schemeClr val="bg1"/>
                </a:solidFill>
              </a:rPr>
              <a:t>help@xsede.org</a:t>
            </a:r>
            <a:r>
              <a:rPr lang="en-US" sz="4400" dirty="0">
                <a:solidFill>
                  <a:schemeClr val="bg1"/>
                </a:solidFill>
              </a:rPr>
              <a:t> and include XCRI in the title.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D14DA-C7DD-B44A-AEB3-B0FA1CED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sedeTemplate" id="{FC8125AA-1918-F049-B067-7525B4707C0A}" vid="{8B67A305-451C-DF4F-A5C5-CFE53D636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14847</TotalTime>
  <Words>407</Words>
  <Application>Microsoft Macintosh PowerPoint</Application>
  <PresentationFormat>Widescreen</PresentationFormat>
  <Paragraphs>54</Paragraphs>
  <Slides>7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Docker MATLAB Runtime Container</vt:lpstr>
      <vt:lpstr>What is XCRI? (XSEDE Cyberinfrastructure Resource Integration)</vt:lpstr>
      <vt:lpstr>MATLAB Runtime Container</vt:lpstr>
      <vt:lpstr>MATLAB Runtime Container Caveats</vt:lpstr>
      <vt:lpstr>Pieces of the project:</vt:lpstr>
      <vt:lpstr>The complete container can be found here:</vt:lpstr>
      <vt:lpstr>Questions before we view the container?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Cyberinfrastructure</dc:title>
  <dc:creator>Bird, Stephen Robert</dc:creator>
  <cp:lastModifiedBy>Bird, Stephen Robert</cp:lastModifiedBy>
  <cp:revision>60</cp:revision>
  <dcterms:created xsi:type="dcterms:W3CDTF">2019-06-12T16:50:15Z</dcterms:created>
  <dcterms:modified xsi:type="dcterms:W3CDTF">2022-07-11T20:34:04Z</dcterms:modified>
</cp:coreProperties>
</file>