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67" r:id="rId4"/>
    <p:sldId id="257" r:id="rId5"/>
    <p:sldId id="268" r:id="rId6"/>
    <p:sldId id="274" r:id="rId7"/>
    <p:sldId id="280" r:id="rId8"/>
    <p:sldId id="272" r:id="rId9"/>
    <p:sldId id="271" r:id="rId10"/>
    <p:sldId id="281" r:id="rId11"/>
    <p:sldId id="276" r:id="rId12"/>
    <p:sldId id="270" r:id="rId13"/>
    <p:sldId id="282" r:id="rId14"/>
    <p:sldId id="278" r:id="rId15"/>
    <p:sldId id="279" r:id="rId16"/>
    <p:sldId id="277" r:id="rId17"/>
    <p:sldId id="269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6"/>
    <p:restoredTop sz="86617"/>
  </p:normalViewPr>
  <p:slideViewPr>
    <p:cSldViewPr snapToGrid="0" snapToObjects="1">
      <p:cViewPr varScale="1">
        <p:scale>
          <a:sx n="144" d="100"/>
          <a:sy n="144" d="100"/>
        </p:scale>
        <p:origin x="76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C56F6-8947-1D40-8B23-5B769DC7EA39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93345-87BA-AB43-BDC2-D1A416D7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8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55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SingularityPRO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builds on the success of Singularity Community and leverages its open source heritage to enable HPC and Enterprise Performance Computing workloads, including deep learning, IoT, and predictive analytics.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www.pacificteck.com</a:t>
            </a:r>
            <a:r>
              <a:rPr lang="en-US" dirty="0"/>
              <a:t>/wp-content/uploads/pdf/</a:t>
            </a:r>
            <a:r>
              <a:rPr lang="en-US" dirty="0" err="1"/>
              <a:t>syl_comparisonbrief_final.pdf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14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Expanse has a little more that you need to add to the job script, but it does a fantastic job at providing errors that help you understand what is required to run.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30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Singularity commands are not available on the login nodes on Stampede 2, so you’ll have to start and interactive session on the compute nodes to perform the singularity pull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89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Singularity commands are not available on the login nodes on Stampede 2, so you’ll have to start and interactive session on the compute nodes to perform the singularity pull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18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Singularity commands are not available on the login nodes on Stampede 2, so you’ll have to start and interactive session on the compute nodes to perform the singularity pull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Singularity commands are not available on the login nodes on Stampede 2, so you’ll have to start and interactive session on the compute nodes to perform the singularity pull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25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shouldn’t use the /home/ as a </a:t>
            </a:r>
            <a:r>
              <a:rPr lang="en-US" dirty="0" err="1"/>
              <a:t>workdir</a:t>
            </a:r>
            <a:r>
              <a:rPr lang="en-US" dirty="0"/>
              <a:t> as it’s not intended for high IOPs/large file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36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Since Jetstream isn’t an HPC resource, we have a multiple number of ways to run containers.  If your container won’t convert to singularity, I strongly recommend running on Jetstream.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Since we will be running this momentarily, I don’t want to get too much into the weeds, but with this VC we have the greatest amount of control. 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Luckily, Eric makes it easy for us to get a VC up and running.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14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Who’s heard of XCRI?  We have helped numerous universities in setting up HPC.  We now do cloud installs as well.  (</a:t>
            </a:r>
            <a:r>
              <a:rPr lang="en-US" dirty="0" err="1"/>
              <a:t>Openstack</a:t>
            </a:r>
            <a:r>
              <a:rPr lang="en-US" dirty="0"/>
              <a:t>).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0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00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Who’s heard of XCRI?  We have helped numerous universities in setting up HPC.  We now do cloud installs as well.  (</a:t>
            </a:r>
            <a:r>
              <a:rPr lang="en-US" dirty="0" err="1"/>
              <a:t>Openstack</a:t>
            </a:r>
            <a:r>
              <a:rPr lang="en-US" dirty="0"/>
              <a:t>).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71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86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Easiest for this container. ALL of XSEDE’s resources are very easy to get started on with fine teams behind them to help researchers get started.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44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I’ve found that Bridges-2 is easy to onboard to. It has defaults set, so you can leave out an amount of flags in your script and it will still run correctly.</a:t>
            </a:r>
          </a:p>
          <a:p>
            <a:endParaRPr lang="en-US" dirty="0"/>
          </a:p>
          <a:p>
            <a:r>
              <a:rPr lang="en-US" dirty="0"/>
              <a:t>Easiest for this container. ALL of XSEDE’s resources are very easy to get started on with fine teams behind them to help researchers get started.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Jet is the name of the storage for home directories.  This will run on the Regular Memory partition.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61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SingularityPRO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builds on the success of Singularity Community and leverages its open source heritage to enable HPC and Enterprise Performance Computing workloads, including deep learning, IoT, and predictive analytics.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www.pacificteck.com</a:t>
            </a:r>
            <a:r>
              <a:rPr lang="en-US" dirty="0"/>
              <a:t>/wp-content/uploads/pdf/</a:t>
            </a:r>
            <a:r>
              <a:rPr lang="en-US" dirty="0" err="1"/>
              <a:t>syl_comparisonbrief_final.pdf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85CE-77BF-DE4F-B77D-E94F4B973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905CF-BDB9-8C49-8857-226033FE1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E2FF-A9C2-CB44-8C9F-9FEA8BA0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25F0-096C-5F46-B87F-34D5F03E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5676-5819-734C-A63A-8BA8032A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A9C0-5DA8-AF4F-924B-C0E33CE5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9B1F5-8466-644C-9324-53124EC48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1710B-0D5A-7144-AEE3-F7127AA7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875A6-018F-7F42-AFAC-D563B0D8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AE54-E312-D149-8517-7AA9315A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AA561-B34F-AD4F-9FA1-F69593867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68D35-80E1-FD42-BC5C-6E9122B32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8673A-4562-2E45-9F7A-CBC7A711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340D2-7C53-D046-A420-DA6A45D5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D542-A0FD-BB4B-BE22-F8A66B97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A962-B260-724F-AF54-72261583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BFA1-0EED-044E-91B3-79214BB65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E793-192B-0D4C-9B0D-4197550C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8D568-0A2E-3244-8CD8-4B025D4D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F3DD3-5385-C54C-8EAD-2643756E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2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B068-A7D0-EB44-88B8-288336BF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ECACA-5A82-3246-9B77-7CA1F0AFA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256E9-7D18-B443-9265-2BDD460B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65833-606F-2D4E-B0E1-D252F948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1638-FA07-F245-85C1-57BEEBC5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9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E07F-32B5-A14F-A90E-EB98B17B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7FC3-4A2D-284A-AA4E-8513DCB68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A7546-B633-4D4B-9FE9-723A20F1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58F0-9A31-0A43-97D0-2A6B6A18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11D7F-BF92-1048-9581-A5F2704C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7CD01-832A-B848-BA43-55EE4C2E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2F75-2CB4-A840-97BF-D30EB6D1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3CC8D-6E54-6B49-948F-9AA4F6084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F93F8-97B1-464C-A017-A17995825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57CF2-665A-D84C-A54D-90BF12D24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238A0-6D01-FD44-9DF3-D5261B434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7854D-35F3-464E-880A-54B259B5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3786C-E5E5-E140-9509-918B3418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5EC35-42DC-844F-B1CD-04DD2FA8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20FC-4CC5-1F4C-8A7D-21063BA7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93BCD-0A0D-734B-B296-58CB6030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E623A-54AE-CB4D-A787-7D248AB2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7BAFC-88E1-1545-A086-3CF30EF0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A9F26-5DDB-8E4C-B4C1-D9B6BFF8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EA0E4-CE3D-0447-B37E-F3C65B2A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E139D-B9E2-4842-BD60-7DAB5CA2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4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1197-E675-0045-BBB5-943F8845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9E2F-C8DC-D545-8D51-EB0C6DB55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DC52E-44CA-014D-9927-26A6D7F3E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086F5-82C9-2B4D-96E1-10B11D35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5A80D-4180-6645-BE3B-C86B8A62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D4539-B1CD-A840-B423-A97E67F9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8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7865-48F3-7C4A-801E-83914974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78198-C867-7845-BB7E-BE91452F4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CECC6-B744-D044-80F0-B4010251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20064-2B0A-194E-BD41-B90D4BEF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8D4D9-A2F6-C445-9AF8-93650E3A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0F1D3-53D7-FA49-8870-EAE16EA8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F45F78-BA26-A242-AB4E-77C57444673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700216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64250-F2E4-A444-8031-82980E56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CF1FA-11A3-D344-9673-EA7E5B2AF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CCA9C-4AE1-1C4C-988D-E308E88A5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C1B13-769B-F543-8BFA-7BCDA4611248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7F2D7-D6B9-0D4C-A232-CECC7FB91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8917-3FAE-F74C-BB74-9AA2817B4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8B8768-842E-724A-8DAE-D1A92A2CB23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219950" y="5747230"/>
            <a:ext cx="4591050" cy="97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dsc.edu/support/user_guides/expans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tacc.utexas.edu/user-guides/stampede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iners-at-tacc.readthedocs.io/en/latest/singularity/01.singularity_basic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c8F2R9GOOw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portal.xsede.org/jetstrea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SEDE/Container_Tutorial/blob/main/SC21/5_Ex%201%20Part%20B%20-%20Docker%20Build.m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c.edu/resources/bridges-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tacc.utexas.edu/systems/stampede2" TargetMode="External"/><Relationship Id="rId4" Type="http://schemas.openxmlformats.org/officeDocument/2006/relationships/hyperlink" Target="https://www.sdsc.edu/support/user_guides/expans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c.edu/resources/bridges-2/getting-started-with-hpc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5997-83FF-C246-B4DE-66A1F982F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5735" y="2553191"/>
            <a:ext cx="9144000" cy="14458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Sample Docker Build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C0D50-C551-D148-833B-E0CECE408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03564" y="502689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SuperComputing</a:t>
            </a:r>
            <a:r>
              <a:rPr lang="en-US" dirty="0">
                <a:solidFill>
                  <a:schemeClr val="bg1"/>
                </a:solidFill>
              </a:rPr>
              <a:t> ‘21</a:t>
            </a:r>
          </a:p>
          <a:p>
            <a:r>
              <a:rPr lang="en-US" dirty="0">
                <a:solidFill>
                  <a:schemeClr val="bg1"/>
                </a:solidFill>
              </a:rPr>
              <a:t>November/15/2021</a:t>
            </a:r>
          </a:p>
          <a:p>
            <a:r>
              <a:rPr lang="en-US" dirty="0">
                <a:solidFill>
                  <a:schemeClr val="bg1"/>
                </a:solidFill>
              </a:rPr>
              <a:t>Stephen Bird</a:t>
            </a:r>
          </a:p>
          <a:p>
            <a:r>
              <a:rPr lang="en-US" dirty="0">
                <a:solidFill>
                  <a:schemeClr val="bg1"/>
                </a:solidFill>
              </a:rPr>
              <a:t>Indiana University, XCRI Engineer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34469-E6D0-CC43-BAC2-C6E198AD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265" y="5132256"/>
            <a:ext cx="504669" cy="505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E9C57-0785-504A-98A3-49F025ECFA38}"/>
              </a:ext>
            </a:extLst>
          </p:cNvPr>
          <p:cNvSpPr txBox="1"/>
          <p:nvPr/>
        </p:nvSpPr>
        <p:spPr>
          <a:xfrm>
            <a:off x="9669934" y="5246427"/>
            <a:ext cx="2349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Supported by OAC 15-48562.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EE505-1A51-1344-8E25-72404E70C6B6}"/>
              </a:ext>
            </a:extLst>
          </p:cNvPr>
          <p:cNvSpPr txBox="1"/>
          <p:nvPr/>
        </p:nvSpPr>
        <p:spPr>
          <a:xfrm>
            <a:off x="676751" y="2971800"/>
            <a:ext cx="6515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Sample Docker Build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1895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13BB-D5C6-214B-949B-30F8A0EF26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Expanse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3B3C-3017-5F47-B998-04DA6D22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5520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Getting started on Expanse can be found here: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https://www.sdsc.edu/support/user_guides/expanse.html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Expanse uses singularity pro, so you will have to load that module before utilizing singularity commands.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module load </a:t>
            </a:r>
            <a:r>
              <a:rPr lang="en-US" dirty="0" err="1">
                <a:solidFill>
                  <a:schemeClr val="bg1"/>
                </a:solidFill>
              </a:rPr>
              <a:t>singularitypro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 Once the </a:t>
            </a:r>
            <a:r>
              <a:rPr lang="en-US" dirty="0" err="1">
                <a:solidFill>
                  <a:schemeClr val="bg1"/>
                </a:solidFill>
              </a:rPr>
              <a:t>singularitypro</a:t>
            </a:r>
            <a:r>
              <a:rPr lang="en-US" dirty="0">
                <a:solidFill>
                  <a:schemeClr val="bg1"/>
                </a:solidFill>
              </a:rPr>
              <a:t> module is loaded, you can pull the container: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Singularity pull docker://</a:t>
            </a:r>
            <a:r>
              <a:rPr lang="en-US" dirty="0" err="1">
                <a:solidFill>
                  <a:schemeClr val="bg1"/>
                </a:solidFill>
              </a:rPr>
              <a:t>xsede</a:t>
            </a:r>
            <a:r>
              <a:rPr lang="en-US" dirty="0">
                <a:solidFill>
                  <a:schemeClr val="bg1"/>
                </a:solidFill>
              </a:rPr>
              <a:t>/Container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D74B5-D535-7B47-BB82-E7D789DF1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6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13BB-D5C6-214B-949B-30F8A0EF26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Expanse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3B3C-3017-5F47-B998-04DA6D22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5520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#SBATCH -N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#SBATCH -n 24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#SBATCH --partition=compute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#SBATCH -t 05:00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#SBATCH --account=TG-*********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#SBATCH -o </a:t>
            </a:r>
            <a:r>
              <a:rPr lang="en-US" dirty="0" err="1">
                <a:solidFill>
                  <a:schemeClr val="bg1"/>
                </a:solidFill>
              </a:rPr>
              <a:t>mandle</a:t>
            </a:r>
            <a:r>
              <a:rPr lang="en-US" dirty="0">
                <a:solidFill>
                  <a:schemeClr val="bg1"/>
                </a:solidFill>
              </a:rPr>
              <a:t>_%</a:t>
            </a:r>
            <a:r>
              <a:rPr lang="en-US" dirty="0" err="1">
                <a:solidFill>
                  <a:schemeClr val="bg1"/>
                </a:solidFill>
              </a:rPr>
              <a:t>A.out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WORKDIR=/home/</a:t>
            </a:r>
            <a:r>
              <a:rPr lang="en-US" dirty="0" err="1">
                <a:solidFill>
                  <a:schemeClr val="bg1"/>
                </a:solidFill>
              </a:rPr>
              <a:t>stebird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APPDIR=/home/</a:t>
            </a:r>
            <a:r>
              <a:rPr lang="en-US" dirty="0" err="1">
                <a:solidFill>
                  <a:schemeClr val="bg1"/>
                </a:solidFill>
              </a:rPr>
              <a:t>stebird</a:t>
            </a:r>
            <a:r>
              <a:rPr lang="en-US" dirty="0">
                <a:solidFill>
                  <a:schemeClr val="bg1"/>
                </a:solidFill>
              </a:rPr>
              <a:t>/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D74B5-D535-7B47-BB82-E7D789DF1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13BB-D5C6-214B-949B-30F8A0EF26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Stampede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3B3C-3017-5F47-B998-04DA6D22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5520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Located at Texas Advanced Computing Center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4200 KNL nodes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Intel Xeon Knight’s Landing 68 core CPU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96 GB of RAM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1736 SKX nodes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2 Intel Xeon Skylake 24 core CPUs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192 GB of 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D74B5-D535-7B47-BB82-E7D789DF1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9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13BB-D5C6-214B-949B-30F8A0EF26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Stampede 2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3B3C-3017-5F47-B998-04DA6D22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5520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Getting started on Stampede 2: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https://portal.tacc.utexas.edu/user-guides/stampede2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D74B5-D535-7B47-BB82-E7D789DF1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5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13BB-D5C6-214B-949B-30F8A0EF26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Stampede 2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3B3C-3017-5F47-B998-04DA6D22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5520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On Stampede 2, the singularity commands are not available on the login nodes so we must run an interactive job with: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solidFill>
                  <a:schemeClr val="bg1"/>
                </a:solidFill>
              </a:rPr>
              <a:t>idev</a:t>
            </a:r>
            <a:r>
              <a:rPr lang="en-US" dirty="0">
                <a:solidFill>
                  <a:schemeClr val="bg1"/>
                </a:solidFill>
              </a:rPr>
              <a:t> –m 40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This will ask how many cores we will want.  1 will work for the Mandelbrot container we have created. More info can be found here: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https://containers-at-tacc.readthedocs.io/en/latest/singularity/01.singularity_basics.html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D74B5-D535-7B47-BB82-E7D789DF1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3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13BB-D5C6-214B-949B-30F8A0EF26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Stampede 2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3B3C-3017-5F47-B998-04DA6D22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5520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Once we are in our interactive job, we need to load TACC’s singularity module: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module load </a:t>
            </a:r>
            <a:r>
              <a:rPr lang="en-US" dirty="0" err="1">
                <a:solidFill>
                  <a:schemeClr val="bg1"/>
                </a:solidFill>
              </a:rPr>
              <a:t>tacc</a:t>
            </a:r>
            <a:r>
              <a:rPr lang="en-US" dirty="0">
                <a:solidFill>
                  <a:schemeClr val="bg1"/>
                </a:solidFill>
              </a:rPr>
              <a:t>-singularity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After that’s loaded, we can pull our container with: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Singularity pull docker://</a:t>
            </a:r>
            <a:r>
              <a:rPr lang="en-US" dirty="0" err="1">
                <a:solidFill>
                  <a:schemeClr val="bg1"/>
                </a:solidFill>
              </a:rPr>
              <a:t>xsede</a:t>
            </a:r>
            <a:r>
              <a:rPr lang="en-US" dirty="0">
                <a:solidFill>
                  <a:schemeClr val="bg1"/>
                </a:solidFill>
              </a:rPr>
              <a:t>/Container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D74B5-D535-7B47-BB82-E7D789DF1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99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13BB-D5C6-214B-949B-30F8A0EF26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Stampede 2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3B3C-3017-5F47-B998-04DA6D22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5520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#SBATCH -N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#SBATCH -n 24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#SBATCH -o </a:t>
            </a:r>
            <a:r>
              <a:rPr lang="en-US" dirty="0" err="1">
                <a:solidFill>
                  <a:schemeClr val="bg1"/>
                </a:solidFill>
              </a:rPr>
              <a:t>mandle</a:t>
            </a:r>
            <a:r>
              <a:rPr lang="en-US" dirty="0">
                <a:solidFill>
                  <a:schemeClr val="bg1"/>
                </a:solidFill>
              </a:rPr>
              <a:t>_%</a:t>
            </a:r>
            <a:r>
              <a:rPr lang="en-US" dirty="0" err="1">
                <a:solidFill>
                  <a:schemeClr val="bg1"/>
                </a:solidFill>
              </a:rPr>
              <a:t>A.out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#SBATCH -p normal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#SBATCH -t 05:00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module load </a:t>
            </a:r>
            <a:r>
              <a:rPr lang="en-US" dirty="0" err="1">
                <a:solidFill>
                  <a:schemeClr val="bg1"/>
                </a:solidFill>
              </a:rPr>
              <a:t>tacc</a:t>
            </a:r>
            <a:r>
              <a:rPr lang="en-US" dirty="0">
                <a:solidFill>
                  <a:schemeClr val="bg1"/>
                </a:solidFill>
              </a:rPr>
              <a:t>-singularity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WORKDIR=/home1/04127/tg834267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APPDIR=/home1/04127/tg834267/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singularity run $APPDIR/nix-python-</a:t>
            </a:r>
            <a:r>
              <a:rPr lang="en-US" dirty="0" err="1">
                <a:solidFill>
                  <a:schemeClr val="bg1"/>
                </a:solidFill>
              </a:rPr>
              <a:t>mandle_latest.sif</a:t>
            </a:r>
            <a:r>
              <a:rPr lang="en-US" dirty="0">
                <a:solidFill>
                  <a:schemeClr val="bg1"/>
                </a:solidFill>
              </a:rPr>
              <a:t> -n 24 $WORKDIR/</a:t>
            </a:r>
            <a:r>
              <a:rPr lang="en-US" dirty="0" err="1">
                <a:solidFill>
                  <a:schemeClr val="bg1"/>
                </a:solidFill>
              </a:rPr>
              <a:t>test_mandle.gif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D74B5-D535-7B47-BB82-E7D789DF1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4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13BB-D5C6-214B-949B-30F8A0EF26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Jetstream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3B3C-3017-5F47-B998-04DA6D22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5520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Getting started on Jetstream: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https://www.youtube.com/watch?v=Jc8F2R9GOOw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https://portal.xsede.org/jetstream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There are many possibilities for running containers on Jetstream.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One way, is to simply run a Docker or Singularity container on a VM.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Another is to use a Virtual HPC.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D74B5-D535-7B47-BB82-E7D789DF1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9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F2FA-804F-9A4D-BB6B-F6F451CB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09" y="27839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Any questions?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ED72A8-B5BD-E147-A702-C69493AA969A}"/>
              </a:ext>
            </a:extLst>
          </p:cNvPr>
          <p:cNvSpPr txBox="1">
            <a:spLocks/>
          </p:cNvSpPr>
          <p:nvPr/>
        </p:nvSpPr>
        <p:spPr>
          <a:xfrm>
            <a:off x="2876365" y="2766218"/>
            <a:ext cx="6312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solidFill>
                  <a:schemeClr val="bg1"/>
                </a:solidFill>
              </a:rPr>
              <a:t>Any questions?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E832F1-BBA9-C747-80B5-BD36FAEE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6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13BB-D5C6-214B-949B-30F8A0EF26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The tutorial can be found here: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3B3C-3017-5F47-B998-04DA6D22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8812"/>
            <a:ext cx="10515600" cy="2166152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dirty="0">
              <a:solidFill>
                <a:schemeClr val="bg1"/>
              </a:solidFill>
              <a:hlinkClick r:id="rId3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https://github.com/XSEDE/Container_Tutorial/blob/main/SC21/5_Ex%201%20Part%20B%20-%20Docker%20Build.md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D74B5-D535-7B47-BB82-E7D789DF1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6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5C0D50-C551-D148-833B-E0CECE408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03564" y="502689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SuperComputing</a:t>
            </a:r>
            <a:r>
              <a:rPr lang="en-US" dirty="0">
                <a:solidFill>
                  <a:schemeClr val="bg1"/>
                </a:solidFill>
              </a:rPr>
              <a:t> ‘21</a:t>
            </a:r>
          </a:p>
          <a:p>
            <a:r>
              <a:rPr lang="en-US" dirty="0">
                <a:solidFill>
                  <a:schemeClr val="bg1"/>
                </a:solidFill>
              </a:rPr>
              <a:t>November/15/2021</a:t>
            </a:r>
          </a:p>
          <a:p>
            <a:r>
              <a:rPr lang="en-US" dirty="0">
                <a:solidFill>
                  <a:schemeClr val="bg1"/>
                </a:solidFill>
              </a:rPr>
              <a:t>Stephen Bird</a:t>
            </a:r>
          </a:p>
          <a:p>
            <a:r>
              <a:rPr lang="en-US" dirty="0">
                <a:solidFill>
                  <a:schemeClr val="bg1"/>
                </a:solidFill>
              </a:rPr>
              <a:t>Indiana University, XCRI Engineer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34469-E6D0-CC43-BAC2-C6E198AD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265" y="5132256"/>
            <a:ext cx="504669" cy="505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E9C57-0785-504A-98A3-49F025ECFA38}"/>
              </a:ext>
            </a:extLst>
          </p:cNvPr>
          <p:cNvSpPr txBox="1"/>
          <p:nvPr/>
        </p:nvSpPr>
        <p:spPr>
          <a:xfrm>
            <a:off x="9669934" y="5246427"/>
            <a:ext cx="2349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Supported by OAC 15-48562.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D5276-BDBB-8641-B4E9-B3E9F716E55C}"/>
              </a:ext>
            </a:extLst>
          </p:cNvPr>
          <p:cNvSpPr txBox="1"/>
          <p:nvPr/>
        </p:nvSpPr>
        <p:spPr>
          <a:xfrm>
            <a:off x="442442" y="2948658"/>
            <a:ext cx="71928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+mj-lt"/>
              </a:rPr>
              <a:t>Running Containers on</a:t>
            </a:r>
          </a:p>
          <a:p>
            <a:pPr algn="ctr"/>
            <a:r>
              <a:rPr lang="en-US" sz="6000" b="1" dirty="0">
                <a:latin typeface="+mj-lt"/>
              </a:rPr>
              <a:t> XSEDE Resources</a:t>
            </a:r>
            <a:endParaRPr lang="en-US" sz="6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EE505-1A51-1344-8E25-72404E70C6B6}"/>
              </a:ext>
            </a:extLst>
          </p:cNvPr>
          <p:cNvSpPr txBox="1"/>
          <p:nvPr/>
        </p:nvSpPr>
        <p:spPr>
          <a:xfrm>
            <a:off x="419292" y="2925508"/>
            <a:ext cx="71928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Running Containers on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 XSEDE Resources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326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13BB-D5C6-214B-949B-30F8A0EF26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What is XCRI? (XSEDE Cyberinfrastructure Resource Integration)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3B3C-3017-5F47-B998-04DA6D22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5520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Campus Bridging, but new branding.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XCRI provides software toolkits to ease use of local resources and facilitate easy transitions between local and XSEDE resources.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We also do site visits and remote consultation for HPC and cloud.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We are always looking for feedback from XSEDE users, Campus Champions, and service providers to keep our offerings up-to-date with current needs.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D74B5-D535-7B47-BB82-E7D789DF1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7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13BB-D5C6-214B-949B-30F8A0EF26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XSEDE Resources available to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3B3C-3017-5F47-B998-04DA6D22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5520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Bridges 2 – PSC’s XSEDE </a:t>
            </a:r>
            <a:r>
              <a:rPr lang="en-US" dirty="0" err="1">
                <a:solidFill>
                  <a:schemeClr val="bg1"/>
                </a:solidFill>
              </a:rPr>
              <a:t>Slurm</a:t>
            </a:r>
            <a:r>
              <a:rPr lang="en-US" dirty="0">
                <a:solidFill>
                  <a:schemeClr val="bg1"/>
                </a:solidFill>
              </a:rPr>
              <a:t>-based HPC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https://www.psc.edu/resources/bridges-2/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Expanse – SDSC’s XSEDE </a:t>
            </a:r>
            <a:r>
              <a:rPr lang="en-US" dirty="0" err="1">
                <a:solidFill>
                  <a:schemeClr val="bg1"/>
                </a:solidFill>
              </a:rPr>
              <a:t>Slurm</a:t>
            </a:r>
            <a:r>
              <a:rPr lang="en-US" dirty="0">
                <a:solidFill>
                  <a:schemeClr val="bg1"/>
                </a:solidFill>
              </a:rPr>
              <a:t>-based HPC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   https://www.sdsc.edu/support/user_guides/expanse.html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Stampede 2 – TACC’s XSEDE </a:t>
            </a:r>
            <a:r>
              <a:rPr lang="en-US" dirty="0" err="1">
                <a:solidFill>
                  <a:schemeClr val="bg1"/>
                </a:solidFill>
              </a:rPr>
              <a:t>Slurm</a:t>
            </a:r>
            <a:r>
              <a:rPr lang="en-US" dirty="0">
                <a:solidFill>
                  <a:schemeClr val="bg1"/>
                </a:solidFill>
              </a:rPr>
              <a:t>-based HPC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https://www.tacc.utexas.edu/systems/stampede2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Jetstream – </a:t>
            </a:r>
            <a:r>
              <a:rPr lang="en-US" dirty="0" err="1">
                <a:solidFill>
                  <a:schemeClr val="bg1"/>
                </a:solidFill>
              </a:rPr>
              <a:t>Openstack</a:t>
            </a:r>
            <a:r>
              <a:rPr lang="en-US" dirty="0">
                <a:solidFill>
                  <a:schemeClr val="bg1"/>
                </a:solidFill>
              </a:rPr>
              <a:t>-based Cloud where we will utilize virtual HPCs.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And more!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D74B5-D535-7B47-BB82-E7D789DF1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9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13BB-D5C6-214B-949B-30F8A0EF26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Bridges 2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3B3C-3017-5F47-B998-04DA6D22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5520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Located at Pittsburgh Supercomputing Center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502 Regular memory nodes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488 with 256 GB of RAM and 16 with 512 GB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All have 2 AMD EPYC CPUs with 64 cores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4 Extreme memory nodes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4 TB of RAM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4 Intel Xeon Cascade Lake CPUs with 24 cores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24 GPU nodes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8 NVIDIA Tesla V100 GPUs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512 GB of RAM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2 Intel Xeon Cascade Lake CPUs with 20 cores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D74B5-D535-7B47-BB82-E7D789DF1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9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13BB-D5C6-214B-949B-30F8A0EF26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Bridges 2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3B3C-3017-5F47-B998-04DA6D22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5520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Getting started on Bridges 2 notes: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https://www.psc.edu/resources/bridges-2/getting-started-with-hpc/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Once logged in, you can pull the singularity container right to the login node: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Singularity pull docker://</a:t>
            </a:r>
            <a:r>
              <a:rPr lang="en-US" dirty="0" err="1">
                <a:solidFill>
                  <a:schemeClr val="bg1"/>
                </a:solidFill>
              </a:rPr>
              <a:t>xsede</a:t>
            </a:r>
            <a:r>
              <a:rPr lang="en-US" dirty="0">
                <a:solidFill>
                  <a:schemeClr val="bg1"/>
                </a:solidFill>
              </a:rPr>
              <a:t>/Container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D74B5-D535-7B47-BB82-E7D789DF1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8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13BB-D5C6-214B-949B-30F8A0EF26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Bridges 2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3B3C-3017-5F47-B998-04DA6D22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5520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#SBATCH -N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#SBATCH -n 24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#SBATCH -o </a:t>
            </a:r>
            <a:r>
              <a:rPr lang="en-US" dirty="0" err="1">
                <a:solidFill>
                  <a:schemeClr val="bg1"/>
                </a:solidFill>
              </a:rPr>
              <a:t>mandle</a:t>
            </a:r>
            <a:r>
              <a:rPr lang="en-US" dirty="0">
                <a:solidFill>
                  <a:schemeClr val="bg1"/>
                </a:solidFill>
              </a:rPr>
              <a:t>_%</a:t>
            </a:r>
            <a:r>
              <a:rPr lang="en-US" dirty="0" err="1">
                <a:solidFill>
                  <a:schemeClr val="bg1"/>
                </a:solidFill>
              </a:rPr>
              <a:t>A.out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WORKDIR=/jet/home/</a:t>
            </a:r>
            <a:r>
              <a:rPr lang="en-US" dirty="0" err="1">
                <a:solidFill>
                  <a:schemeClr val="bg1"/>
                </a:solidFill>
              </a:rPr>
              <a:t>stebird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APPDIR=/jet/home/</a:t>
            </a:r>
            <a:r>
              <a:rPr lang="en-US" dirty="0" err="1">
                <a:solidFill>
                  <a:schemeClr val="bg1"/>
                </a:solidFill>
              </a:rPr>
              <a:t>stebird</a:t>
            </a:r>
            <a:r>
              <a:rPr lang="en-US" dirty="0">
                <a:solidFill>
                  <a:schemeClr val="bg1"/>
                </a:solidFill>
              </a:rPr>
              <a:t>/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singularity run $APPDIR/nix-python-</a:t>
            </a:r>
            <a:r>
              <a:rPr lang="en-US" dirty="0" err="1">
                <a:solidFill>
                  <a:schemeClr val="bg1"/>
                </a:solidFill>
              </a:rPr>
              <a:t>mandle_latest.sif</a:t>
            </a:r>
            <a:r>
              <a:rPr lang="en-US" dirty="0">
                <a:solidFill>
                  <a:schemeClr val="bg1"/>
                </a:solidFill>
              </a:rPr>
              <a:t> -n 24 $WORKDIR/</a:t>
            </a:r>
            <a:r>
              <a:rPr lang="en-US" dirty="0" err="1">
                <a:solidFill>
                  <a:schemeClr val="bg1"/>
                </a:solidFill>
              </a:rPr>
              <a:t>test_mandle.gif</a:t>
            </a: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D74B5-D535-7B47-BB82-E7D789DF1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1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13BB-D5C6-214B-949B-30F8A0EF26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Expanse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3B3C-3017-5F47-B998-04DA6D22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5520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Located at San Diego Supercomputing Center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728 Standard nodes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2 AMD EPYC 64 core CPUs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256 GB of RAM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4 Large-memory nodes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2 AMD EPYC 64 node CPUs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2 TB of RAM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52 GPU nodes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4 NVIDIA V100 GPUs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2 Intel Xeon 20 core CPUs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384 GB of 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D74B5-D535-7B47-BB82-E7D789DF1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sedeTemplate" id="{FC8125AA-1918-F049-B067-7525B4707C0A}" vid="{8B67A305-451C-DF4F-A5C5-CFE53D6363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15010</TotalTime>
  <Words>1489</Words>
  <Application>Microsoft Macintosh PowerPoint</Application>
  <PresentationFormat>Widescreen</PresentationFormat>
  <Paragraphs>169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Sample Docker Build</vt:lpstr>
      <vt:lpstr>The tutorial can be found here:</vt:lpstr>
      <vt:lpstr>PowerPoint Presentation</vt:lpstr>
      <vt:lpstr>What is XCRI? (XSEDE Cyberinfrastructure Resource Integration)</vt:lpstr>
      <vt:lpstr>XSEDE Resources available to us</vt:lpstr>
      <vt:lpstr>Bridges 2 </vt:lpstr>
      <vt:lpstr>Bridges 2 (cont’d)</vt:lpstr>
      <vt:lpstr>Bridges 2 Job Script</vt:lpstr>
      <vt:lpstr>Expanse</vt:lpstr>
      <vt:lpstr>Expanse (cont’d)</vt:lpstr>
      <vt:lpstr>Expanse Job Script</vt:lpstr>
      <vt:lpstr>Stampede 2</vt:lpstr>
      <vt:lpstr>Stampede 2 (cont’d)</vt:lpstr>
      <vt:lpstr>Stampede 2 (cont’d)</vt:lpstr>
      <vt:lpstr>Stampede 2 (cont’d)</vt:lpstr>
      <vt:lpstr>Stampede 2 Job Script</vt:lpstr>
      <vt:lpstr>Jetstream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Cyberinfrastructure</dc:title>
  <dc:creator>Bird, Stephen Robert</dc:creator>
  <cp:lastModifiedBy>Bird, Stephen Robert</cp:lastModifiedBy>
  <cp:revision>64</cp:revision>
  <dcterms:created xsi:type="dcterms:W3CDTF">2019-06-12T16:50:15Z</dcterms:created>
  <dcterms:modified xsi:type="dcterms:W3CDTF">2021-11-13T22:37:09Z</dcterms:modified>
</cp:coreProperties>
</file>