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9884B2-C1B4-4E6B-9F3A-4A1FFB8ED4D2}">
  <a:tblStyle styleId="{CD9884B2-C1B4-4E6B-9F3A-4A1FFB8ED4D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5F58E7-4D94-44A2-A6CF-B58A8A35719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layfairDispl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8a2afb4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8a2afb4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8bdf3a4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8bdf3a4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8bdf3a4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8bdf3a4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895e727e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895e727e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895e727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895e727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895e727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895e727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8bdf3a4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8bdf3a4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8a2afb4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8a2afb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8bdf3a4b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8bdf3a4b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8a79d68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8a79d68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8a2afb4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8a2afb4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779500" y="1340800"/>
            <a:ext cx="3585000" cy="1413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Assignment 2</a:t>
            </a:r>
            <a:endParaRPr>
              <a:latin typeface="Times New Roman"/>
              <a:ea typeface="Times New Roman"/>
              <a:cs typeface="Times New Roman"/>
              <a:sym typeface="Times New Roman"/>
            </a:endParaRPr>
          </a:p>
          <a:p>
            <a:pPr indent="0" lvl="0" marL="0" rtl="0" algn="ctr">
              <a:spcBef>
                <a:spcPts val="0"/>
              </a:spcBef>
              <a:spcAft>
                <a:spcPts val="0"/>
              </a:spcAft>
              <a:buNone/>
            </a:pPr>
            <a:r>
              <a:rPr lang="en" sz="2533">
                <a:latin typeface="Times New Roman"/>
                <a:ea typeface="Times New Roman"/>
                <a:cs typeface="Times New Roman"/>
                <a:sym typeface="Times New Roman"/>
              </a:rPr>
              <a:t>Marketing Mix Analysis</a:t>
            </a:r>
            <a:endParaRPr sz="2533">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3156900" y="2571747"/>
            <a:ext cx="2951400" cy="1135200"/>
          </a:xfrm>
          <a:prstGeom prst="rect">
            <a:avLst/>
          </a:prstGeom>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275"/>
              <a:buNone/>
            </a:pPr>
            <a:r>
              <a:rPr lang="en" sz="1550">
                <a:latin typeface="Times New Roman"/>
                <a:ea typeface="Times New Roman"/>
                <a:cs typeface="Times New Roman"/>
                <a:sym typeface="Times New Roman"/>
              </a:rPr>
              <a:t>Team 9</a:t>
            </a:r>
            <a:endParaRPr sz="1550">
              <a:latin typeface="Times New Roman"/>
              <a:ea typeface="Times New Roman"/>
              <a:cs typeface="Times New Roman"/>
              <a:sym typeface="Times New Roman"/>
            </a:endParaRPr>
          </a:p>
          <a:p>
            <a:pPr indent="0" lvl="0" marL="0" rtl="0" algn="ctr">
              <a:lnSpc>
                <a:spcPct val="70000"/>
              </a:lnSpc>
              <a:spcBef>
                <a:spcPts val="1000"/>
              </a:spcBef>
              <a:spcAft>
                <a:spcPts val="0"/>
              </a:spcAft>
              <a:buClr>
                <a:schemeClr val="dk1"/>
              </a:buClr>
              <a:buSzPts val="275"/>
              <a:buFont typeface="Arial"/>
              <a:buNone/>
            </a:pPr>
            <a:r>
              <a:rPr lang="en" sz="1350">
                <a:latin typeface="Times New Roman"/>
                <a:ea typeface="Times New Roman"/>
                <a:cs typeface="Times New Roman"/>
                <a:sym typeface="Times New Roman"/>
              </a:rPr>
              <a:t>S5065623 </a:t>
            </a:r>
            <a:endParaRPr sz="1350">
              <a:latin typeface="Times New Roman"/>
              <a:ea typeface="Times New Roman"/>
              <a:cs typeface="Times New Roman"/>
              <a:sym typeface="Times New Roman"/>
            </a:endParaRPr>
          </a:p>
          <a:p>
            <a:pPr indent="0" lvl="0" marL="0" rtl="0" algn="ctr">
              <a:lnSpc>
                <a:spcPct val="70000"/>
              </a:lnSpc>
              <a:spcBef>
                <a:spcPts val="1000"/>
              </a:spcBef>
              <a:spcAft>
                <a:spcPts val="0"/>
              </a:spcAft>
              <a:buClr>
                <a:schemeClr val="dk1"/>
              </a:buClr>
              <a:buSzPts val="275"/>
              <a:buFont typeface="Arial"/>
              <a:buNone/>
            </a:pPr>
            <a:r>
              <a:rPr lang="en" sz="1350">
                <a:latin typeface="Times New Roman"/>
                <a:ea typeface="Times New Roman"/>
                <a:cs typeface="Times New Roman"/>
                <a:sym typeface="Times New Roman"/>
              </a:rPr>
              <a:t>S4302443</a:t>
            </a:r>
            <a:endParaRPr sz="1350">
              <a:latin typeface="Times New Roman"/>
              <a:ea typeface="Times New Roman"/>
              <a:cs typeface="Times New Roman"/>
              <a:sym typeface="Times New Roman"/>
            </a:endParaRPr>
          </a:p>
          <a:p>
            <a:pPr indent="0" lvl="0" marL="0" rtl="0" algn="ctr">
              <a:lnSpc>
                <a:spcPct val="70000"/>
              </a:lnSpc>
              <a:spcBef>
                <a:spcPts val="1000"/>
              </a:spcBef>
              <a:spcAft>
                <a:spcPts val="0"/>
              </a:spcAft>
              <a:buClr>
                <a:schemeClr val="dk1"/>
              </a:buClr>
              <a:buSzPts val="275"/>
              <a:buFont typeface="Arial"/>
              <a:buNone/>
            </a:pPr>
            <a:r>
              <a:rPr lang="en" sz="1350">
                <a:latin typeface="Times New Roman"/>
                <a:ea typeface="Times New Roman"/>
                <a:cs typeface="Times New Roman"/>
                <a:sym typeface="Times New Roman"/>
              </a:rPr>
              <a:t>S5893836</a:t>
            </a:r>
            <a:endParaRPr sz="175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2</a:t>
            </a:r>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u="sng">
                <a:solidFill>
                  <a:srgbClr val="000000"/>
                </a:solidFill>
                <a:latin typeface="Times New Roman"/>
                <a:ea typeface="Times New Roman"/>
                <a:cs typeface="Times New Roman"/>
                <a:sym typeface="Times New Roman"/>
              </a:rPr>
              <a:t>Table 3</a:t>
            </a:r>
            <a:endParaRPr b="1" sz="120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Model 2: WTR (DV) ~ bio_inaccessibility (IV) + mc_moneyspend (Mean Centred Moderator) +bio_inaccessibility*mc_moneyspend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graphicFrame>
        <p:nvGraphicFramePr>
          <p:cNvPr id="130" name="Google Shape;130;p22"/>
          <p:cNvGraphicFramePr/>
          <p:nvPr/>
        </p:nvGraphicFramePr>
        <p:xfrm>
          <a:off x="492325" y="2048000"/>
          <a:ext cx="3000000" cy="3000000"/>
        </p:xfrm>
        <a:graphic>
          <a:graphicData uri="http://schemas.openxmlformats.org/drawingml/2006/table">
            <a:tbl>
              <a:tblPr>
                <a:noFill/>
                <a:tableStyleId>{F25F58E7-4D94-44A2-A6CF-B58A8A35719F}</a:tableStyleId>
              </a:tblPr>
              <a:tblGrid>
                <a:gridCol w="2842975"/>
                <a:gridCol w="1374250"/>
                <a:gridCol w="1374250"/>
                <a:gridCol w="1374250"/>
                <a:gridCol w="1374250"/>
              </a:tblGrid>
              <a:tr h="2412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Estimate</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Std. Error</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t value</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Pr(&gt;|t|)</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4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(Intercept) </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2.612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0.058</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44.612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&lt; 2e-16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4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bio_inaccessibility   </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(0.058)</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0.055</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-1.052</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0.294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4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mc_moneyspend  </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0.005</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0.0010</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5.175</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4.73e-07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0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bio_inaccessibility:mc_moneyspend</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(0.0006)</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0.0008</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(0.838)</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0.403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3. Managerial advices by ChatGPT</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Arial"/>
                <a:ea typeface="Arial"/>
                <a:cs typeface="Arial"/>
                <a:sym typeface="Arial"/>
              </a:rPr>
              <a:t>The manager hypothesized that the key factors (such as social conformity and bio inaccessibility) would have a stronger effect on high-spending consumers and suggested adjusting the marketing strategy accordingly. However, the analysis results show that </a:t>
            </a:r>
            <a:r>
              <a:rPr b="1" lang="en" sz="1200">
                <a:solidFill>
                  <a:srgbClr val="000000"/>
                </a:solidFill>
                <a:latin typeface="Arial"/>
                <a:ea typeface="Arial"/>
                <a:cs typeface="Arial"/>
                <a:sym typeface="Arial"/>
              </a:rPr>
              <a:t>money_spend as a moderator did not exhibit significant effects in both models</a:t>
            </a:r>
            <a:r>
              <a:rPr lang="en" sz="1200">
                <a:solidFill>
                  <a:srgbClr val="000000"/>
                </a:solidFill>
                <a:latin typeface="Arial"/>
                <a:ea typeface="Arial"/>
                <a:cs typeface="Arial"/>
                <a:sym typeface="Arial"/>
              </a:rPr>
              <a:t>—the key factors do not have a significantly greater influence on high-spending consumers as expected.</a:t>
            </a:r>
            <a:endParaRPr sz="1200">
              <a:solidFill>
                <a:srgbClr val="000000"/>
              </a:solidFill>
              <a:latin typeface="Arial"/>
              <a:ea typeface="Arial"/>
              <a:cs typeface="Arial"/>
              <a:sym typeface="Arial"/>
            </a:endParaRPr>
          </a:p>
          <a:p>
            <a:pPr indent="0" lvl="0" marL="0" rtl="0" algn="just">
              <a:spcBef>
                <a:spcPts val="1200"/>
              </a:spcBef>
              <a:spcAft>
                <a:spcPts val="0"/>
              </a:spcAft>
              <a:buNone/>
            </a:pPr>
            <a:r>
              <a:rPr lang="en" sz="1200">
                <a:solidFill>
                  <a:srgbClr val="000000"/>
                </a:solidFill>
                <a:latin typeface="Arial"/>
                <a:ea typeface="Arial"/>
                <a:cs typeface="Arial"/>
                <a:sym typeface="Arial"/>
              </a:rPr>
              <a:t>Therefore, our managerial advice is as follows:</a:t>
            </a:r>
            <a:endParaRPr sz="1200">
              <a:solidFill>
                <a:srgbClr val="000000"/>
              </a:solidFill>
              <a:latin typeface="Arial"/>
              <a:ea typeface="Arial"/>
              <a:cs typeface="Arial"/>
              <a:sym typeface="Arial"/>
            </a:endParaRPr>
          </a:p>
          <a:p>
            <a:pPr indent="-304800" lvl="0" marL="457200" rtl="0" algn="just">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Reconsider the assumption</a:t>
            </a:r>
            <a:r>
              <a:rPr lang="en" sz="1200">
                <a:solidFill>
                  <a:srgbClr val="000000"/>
                </a:solidFill>
                <a:latin typeface="Arial"/>
                <a:ea typeface="Arial"/>
                <a:cs typeface="Arial"/>
                <a:sym typeface="Arial"/>
              </a:rPr>
              <a:t>: According to the analysis, it is not advisable to adjust marketing strategies solely based on high-spending consumers. Since </a:t>
            </a:r>
            <a:r>
              <a:rPr b="1" lang="en" sz="1200">
                <a:solidFill>
                  <a:srgbClr val="000000"/>
                </a:solidFill>
                <a:latin typeface="Arial"/>
                <a:ea typeface="Arial"/>
                <a:cs typeface="Arial"/>
                <a:sym typeface="Arial"/>
              </a:rPr>
              <a:t>money_spend does not significantly moderate the effects of social conformity or bio inaccessibility</a:t>
            </a:r>
            <a:r>
              <a:rPr lang="en" sz="1200">
                <a:solidFill>
                  <a:srgbClr val="000000"/>
                </a:solidFill>
                <a:latin typeface="Arial"/>
                <a:ea typeface="Arial"/>
                <a:cs typeface="Arial"/>
                <a:sym typeface="Arial"/>
              </a:rPr>
              <a:t>, it is not effective to differentiate consumer segments purely by spending levels.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Focus on key drivers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For </a:t>
            </a:r>
            <a:r>
              <a:rPr b="1" lang="en" sz="1200">
                <a:solidFill>
                  <a:srgbClr val="000000"/>
                </a:solidFill>
                <a:latin typeface="Arial"/>
                <a:ea typeface="Arial"/>
                <a:cs typeface="Arial"/>
                <a:sym typeface="Arial"/>
              </a:rPr>
              <a:t>Purchase Intention (PI)</a:t>
            </a:r>
            <a:r>
              <a:rPr lang="en" sz="1200">
                <a:solidFill>
                  <a:srgbClr val="000000"/>
                </a:solidFill>
                <a:latin typeface="Arial"/>
                <a:ea typeface="Arial"/>
                <a:cs typeface="Arial"/>
                <a:sym typeface="Arial"/>
              </a:rPr>
              <a:t>, the main driver is </a:t>
            </a:r>
            <a:r>
              <a:rPr b="1" lang="en" sz="1200">
                <a:solidFill>
                  <a:srgbClr val="000000"/>
                </a:solidFill>
                <a:latin typeface="Arial"/>
                <a:ea typeface="Arial"/>
                <a:cs typeface="Arial"/>
                <a:sym typeface="Arial"/>
              </a:rPr>
              <a:t>social conformity</a:t>
            </a:r>
            <a:r>
              <a:rPr lang="en" sz="1200">
                <a:solidFill>
                  <a:srgbClr val="000000"/>
                </a:solidFill>
                <a:latin typeface="Arial"/>
                <a:ea typeface="Arial"/>
                <a:cs typeface="Arial"/>
                <a:sym typeface="Arial"/>
              </a:rPr>
              <a:t>. Therefore, the recommendation is to enhance communication around social conformity, such as through social media marketing and community engagement, to strengthen consumers’ sense of social belonging and increase their purchase intention.</a:t>
            </a:r>
            <a:endParaRPr sz="1200">
              <a:solidFill>
                <a:srgbClr val="000000"/>
              </a:solidFill>
              <a:latin typeface="Arial"/>
              <a:ea typeface="Arial"/>
              <a:cs typeface="Arial"/>
              <a:sym typeface="Arial"/>
            </a:endParaRPr>
          </a:p>
          <a:p>
            <a:pPr indent="-304800" lvl="1" marL="9144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For </a:t>
            </a:r>
            <a:r>
              <a:rPr b="1" lang="en" sz="1200">
                <a:solidFill>
                  <a:srgbClr val="000000"/>
                </a:solidFill>
                <a:latin typeface="Arial"/>
                <a:ea typeface="Arial"/>
                <a:cs typeface="Arial"/>
                <a:sym typeface="Arial"/>
              </a:rPr>
              <a:t>Willingness to Recommend (WTR)</a:t>
            </a:r>
            <a:r>
              <a:rPr lang="en" sz="1200">
                <a:solidFill>
                  <a:srgbClr val="000000"/>
                </a:solidFill>
                <a:latin typeface="Arial"/>
                <a:ea typeface="Arial"/>
                <a:cs typeface="Arial"/>
                <a:sym typeface="Arial"/>
              </a:rPr>
              <a:t>, the most significant factors are </a:t>
            </a:r>
            <a:r>
              <a:rPr b="1" lang="en" sz="1200">
                <a:solidFill>
                  <a:srgbClr val="000000"/>
                </a:solidFill>
                <a:latin typeface="Arial"/>
                <a:ea typeface="Arial"/>
                <a:cs typeface="Arial"/>
                <a:sym typeface="Arial"/>
              </a:rPr>
              <a:t>bio inaccessibility (negative impact)</a:t>
            </a:r>
            <a:r>
              <a:rPr lang="en" sz="1200">
                <a:solidFill>
                  <a:srgbClr val="000000"/>
                </a:solidFill>
                <a:latin typeface="Arial"/>
                <a:ea typeface="Arial"/>
                <a:cs typeface="Arial"/>
                <a:sym typeface="Arial"/>
              </a:rPr>
              <a:t> and </a:t>
            </a:r>
            <a:r>
              <a:rPr b="1" lang="en" sz="1200">
                <a:solidFill>
                  <a:srgbClr val="000000"/>
                </a:solidFill>
                <a:latin typeface="Arial"/>
                <a:ea typeface="Arial"/>
                <a:cs typeface="Arial"/>
                <a:sym typeface="Arial"/>
              </a:rPr>
              <a:t>social conformity (positive impact)</a:t>
            </a:r>
            <a:r>
              <a:rPr lang="en" sz="1200">
                <a:solidFill>
                  <a:srgbClr val="000000"/>
                </a:solidFill>
                <a:latin typeface="Arial"/>
                <a:ea typeface="Arial"/>
                <a:cs typeface="Arial"/>
                <a:sym typeface="Arial"/>
              </a:rPr>
              <a:t>. The company should work on reducing barriers to access bio products, such as increasing product visibility and lowering purchase hurdles, to improve consumers' willingness to recommend.</a:t>
            </a:r>
            <a:endParaRPr sz="1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3. Managerial advices by ChatGPT</a:t>
            </a:r>
            <a:endParaRPr/>
          </a:p>
        </p:txBody>
      </p:sp>
      <p:sp>
        <p:nvSpPr>
          <p:cNvPr descr="3." id="142" name="Google Shape;142;p24"/>
          <p:cNvSpPr txBox="1"/>
          <p:nvPr>
            <p:ph idx="1" type="body"/>
          </p:nvPr>
        </p:nvSpPr>
        <p:spPr>
          <a:xfrm>
            <a:off x="311700" y="1654225"/>
            <a:ext cx="8520600" cy="29148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Avoid over-relying on consumer spending</a:t>
            </a:r>
            <a:r>
              <a:rPr lang="en" sz="1100">
                <a:solidFill>
                  <a:srgbClr val="000000"/>
                </a:solidFill>
                <a:latin typeface="Arial"/>
                <a:ea typeface="Arial"/>
                <a:cs typeface="Arial"/>
                <a:sym typeface="Arial"/>
              </a:rPr>
              <a:t>: Since consumer spending does not significantly influence the impact of key factors, the company should </a:t>
            </a:r>
            <a:r>
              <a:rPr b="1" lang="en" sz="1100">
                <a:solidFill>
                  <a:srgbClr val="000000"/>
                </a:solidFill>
                <a:latin typeface="Arial"/>
                <a:ea typeface="Arial"/>
                <a:cs typeface="Arial"/>
                <a:sym typeface="Arial"/>
              </a:rPr>
              <a:t>optimize its overall marketing strategy for all consumer segments</a:t>
            </a:r>
            <a:r>
              <a:rPr lang="en" sz="1100">
                <a:solidFill>
                  <a:srgbClr val="000000"/>
                </a:solidFill>
                <a:latin typeface="Arial"/>
                <a:ea typeface="Arial"/>
                <a:cs typeface="Arial"/>
                <a:sym typeface="Arial"/>
              </a:rPr>
              <a:t> instead of focusing on high-spending groups.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In conclusion, the company should prioritize efforts to strengthen social conformity and reduce bio product inaccessibility, rather than relying heavily on consumer spending levels to differentiate its marketing approach.</a:t>
            </a:r>
            <a:endParaRPr sz="1100">
              <a:solidFill>
                <a:srgbClr val="000000"/>
              </a:solidFill>
              <a:latin typeface="Arial"/>
              <a:ea typeface="Arial"/>
              <a:cs typeface="Arial"/>
              <a:sym typeface="Arial"/>
            </a:endParaRPr>
          </a:p>
          <a:p>
            <a:pPr indent="0" lvl="0" marL="0" rtl="0" algn="just">
              <a:spcBef>
                <a:spcPts val="1200"/>
              </a:spcBef>
              <a:spcAft>
                <a:spcPts val="12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26225"/>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Managerial Question &amp; Methodology</a:t>
            </a:r>
            <a:endParaRPr sz="2200">
              <a:latin typeface="Times New Roman"/>
              <a:ea typeface="Times New Roman"/>
              <a:cs typeface="Times New Roman"/>
              <a:sym typeface="Times New Roman"/>
            </a:endParaRPr>
          </a:p>
        </p:txBody>
      </p:sp>
      <p:sp>
        <p:nvSpPr>
          <p:cNvPr id="66" name="Google Shape;66;p14"/>
          <p:cNvSpPr txBox="1"/>
          <p:nvPr>
            <p:ph idx="1" type="body"/>
          </p:nvPr>
        </p:nvSpPr>
        <p:spPr>
          <a:xfrm>
            <a:off x="311700" y="752325"/>
            <a:ext cx="8520600" cy="42333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b="1" lang="en" sz="1466">
                <a:solidFill>
                  <a:schemeClr val="accent5"/>
                </a:solidFill>
                <a:latin typeface="Times New Roman"/>
                <a:ea typeface="Times New Roman"/>
                <a:cs typeface="Times New Roman"/>
                <a:sym typeface="Times New Roman"/>
              </a:rPr>
              <a:t>Managerial Question</a:t>
            </a:r>
            <a:endParaRPr b="1" sz="1466">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466">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50">
                <a:solidFill>
                  <a:srgbClr val="000000"/>
                </a:solidFill>
                <a:latin typeface="Times New Roman"/>
                <a:ea typeface="Times New Roman"/>
                <a:cs typeface="Times New Roman"/>
                <a:sym typeface="Times New Roman"/>
              </a:rPr>
              <a:t>How can Ixmør determine whether consumers who spend more on food are influenced differently by the key factors driving Willingness-to-Recommend and Purchase Intention for organic/bio products, and how can this data be used to modify it’s marketing strategy?</a:t>
            </a:r>
            <a:endParaRPr sz="125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5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466">
                <a:solidFill>
                  <a:schemeClr val="accent5"/>
                </a:solidFill>
                <a:latin typeface="Times New Roman"/>
                <a:ea typeface="Times New Roman"/>
                <a:cs typeface="Times New Roman"/>
                <a:sym typeface="Times New Roman"/>
              </a:rPr>
              <a:t>Methodology</a:t>
            </a:r>
            <a:endParaRPr b="1" sz="1466">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250">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50">
                <a:solidFill>
                  <a:srgbClr val="000000"/>
                </a:solidFill>
                <a:latin typeface="Times New Roman"/>
                <a:ea typeface="Times New Roman"/>
                <a:cs typeface="Times New Roman"/>
                <a:sym typeface="Times New Roman"/>
              </a:rPr>
              <a:t>Factor Analysis</a:t>
            </a:r>
            <a:endParaRPr b="1" sz="125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50">
                <a:solidFill>
                  <a:srgbClr val="000000"/>
                </a:solidFill>
                <a:latin typeface="Times New Roman"/>
                <a:ea typeface="Times New Roman"/>
                <a:cs typeface="Times New Roman"/>
                <a:sym typeface="Times New Roman"/>
              </a:rPr>
              <a:t>Firstly, we determined the most important drivers of purchase intent for self and willingness to recommend by running two regression analyses, one for PI and the second for WTR which were our dependent variables. As independent variables, we used the six factors of lifestyle and perception determined previously. For PI, the only significant driver we found was social conformity, with a coefficient of 0.368 (Appendix 2 Table 1.1), which we took as our most important driver. For WTR, we found multiple significant drivers, including social conformity, bio familiarity and bio inaccessibility, therefore we chose the most important one by the strongest coefficient, which was bio inaccessibility with a score of -0.241 (Appendix 2, Table 1.2)</a:t>
            </a:r>
            <a:endParaRPr sz="125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b="1" sz="125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b="1" lang="en" sz="1250">
                <a:solidFill>
                  <a:srgbClr val="000000"/>
                </a:solidFill>
                <a:latin typeface="Times New Roman"/>
                <a:ea typeface="Times New Roman"/>
                <a:cs typeface="Times New Roman"/>
                <a:sym typeface="Times New Roman"/>
              </a:rPr>
              <a:t>Moderation Analysis: </a:t>
            </a:r>
            <a:r>
              <a:rPr lang="en" sz="1250" u="sng">
                <a:solidFill>
                  <a:srgbClr val="000000"/>
                </a:solidFill>
                <a:latin typeface="Times New Roman"/>
                <a:ea typeface="Times New Roman"/>
                <a:cs typeface="Times New Roman"/>
                <a:sym typeface="Times New Roman"/>
              </a:rPr>
              <a:t>Model 1 - Social Conformity and Purchase Intention (Moderator: Money Spent)</a:t>
            </a:r>
            <a:endParaRPr sz="125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50">
                <a:solidFill>
                  <a:srgbClr val="000000"/>
                </a:solidFill>
                <a:latin typeface="Times New Roman"/>
                <a:ea typeface="Times New Roman"/>
                <a:cs typeface="Times New Roman"/>
                <a:sym typeface="Times New Roman"/>
              </a:rPr>
              <a:t>Previous model analyses identified social conformity as the most significant driver of purchase intention for organic/bio foods. Using model 1, we analysed whether the effect of social conformity on purchase intention is stronger among consumers with higher food expenditures.</a:t>
            </a:r>
            <a:endParaRPr sz="12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5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Clr>
                <a:srgbClr val="000000"/>
              </a:buClr>
              <a:buSzPts val="254"/>
              <a:buFont typeface="Arial"/>
              <a:buNone/>
            </a:pPr>
            <a:r>
              <a:rPr b="1" lang="en" sz="1250">
                <a:solidFill>
                  <a:srgbClr val="000000"/>
                </a:solidFill>
                <a:latin typeface="Times New Roman"/>
                <a:ea typeface="Times New Roman"/>
                <a:cs typeface="Times New Roman"/>
                <a:sym typeface="Times New Roman"/>
              </a:rPr>
              <a:t>Moderation Analysis: </a:t>
            </a:r>
            <a:r>
              <a:rPr lang="en" sz="1250" u="sng">
                <a:solidFill>
                  <a:srgbClr val="000000"/>
                </a:solidFill>
                <a:latin typeface="Times New Roman"/>
                <a:ea typeface="Times New Roman"/>
                <a:cs typeface="Times New Roman"/>
                <a:sym typeface="Times New Roman"/>
              </a:rPr>
              <a:t>Model 2 - Organic/Bio food inaccessibility and willingness-to-recommend (Moderator: Money Spent)</a:t>
            </a:r>
            <a:endParaRPr sz="125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50">
                <a:solidFill>
                  <a:srgbClr val="000000"/>
                </a:solidFill>
                <a:latin typeface="Times New Roman"/>
                <a:ea typeface="Times New Roman"/>
                <a:cs typeface="Times New Roman"/>
                <a:sym typeface="Times New Roman"/>
              </a:rPr>
              <a:t>Similarly for model 2, we analysed  whether the effect of inaccessibility to organic/bio food on willingness-to-recommend organic/bio foods is stronger among consumers with higher food expenditures given that our previous model analyses identified inaccessibility to organic/bio food as the most significant driver of willingness-to-recommend organic/bio foods.</a:t>
            </a:r>
            <a:endParaRPr sz="125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Analyses and Results</a:t>
            </a:r>
            <a:endParaRPr sz="2000">
              <a:latin typeface="Times New Roman"/>
              <a:ea typeface="Times New Roman"/>
              <a:cs typeface="Times New Roman"/>
              <a:sym typeface="Times New Roman"/>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200">
                <a:solidFill>
                  <a:srgbClr val="000000"/>
                </a:solidFill>
                <a:latin typeface="Times New Roman"/>
                <a:ea typeface="Times New Roman"/>
                <a:cs typeface="Times New Roman"/>
                <a:sym typeface="Times New Roman"/>
              </a:rPr>
              <a:t>Results </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Clr>
                <a:srgbClr val="000000"/>
              </a:buClr>
              <a:buSzPts val="275"/>
              <a:buFont typeface="Arial"/>
              <a:buNone/>
            </a:pPr>
            <a:r>
              <a:t/>
            </a:r>
            <a:endParaRPr b="1" sz="1200">
              <a:solidFill>
                <a:srgbClr val="000000"/>
              </a:solidFill>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Both social conformity and the amount of money spent have a significant impact on consumers' purchase intentions for organic/bio foods. However, our analysis reveals no significant moderating effect between social conformity and food expenditure. This indicates that the influence of social conformity on purchase intentions remains consistent, regardless of whether consumers spend more or less on food. The results can be found in </a:t>
            </a:r>
            <a:r>
              <a:rPr b="1" lang="en" sz="1200">
                <a:solidFill>
                  <a:srgbClr val="000000"/>
                </a:solidFill>
                <a:latin typeface="Times New Roman"/>
                <a:ea typeface="Times New Roman"/>
                <a:cs typeface="Times New Roman"/>
                <a:sym typeface="Times New Roman"/>
              </a:rPr>
              <a:t>Table 2.</a:t>
            </a:r>
            <a:endParaRPr b="1" sz="1200">
              <a:solidFill>
                <a:srgbClr val="000000"/>
              </a:solidFill>
              <a:latin typeface="Times New Roman"/>
              <a:ea typeface="Times New Roman"/>
              <a:cs typeface="Times New Roman"/>
              <a:sym typeface="Times New Roman"/>
            </a:endParaRPr>
          </a:p>
          <a:p>
            <a:pPr indent="0" lvl="0" marL="457200" rtl="0" algn="l">
              <a:lnSpc>
                <a:spcPct val="95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Upon incorporating money spent as a moderator in our model, the significance of organic/bio food inaccessibility was found to diminish. Furthermore, the interaction between money spent and organic/bio food inaccessibility did not produce a significant effect. Consequently, we conclude that consumer spending levels do not influence the relationship between the inaccessibility of organic/bio food and consumers' willingness to recommend such products. The results can be found in </a:t>
            </a:r>
            <a:r>
              <a:rPr b="1" lang="en" sz="1200">
                <a:solidFill>
                  <a:srgbClr val="000000"/>
                </a:solidFill>
                <a:latin typeface="Times New Roman"/>
                <a:ea typeface="Times New Roman"/>
                <a:cs typeface="Times New Roman"/>
                <a:sym typeface="Times New Roman"/>
              </a:rPr>
              <a:t>Table 3.</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Clr>
                <a:srgbClr val="000000"/>
              </a:buClr>
              <a:buSzPts val="275"/>
              <a:buFont typeface="Arial"/>
              <a:buNone/>
            </a:pPr>
            <a:r>
              <a:t/>
            </a:r>
            <a:endParaRPr b="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0" y="187525"/>
            <a:ext cx="8520600" cy="7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Times New Roman"/>
                <a:ea typeface="Times New Roman"/>
                <a:cs typeface="Times New Roman"/>
                <a:sym typeface="Times New Roman"/>
              </a:rPr>
              <a:t>Managerial Advice and Marketing Strategy Advice</a:t>
            </a:r>
            <a:endParaRPr sz="2100">
              <a:latin typeface="Times New Roman"/>
              <a:ea typeface="Times New Roman"/>
              <a:cs typeface="Times New Roman"/>
              <a:sym typeface="Times New Roman"/>
            </a:endParaRPr>
          </a:p>
        </p:txBody>
      </p:sp>
      <p:sp>
        <p:nvSpPr>
          <p:cNvPr id="78" name="Google Shape;78;p16"/>
          <p:cNvSpPr txBox="1"/>
          <p:nvPr>
            <p:ph idx="1" type="body"/>
          </p:nvPr>
        </p:nvSpPr>
        <p:spPr>
          <a:xfrm>
            <a:off x="0" y="819400"/>
            <a:ext cx="9144000" cy="437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b="1" sz="11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rPr b="1" lang="en" sz="1300" u="sng">
                <a:solidFill>
                  <a:schemeClr val="dk1"/>
                </a:solidFill>
                <a:latin typeface="Times New Roman"/>
                <a:ea typeface="Times New Roman"/>
                <a:cs typeface="Times New Roman"/>
                <a:sym typeface="Times New Roman"/>
              </a:rPr>
              <a:t>Managerial Advice</a:t>
            </a:r>
            <a:endParaRPr b="1" sz="1300" u="sng">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Leverage Social Influence</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Ixmor should focus on utilizing social influence to drive purchase intentions for organic/bio products, as it effectively shapes consumer behavior across all spending levels.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Improve Accessibility</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Ixmor must enhance the accessibility of organic/bio products to increase consumers' willingness to recommend, regardless of their food expenditure levels.</a:t>
            </a:r>
            <a:endParaRPr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rPr b="1" lang="en" sz="1300" u="sng">
                <a:solidFill>
                  <a:schemeClr val="dk1"/>
                </a:solidFill>
                <a:latin typeface="Times New Roman"/>
                <a:ea typeface="Times New Roman"/>
                <a:cs typeface="Times New Roman"/>
                <a:sym typeface="Times New Roman"/>
              </a:rPr>
              <a:t>Marketing Strategy Advice</a:t>
            </a:r>
            <a:endParaRPr b="1" sz="1300" u="sng">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1200">
              <a:solidFill>
                <a:srgbClr val="000000"/>
              </a:solidFill>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I</a:t>
            </a:r>
            <a:r>
              <a:rPr b="1" lang="en" sz="1200">
                <a:solidFill>
                  <a:srgbClr val="000000"/>
                </a:solidFill>
                <a:latin typeface="Times New Roman"/>
                <a:ea typeface="Times New Roman"/>
                <a:cs typeface="Times New Roman"/>
                <a:sym typeface="Times New Roman"/>
              </a:rPr>
              <a:t>nfluencer Engagement</a:t>
            </a:r>
            <a:r>
              <a:rPr lang="en" sz="1200">
                <a:solidFill>
                  <a:srgbClr val="000000"/>
                </a:solidFill>
                <a:latin typeface="Times New Roman"/>
                <a:ea typeface="Times New Roman"/>
                <a:cs typeface="Times New Roman"/>
                <a:sym typeface="Times New Roman"/>
              </a:rPr>
              <a:t>: Given the significant impact of social conformity on purchase intention, Ixmor should leverage influencer marketing to build social proof, which will directly influence consumers motivated by social norms</a:t>
            </a:r>
            <a:endParaRPr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Consumer Education</a:t>
            </a:r>
            <a:r>
              <a:rPr lang="en" sz="1200">
                <a:solidFill>
                  <a:srgbClr val="000000"/>
                </a:solidFill>
                <a:latin typeface="Times New Roman"/>
                <a:ea typeface="Times New Roman"/>
                <a:cs typeface="Times New Roman"/>
                <a:sym typeface="Times New Roman"/>
              </a:rPr>
              <a:t>: Ixmor should adopt a marketing strategy focused on educating consumers about where to access organic/bio products. This approach will help reduce perceived inaccessibility, ultimately driving higher purchase intentions and increasing willingness to recommend.</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11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b="1" sz="11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t/>
            </a:r>
            <a:endParaRPr sz="11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275"/>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0" y="187525"/>
            <a:ext cx="8520600" cy="7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latin typeface="Times New Roman"/>
                <a:ea typeface="Times New Roman"/>
                <a:cs typeface="Times New Roman"/>
                <a:sym typeface="Times New Roman"/>
              </a:rPr>
              <a:t>Comments On AI Comparison:</a:t>
            </a:r>
            <a:endParaRPr sz="2800">
              <a:solidFill>
                <a:srgbClr val="000000"/>
              </a:solidFill>
              <a:latin typeface="Calibri"/>
              <a:ea typeface="Calibri"/>
              <a:cs typeface="Calibri"/>
              <a:sym typeface="Calibri"/>
            </a:endParaRPr>
          </a:p>
          <a:p>
            <a:pPr indent="0" lvl="0" marL="0" rtl="0" algn="l">
              <a:spcBef>
                <a:spcPts val="0"/>
              </a:spcBef>
              <a:spcAft>
                <a:spcPts val="0"/>
              </a:spcAft>
              <a:buSzPts val="990"/>
              <a:buNone/>
            </a:pPr>
            <a:r>
              <a:t/>
            </a:r>
            <a:endParaRPr sz="2100">
              <a:latin typeface="Times New Roman"/>
              <a:ea typeface="Times New Roman"/>
              <a:cs typeface="Times New Roman"/>
              <a:sym typeface="Times New Roman"/>
            </a:endParaRPr>
          </a:p>
        </p:txBody>
      </p:sp>
      <p:sp>
        <p:nvSpPr>
          <p:cNvPr id="84" name="Google Shape;84;p17"/>
          <p:cNvSpPr txBox="1"/>
          <p:nvPr>
            <p:ph idx="1" type="body"/>
          </p:nvPr>
        </p:nvSpPr>
        <p:spPr>
          <a:xfrm>
            <a:off x="0" y="819400"/>
            <a:ext cx="9144000" cy="437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u="sng">
                <a:solidFill>
                  <a:schemeClr val="dk1"/>
                </a:solidFill>
                <a:latin typeface="Times New Roman"/>
                <a:ea typeface="Times New Roman"/>
                <a:cs typeface="Times New Roman"/>
                <a:sym typeface="Times New Roman"/>
              </a:rPr>
              <a:t>Comment on Advice by ChatGPT</a:t>
            </a:r>
            <a:endParaRPr b="1" sz="1700">
              <a:solidFill>
                <a:schemeClr val="accent5"/>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466">
              <a:solidFill>
                <a:schemeClr val="accent5"/>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lang="en" sz="1300">
                <a:solidFill>
                  <a:srgbClr val="000000"/>
                </a:solidFill>
                <a:latin typeface="Times New Roman"/>
                <a:ea typeface="Times New Roman"/>
                <a:cs typeface="Times New Roman"/>
                <a:sym typeface="Times New Roman"/>
              </a:rPr>
              <a:t>The managerial advice given to us by chatgpt was brilliant:</a:t>
            </a:r>
            <a:endParaRPr sz="1300">
              <a:solidFill>
                <a:srgbClr val="000000"/>
              </a:solidFill>
              <a:latin typeface="Times New Roman"/>
              <a:ea typeface="Times New Roman"/>
              <a:cs typeface="Times New Roman"/>
              <a:sym typeface="Times New Roman"/>
            </a:endParaRPr>
          </a:p>
          <a:p>
            <a:pPr indent="-311150" lvl="0" marL="457200" rtl="0" algn="l">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Good structure.</a:t>
            </a:r>
            <a:r>
              <a:rPr lang="en" sz="1300">
                <a:solidFill>
                  <a:srgbClr val="000000"/>
                </a:solidFill>
                <a:latin typeface="Times New Roman"/>
                <a:ea typeface="Times New Roman"/>
                <a:cs typeface="Times New Roman"/>
                <a:sym typeface="Times New Roman"/>
              </a:rPr>
              <a:t> F</a:t>
            </a:r>
            <a:r>
              <a:rPr lang="en" sz="1300">
                <a:solidFill>
                  <a:srgbClr val="000000"/>
                </a:solidFill>
                <a:latin typeface="Times New Roman"/>
                <a:ea typeface="Times New Roman"/>
                <a:cs typeface="Times New Roman"/>
                <a:sym typeface="Times New Roman"/>
              </a:rPr>
              <a:t>rom assumption modification to focusing on the factors, and then to not relying on the amount of money spent, in line with the steps of the studied methodology. </a:t>
            </a:r>
            <a:endParaRPr sz="1300">
              <a:solidFill>
                <a:srgbClr val="000000"/>
              </a:solidFill>
              <a:latin typeface="Times New Roman"/>
              <a:ea typeface="Times New Roman"/>
              <a:cs typeface="Times New Roman"/>
              <a:sym typeface="Times New Roman"/>
            </a:endParaRPr>
          </a:p>
          <a:p>
            <a:pPr indent="-311150" lvl="0" marL="457200" rtl="0" algn="l">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Well conclusion. It suggested the company should focus on the strategy of all consumers, not just the high spending group. </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lang="en" sz="1300">
                <a:solidFill>
                  <a:srgbClr val="000000"/>
                </a:solidFill>
                <a:latin typeface="Times New Roman"/>
                <a:ea typeface="Times New Roman"/>
                <a:cs typeface="Times New Roman"/>
                <a:sym typeface="Times New Roman"/>
              </a:rPr>
              <a:t>However, chatgpt's answer also has obvious drawbacks.</a:t>
            </a:r>
            <a:endParaRPr sz="1300">
              <a:solidFill>
                <a:srgbClr val="000000"/>
              </a:solidFill>
              <a:latin typeface="Times New Roman"/>
              <a:ea typeface="Times New Roman"/>
              <a:cs typeface="Times New Roman"/>
              <a:sym typeface="Times New Roman"/>
            </a:endParaRPr>
          </a:p>
          <a:p>
            <a:pPr indent="-311150" lvl="0" marL="457200" rtl="0" algn="l">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Lacked a concrete, actionable strategy that would have been unhelpful to managers.</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b="1" lang="en" sz="1500" u="sng">
                <a:solidFill>
                  <a:schemeClr val="dk1"/>
                </a:solidFill>
                <a:latin typeface="Times New Roman"/>
                <a:ea typeface="Times New Roman"/>
                <a:cs typeface="Times New Roman"/>
                <a:sym typeface="Times New Roman"/>
              </a:rPr>
              <a:t>Decision to adopt original advice</a:t>
            </a:r>
            <a:endParaRPr b="1" sz="1500">
              <a:solidFill>
                <a:schemeClr val="accent5"/>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b="1" sz="1500">
              <a:solidFill>
                <a:schemeClr val="accent5"/>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lang="en" sz="1300">
                <a:solidFill>
                  <a:srgbClr val="000000"/>
                </a:solidFill>
                <a:latin typeface="Times New Roman"/>
                <a:ea typeface="Times New Roman"/>
                <a:cs typeface="Times New Roman"/>
                <a:sym typeface="Times New Roman"/>
              </a:rPr>
              <a:t>Therefore, we preferred to stay with our advice, which is organized into three main sections, including research results, managerial advice, and marketing strategy advice. This provides managers with clearer guidance on the “why”, “what” and “how”, making it easier for companies to understand industry trends and make appropriate marketing decisions.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1</a:t>
            </a:r>
            <a:endParaRPr/>
          </a:p>
        </p:txBody>
      </p:sp>
      <p:sp>
        <p:nvSpPr>
          <p:cNvPr id="90" name="Google Shape;90;p18"/>
          <p:cNvSpPr txBox="1"/>
          <p:nvPr/>
        </p:nvSpPr>
        <p:spPr>
          <a:xfrm>
            <a:off x="280350" y="978450"/>
            <a:ext cx="4053300" cy="395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import table and value assign----</a:t>
            </a:r>
            <a:endParaRPr sz="1200"/>
          </a:p>
          <a:p>
            <a:pPr indent="0" lvl="0" marL="0" rtl="0" algn="l">
              <a:lnSpc>
                <a:spcPct val="100000"/>
              </a:lnSpc>
              <a:spcBef>
                <a:spcPts val="0"/>
              </a:spcBef>
              <a:spcAft>
                <a:spcPts val="0"/>
              </a:spcAft>
              <a:buNone/>
            </a:pPr>
            <a:r>
              <a:rPr lang="en" sz="1200"/>
              <a:t>group9 &lt;- SLIM2425a_team_9_glm</a:t>
            </a:r>
            <a:endParaRPr sz="1200"/>
          </a:p>
          <a:p>
            <a:pPr indent="0" lvl="0" marL="0" rtl="0" algn="l">
              <a:lnSpc>
                <a:spcPct val="100000"/>
              </a:lnSpc>
              <a:spcBef>
                <a:spcPts val="0"/>
              </a:spcBef>
              <a:spcAft>
                <a:spcPts val="0"/>
              </a:spcAft>
              <a:buNone/>
            </a:pPr>
            <a:r>
              <a:rPr lang="en" sz="1200"/>
              <a:t>library(GPArotation)</a:t>
            </a:r>
            <a:endParaRPr sz="1200"/>
          </a:p>
          <a:p>
            <a:pPr indent="0" lvl="0" marL="0" rtl="0" algn="l">
              <a:lnSpc>
                <a:spcPct val="100000"/>
              </a:lnSpc>
              <a:spcBef>
                <a:spcPts val="0"/>
              </a:spcBef>
              <a:spcAft>
                <a:spcPts val="0"/>
              </a:spcAft>
              <a:buNone/>
            </a:pPr>
            <a:r>
              <a:rPr lang="en" sz="1200"/>
              <a:t>install.packages("dplyr")</a:t>
            </a:r>
            <a:endParaRPr sz="1200"/>
          </a:p>
          <a:p>
            <a:pPr indent="0" lvl="0" marL="0" rtl="0" algn="l">
              <a:lnSpc>
                <a:spcPct val="100000"/>
              </a:lnSpc>
              <a:spcBef>
                <a:spcPts val="0"/>
              </a:spcBef>
              <a:spcAft>
                <a:spcPts val="0"/>
              </a:spcAft>
              <a:buNone/>
            </a:pPr>
            <a:r>
              <a:rPr lang="en" sz="1200"/>
              <a:t>library(dplyr)</a:t>
            </a:r>
            <a:endParaRPr sz="1200"/>
          </a:p>
          <a:p>
            <a:pPr indent="0" lvl="0" marL="0" rtl="0" algn="l">
              <a:lnSpc>
                <a:spcPct val="100000"/>
              </a:lnSpc>
              <a:spcBef>
                <a:spcPts val="0"/>
              </a:spcBef>
              <a:spcAft>
                <a:spcPts val="0"/>
              </a:spcAft>
              <a:buNone/>
            </a:pPr>
            <a:r>
              <a:rPr lang="en" sz="1200"/>
              <a:t>library(car)</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 life style scores extraction and combine to origin table----</a:t>
            </a:r>
            <a:endParaRPr sz="1200"/>
          </a:p>
          <a:p>
            <a:pPr indent="0" lvl="0" marL="0" rtl="0" algn="l">
              <a:lnSpc>
                <a:spcPct val="100000"/>
              </a:lnSpc>
              <a:spcBef>
                <a:spcPts val="0"/>
              </a:spcBef>
              <a:spcAft>
                <a:spcPts val="0"/>
              </a:spcAft>
              <a:buNone/>
            </a:pPr>
            <a:r>
              <a:rPr lang="en" sz="1200"/>
              <a:t>ls &lt;- group9[,11:23]</a:t>
            </a:r>
            <a:endParaRPr sz="1200"/>
          </a:p>
          <a:p>
            <a:pPr indent="0" lvl="0" marL="0" rtl="0" algn="l">
              <a:lnSpc>
                <a:spcPct val="100000"/>
              </a:lnSpc>
              <a:spcBef>
                <a:spcPts val="0"/>
              </a:spcBef>
              <a:spcAft>
                <a:spcPts val="0"/>
              </a:spcAft>
              <a:buNone/>
            </a:pPr>
            <a:r>
              <a:rPr lang="en" sz="1200"/>
              <a:t>ls.sd &lt;- data.frame(scale(ls))</a:t>
            </a:r>
            <a:endParaRPr sz="1200"/>
          </a:p>
          <a:p>
            <a:pPr indent="0" lvl="0" marL="0" rtl="0" algn="l">
              <a:lnSpc>
                <a:spcPct val="100000"/>
              </a:lnSpc>
              <a:spcBef>
                <a:spcPts val="0"/>
              </a:spcBef>
              <a:spcAft>
                <a:spcPts val="0"/>
              </a:spcAft>
              <a:buNone/>
            </a:pPr>
            <a:r>
              <a:rPr lang="en" sz="1200"/>
              <a:t>summary(ls.sd)</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(ls.sd.ob &lt;- factanal(ls.sd, factors=3, rotation="oblimin",scores = "Bartlett"))   </a:t>
            </a:r>
            <a:endParaRPr sz="1200"/>
          </a:p>
          <a:p>
            <a:pPr indent="0" lvl="0" marL="0" rtl="0" algn="l">
              <a:lnSpc>
                <a:spcPct val="100000"/>
              </a:lnSpc>
              <a:spcBef>
                <a:spcPts val="0"/>
              </a:spcBef>
              <a:spcAft>
                <a:spcPts val="0"/>
              </a:spcAft>
              <a:buNone/>
            </a:pPr>
            <a:r>
              <a:rPr lang="en" sz="1200"/>
              <a:t>ls.scores &lt;- data.frame(ls.sd.ob$scores)</a:t>
            </a:r>
            <a:endParaRPr sz="1200"/>
          </a:p>
          <a:p>
            <a:pPr indent="0" lvl="0" marL="0" rtl="0" algn="l">
              <a:lnSpc>
                <a:spcPct val="100000"/>
              </a:lnSpc>
              <a:spcBef>
                <a:spcPts val="0"/>
              </a:spcBef>
              <a:spcAft>
                <a:spcPts val="0"/>
              </a:spcAft>
              <a:buNone/>
            </a:pPr>
            <a:r>
              <a:rPr lang="en" sz="1200"/>
              <a:t>names(ls.scores) &lt;- c("open_minded","cooking_passion","social_conformity")</a:t>
            </a:r>
            <a:endParaRPr sz="1200"/>
          </a:p>
          <a:p>
            <a:pPr indent="0" lvl="0" marL="0" rtl="0" algn="l">
              <a:lnSpc>
                <a:spcPct val="100000"/>
              </a:lnSpc>
              <a:spcBef>
                <a:spcPts val="0"/>
              </a:spcBef>
              <a:spcAft>
                <a:spcPts val="0"/>
              </a:spcAft>
              <a:buNone/>
            </a:pPr>
            <a:r>
              <a:rPr lang="en" sz="1200"/>
              <a:t>group9 &lt;- bind_cols(group9, ls.scores)</a:t>
            </a:r>
            <a:endParaRPr sz="1200"/>
          </a:p>
          <a:p>
            <a:pPr indent="0" lvl="0" marL="0" rtl="0" algn="l">
              <a:lnSpc>
                <a:spcPct val="100000"/>
              </a:lnSpc>
              <a:spcBef>
                <a:spcPts val="0"/>
              </a:spcBef>
              <a:spcAft>
                <a:spcPts val="0"/>
              </a:spcAft>
              <a:buNone/>
            </a:pPr>
            <a:r>
              <a:t/>
            </a:r>
            <a:endParaRPr sz="1200">
              <a:solidFill>
                <a:schemeClr val="dk2"/>
              </a:solidFill>
              <a:latin typeface="Lato"/>
              <a:ea typeface="Lato"/>
              <a:cs typeface="Lato"/>
              <a:sym typeface="Lato"/>
            </a:endParaRPr>
          </a:p>
        </p:txBody>
      </p:sp>
      <p:sp>
        <p:nvSpPr>
          <p:cNvPr id="91" name="Google Shape;91;p18"/>
          <p:cNvSpPr txBox="1"/>
          <p:nvPr/>
        </p:nvSpPr>
        <p:spPr>
          <a:xfrm>
            <a:off x="3876400" y="1160175"/>
            <a:ext cx="37221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92" name="Google Shape;92;p18"/>
          <p:cNvSpPr txBox="1"/>
          <p:nvPr/>
        </p:nvSpPr>
        <p:spPr>
          <a:xfrm>
            <a:off x="4028800" y="1312575"/>
            <a:ext cx="37221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93" name="Google Shape;93;p18"/>
          <p:cNvSpPr txBox="1"/>
          <p:nvPr/>
        </p:nvSpPr>
        <p:spPr>
          <a:xfrm>
            <a:off x="4181200" y="1464975"/>
            <a:ext cx="37221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94" name="Google Shape;94;p18"/>
          <p:cNvSpPr txBox="1"/>
          <p:nvPr/>
        </p:nvSpPr>
        <p:spPr>
          <a:xfrm>
            <a:off x="4333600" y="1617375"/>
            <a:ext cx="37221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95" name="Google Shape;95;p18"/>
          <p:cNvSpPr txBox="1"/>
          <p:nvPr/>
        </p:nvSpPr>
        <p:spPr>
          <a:xfrm>
            <a:off x="4779000" y="1017450"/>
            <a:ext cx="4053300" cy="3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perception scores extraction and combine to origin table----</a:t>
            </a:r>
            <a:endParaRPr sz="1200"/>
          </a:p>
          <a:p>
            <a:pPr indent="0" lvl="0" marL="0" rtl="0" algn="l">
              <a:spcBef>
                <a:spcPts val="0"/>
              </a:spcBef>
              <a:spcAft>
                <a:spcPts val="0"/>
              </a:spcAft>
              <a:buNone/>
            </a:pPr>
            <a:r>
              <a:rPr lang="en" sz="1200"/>
              <a:t>pc &lt;- group9[,24:34]</a:t>
            </a:r>
            <a:endParaRPr sz="1200"/>
          </a:p>
          <a:p>
            <a:pPr indent="0" lvl="0" marL="0" rtl="0" algn="l">
              <a:spcBef>
                <a:spcPts val="0"/>
              </a:spcBef>
              <a:spcAft>
                <a:spcPts val="0"/>
              </a:spcAft>
              <a:buNone/>
            </a:pPr>
            <a:r>
              <a:rPr lang="en" sz="1200"/>
              <a:t>pc.sd &lt;- data.frame(scale(pc))</a:t>
            </a:r>
            <a:endParaRPr sz="1200"/>
          </a:p>
          <a:p>
            <a:pPr indent="0" lvl="0" marL="0" rtl="0" algn="l">
              <a:spcBef>
                <a:spcPts val="0"/>
              </a:spcBef>
              <a:spcAft>
                <a:spcPts val="0"/>
              </a:spcAft>
              <a:buNone/>
            </a:pPr>
            <a:r>
              <a:rPr lang="en" sz="1200"/>
              <a:t>summary(pc.sd)</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lang="en" sz="1100"/>
              <a:t>pc.sd.ob &lt;- factanal(pc.sd, factors=3, rotation="oblimin",scores="Bartlett")   </a:t>
            </a:r>
            <a:endParaRPr sz="1100"/>
          </a:p>
          <a:p>
            <a:pPr indent="0" lvl="0" marL="0" rtl="0" algn="l">
              <a:lnSpc>
                <a:spcPct val="115000"/>
              </a:lnSpc>
              <a:spcBef>
                <a:spcPts val="0"/>
              </a:spcBef>
              <a:spcAft>
                <a:spcPts val="0"/>
              </a:spcAft>
              <a:buNone/>
            </a:pPr>
            <a:r>
              <a:rPr lang="en" sz="1100"/>
              <a:t>pc.scores &lt;- data.frame(pc.sd.ob$scores)</a:t>
            </a:r>
            <a:endParaRPr sz="1100"/>
          </a:p>
          <a:p>
            <a:pPr indent="0" lvl="0" marL="0" rtl="0" algn="l">
              <a:lnSpc>
                <a:spcPct val="115000"/>
              </a:lnSpc>
              <a:spcBef>
                <a:spcPts val="0"/>
              </a:spcBef>
              <a:spcAft>
                <a:spcPts val="0"/>
              </a:spcAft>
              <a:buNone/>
            </a:pPr>
            <a:r>
              <a:rPr lang="en" sz="1100"/>
              <a:t>names(pc.scores) &lt;- c("bio_knowledge","bio_familiarity","bio_inaccessibility")</a:t>
            </a:r>
            <a:endParaRPr sz="1100"/>
          </a:p>
          <a:p>
            <a:pPr indent="0" lvl="0" marL="0" rtl="0" algn="l">
              <a:lnSpc>
                <a:spcPct val="115000"/>
              </a:lnSpc>
              <a:spcBef>
                <a:spcPts val="0"/>
              </a:spcBef>
              <a:spcAft>
                <a:spcPts val="0"/>
              </a:spcAft>
              <a:buNone/>
            </a:pPr>
            <a:r>
              <a:rPr lang="en" sz="1100"/>
              <a:t>group9 &lt;- bind_cols(group9, pc.scores)</a:t>
            </a:r>
            <a:endParaRPr sz="1100"/>
          </a:p>
          <a:p>
            <a:pPr indent="0" lvl="0" marL="0" rtl="0" algn="l">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1</a:t>
            </a:r>
            <a:endParaRPr/>
          </a:p>
        </p:txBody>
      </p:sp>
      <p:sp>
        <p:nvSpPr>
          <p:cNvPr id="101" name="Google Shape;101;p19"/>
          <p:cNvSpPr txBox="1"/>
          <p:nvPr/>
        </p:nvSpPr>
        <p:spPr>
          <a:xfrm>
            <a:off x="280350" y="902250"/>
            <a:ext cx="4053300" cy="39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 MODEL 1: DV:PI1. IV:6 factors----</a:t>
            </a:r>
            <a:endParaRPr sz="1100"/>
          </a:p>
          <a:p>
            <a:pPr indent="0" lvl="0" marL="0" rtl="0" algn="l">
              <a:lnSpc>
                <a:spcPct val="115000"/>
              </a:lnSpc>
              <a:spcBef>
                <a:spcPts val="0"/>
              </a:spcBef>
              <a:spcAft>
                <a:spcPts val="0"/>
              </a:spcAft>
              <a:buNone/>
            </a:pPr>
            <a:r>
              <a:rPr lang="en" sz="1100"/>
              <a:t>m1 &lt;- lm(PI1 ~ open_minded + cooking_passion + social_conformity + bio_knowledge + bio_familiarity + bio_inaccessibility, data=group9)</a:t>
            </a:r>
            <a:endParaRPr sz="1100"/>
          </a:p>
          <a:p>
            <a:pPr indent="0" lvl="0" marL="0" rtl="0" algn="l">
              <a:lnSpc>
                <a:spcPct val="115000"/>
              </a:lnSpc>
              <a:spcBef>
                <a:spcPts val="0"/>
              </a:spcBef>
              <a:spcAft>
                <a:spcPts val="0"/>
              </a:spcAft>
              <a:buNone/>
            </a:pPr>
            <a:r>
              <a:rPr lang="en" sz="1100"/>
              <a:t>vif_values &lt;- vif(m1) </a:t>
            </a:r>
            <a:r>
              <a:rPr lang="en" sz="1100">
                <a:solidFill>
                  <a:schemeClr val="accent3"/>
                </a:solidFill>
              </a:rPr>
              <a:t>#Testing for multicollinearity</a:t>
            </a:r>
            <a:endParaRPr sz="1100">
              <a:solidFill>
                <a:schemeClr val="accent3"/>
              </a:solidFill>
            </a:endParaRPr>
          </a:p>
          <a:p>
            <a:pPr indent="0" lvl="0" marL="0" rtl="0" algn="l">
              <a:lnSpc>
                <a:spcPct val="115000"/>
              </a:lnSpc>
              <a:spcBef>
                <a:spcPts val="0"/>
              </a:spcBef>
              <a:spcAft>
                <a:spcPts val="0"/>
              </a:spcAft>
              <a:buNone/>
            </a:pPr>
            <a:r>
              <a:rPr lang="en" sz="1100"/>
              <a:t>vif_values</a:t>
            </a:r>
            <a:endParaRPr sz="1100"/>
          </a:p>
          <a:p>
            <a:pPr indent="0" lvl="0" marL="0" rtl="0" algn="l">
              <a:lnSpc>
                <a:spcPct val="115000"/>
              </a:lnSpc>
              <a:spcBef>
                <a:spcPts val="0"/>
              </a:spcBef>
              <a:spcAft>
                <a:spcPts val="0"/>
              </a:spcAft>
              <a:buNone/>
            </a:pPr>
            <a:r>
              <a:rPr lang="en" sz="1100"/>
              <a:t>summary(m1) </a:t>
            </a:r>
            <a:r>
              <a:rPr lang="en" sz="1100">
                <a:solidFill>
                  <a:schemeClr val="accent3"/>
                </a:solidFill>
              </a:rPr>
              <a:t># only social_conformity has positive significant influence on PI1, 1 unit growing in social conformity factor increase 0.37 unit of Purchase Intention. </a:t>
            </a:r>
            <a:endParaRPr sz="1100">
              <a:solidFill>
                <a:schemeClr val="accent3"/>
              </a:solidFill>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 MODEL 2: DV:WTR. IV:6 factors----</a:t>
            </a:r>
            <a:endParaRPr sz="1100"/>
          </a:p>
          <a:p>
            <a:pPr indent="0" lvl="0" marL="0" rtl="0" algn="l">
              <a:lnSpc>
                <a:spcPct val="115000"/>
              </a:lnSpc>
              <a:spcBef>
                <a:spcPts val="0"/>
              </a:spcBef>
              <a:spcAft>
                <a:spcPts val="0"/>
              </a:spcAft>
              <a:buNone/>
            </a:pPr>
            <a:r>
              <a:rPr lang="en" sz="1100"/>
              <a:t>m2 &lt;- lm(WTR ~ open_minded + cooking_passion + social_conformity + bio_knowledge + bio_familiarity + bio_inaccessibility, data=group9)</a:t>
            </a:r>
            <a:endParaRPr sz="1100"/>
          </a:p>
          <a:p>
            <a:pPr indent="0" lvl="0" marL="0" rtl="0" algn="l">
              <a:lnSpc>
                <a:spcPct val="115000"/>
              </a:lnSpc>
              <a:spcBef>
                <a:spcPts val="0"/>
              </a:spcBef>
              <a:spcAft>
                <a:spcPts val="0"/>
              </a:spcAft>
              <a:buNone/>
            </a:pPr>
            <a:r>
              <a:rPr lang="en" sz="1100"/>
              <a:t>vif_values &lt;- vif(m2)</a:t>
            </a:r>
            <a:endParaRPr sz="1100"/>
          </a:p>
          <a:p>
            <a:pPr indent="0" lvl="0" marL="0" rtl="0" algn="l">
              <a:lnSpc>
                <a:spcPct val="115000"/>
              </a:lnSpc>
              <a:spcBef>
                <a:spcPts val="0"/>
              </a:spcBef>
              <a:spcAft>
                <a:spcPts val="0"/>
              </a:spcAft>
              <a:buNone/>
            </a:pPr>
            <a:r>
              <a:rPr lang="en" sz="1100"/>
              <a:t>vif_values</a:t>
            </a:r>
            <a:endParaRPr sz="1100"/>
          </a:p>
          <a:p>
            <a:pPr indent="0" lvl="0" marL="0" rtl="0" algn="l">
              <a:lnSpc>
                <a:spcPct val="115000"/>
              </a:lnSpc>
              <a:spcBef>
                <a:spcPts val="0"/>
              </a:spcBef>
              <a:spcAft>
                <a:spcPts val="0"/>
              </a:spcAft>
              <a:buNone/>
            </a:pPr>
            <a:r>
              <a:rPr lang="en" sz="1100"/>
              <a:t>summary(m2) </a:t>
            </a:r>
            <a:r>
              <a:rPr lang="en" sz="1100">
                <a:solidFill>
                  <a:schemeClr val="accent3"/>
                </a:solidFill>
              </a:rPr>
              <a:t># social_conformity(positive) &amp; bio_inaccessibility(negative) have strongly significant influence on WTR, open minded and familiarity have moderately Significant, </a:t>
            </a:r>
            <a:r>
              <a:rPr b="1" lang="en" sz="1100">
                <a:solidFill>
                  <a:schemeClr val="accent3"/>
                </a:solidFill>
              </a:rPr>
              <a:t>inaccessibility</a:t>
            </a:r>
            <a:r>
              <a:rPr lang="en" sz="1100">
                <a:solidFill>
                  <a:schemeClr val="accent3"/>
                </a:solidFill>
              </a:rPr>
              <a:t> have the largest influence, 1 unit growth decrease 0.24 unit of WTR.</a:t>
            </a:r>
            <a:endParaRPr sz="1100">
              <a:solidFill>
                <a:schemeClr val="accent3"/>
              </a:solidFill>
            </a:endParaRPr>
          </a:p>
          <a:p>
            <a:pPr indent="0" lvl="0" marL="0" rtl="0" algn="l">
              <a:lnSpc>
                <a:spcPct val="100000"/>
              </a:lnSpc>
              <a:spcBef>
                <a:spcPts val="0"/>
              </a:spcBef>
              <a:spcAft>
                <a:spcPts val="0"/>
              </a:spcAft>
              <a:buNone/>
            </a:pPr>
            <a:r>
              <a:t/>
            </a:r>
            <a:endParaRPr sz="1200"/>
          </a:p>
        </p:txBody>
      </p:sp>
      <p:sp>
        <p:nvSpPr>
          <p:cNvPr id="102" name="Google Shape;102;p19"/>
          <p:cNvSpPr txBox="1"/>
          <p:nvPr/>
        </p:nvSpPr>
        <p:spPr>
          <a:xfrm>
            <a:off x="3876400" y="1160175"/>
            <a:ext cx="37221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03" name="Google Shape;103;p19"/>
          <p:cNvSpPr txBox="1"/>
          <p:nvPr/>
        </p:nvSpPr>
        <p:spPr>
          <a:xfrm>
            <a:off x="4028800" y="1312575"/>
            <a:ext cx="37221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04" name="Google Shape;104;p19"/>
          <p:cNvSpPr txBox="1"/>
          <p:nvPr/>
        </p:nvSpPr>
        <p:spPr>
          <a:xfrm>
            <a:off x="4181200" y="1464975"/>
            <a:ext cx="37221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05" name="Google Shape;105;p19"/>
          <p:cNvSpPr txBox="1"/>
          <p:nvPr/>
        </p:nvSpPr>
        <p:spPr>
          <a:xfrm>
            <a:off x="4333600" y="1617375"/>
            <a:ext cx="37221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06" name="Google Shape;106;p19"/>
          <p:cNvSpPr txBox="1"/>
          <p:nvPr/>
        </p:nvSpPr>
        <p:spPr>
          <a:xfrm>
            <a:off x="4779000" y="941250"/>
            <a:ext cx="4053300" cy="39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 Mean-centering moderator----</a:t>
            </a:r>
            <a:endParaRPr sz="1100"/>
          </a:p>
          <a:p>
            <a:pPr indent="0" lvl="0" marL="0" rtl="0" algn="l">
              <a:lnSpc>
                <a:spcPct val="115000"/>
              </a:lnSpc>
              <a:spcBef>
                <a:spcPts val="0"/>
              </a:spcBef>
              <a:spcAft>
                <a:spcPts val="0"/>
              </a:spcAft>
              <a:buNone/>
            </a:pPr>
            <a:r>
              <a:rPr lang="en" sz="1100"/>
              <a:t>mc_moneyspend &lt;- scale(group9[,8],scale= FALSE)</a:t>
            </a:r>
            <a:endParaRPr sz="1100"/>
          </a:p>
          <a:p>
            <a:pPr indent="0" lvl="0" marL="0" rtl="0" algn="l">
              <a:lnSpc>
                <a:spcPct val="115000"/>
              </a:lnSpc>
              <a:spcBef>
                <a:spcPts val="0"/>
              </a:spcBef>
              <a:spcAft>
                <a:spcPts val="0"/>
              </a:spcAft>
              <a:buNone/>
            </a:pPr>
            <a:r>
              <a:rPr lang="en" sz="1100"/>
              <a:t>colnames(mc_moneyspend) &lt;- "mc_moneyspend"</a:t>
            </a:r>
            <a:endParaRPr sz="1100"/>
          </a:p>
          <a:p>
            <a:pPr indent="0" lvl="0" marL="0" rtl="0" algn="l">
              <a:lnSpc>
                <a:spcPct val="115000"/>
              </a:lnSpc>
              <a:spcBef>
                <a:spcPts val="0"/>
              </a:spcBef>
              <a:spcAft>
                <a:spcPts val="0"/>
              </a:spcAft>
              <a:buNone/>
            </a:pPr>
            <a:r>
              <a:rPr lang="en" sz="1100"/>
              <a:t>group9 &lt;- cbind(group9, mc_moneyspend)</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 MODEL 3: DV:PI1. IV: social_conformity. Moderator: mc_moneyspend.----</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m3 &lt;- lm(PI1 ~ social_conformity + mc_moneyspend + social_conformity*mc_moneyspend, data=group9)</a:t>
            </a:r>
            <a:endParaRPr sz="1100"/>
          </a:p>
          <a:p>
            <a:pPr indent="0" lvl="0" marL="0" rtl="0" algn="l">
              <a:lnSpc>
                <a:spcPct val="115000"/>
              </a:lnSpc>
              <a:spcBef>
                <a:spcPts val="0"/>
              </a:spcBef>
              <a:spcAft>
                <a:spcPts val="0"/>
              </a:spcAft>
              <a:buNone/>
            </a:pPr>
            <a:r>
              <a:rPr lang="en" sz="1100"/>
              <a:t>summary(m3) </a:t>
            </a:r>
            <a:r>
              <a:rPr lang="en" sz="1100">
                <a:solidFill>
                  <a:schemeClr val="accent3"/>
                </a:solidFill>
              </a:rPr>
              <a:t># P &gt; 0.1, Moderate effect not exist</a:t>
            </a:r>
            <a:endParaRPr sz="1100">
              <a:solidFill>
                <a:schemeClr val="accent3"/>
              </a:solidFill>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 MODEL 4: DV:WTR. IV: bio_inaccessibility. Moderator: mc_moneyspend.----</a:t>
            </a:r>
            <a:endParaRPr sz="1100"/>
          </a:p>
          <a:p>
            <a:pPr indent="0" lvl="0" marL="0" rtl="0" algn="l">
              <a:lnSpc>
                <a:spcPct val="115000"/>
              </a:lnSpc>
              <a:spcBef>
                <a:spcPts val="0"/>
              </a:spcBef>
              <a:spcAft>
                <a:spcPts val="0"/>
              </a:spcAft>
              <a:buNone/>
            </a:pPr>
            <a:r>
              <a:rPr lang="en" sz="1100"/>
              <a:t>m4 &lt;- lm(WTR ~ bio_inaccessibility + mc_moneyspend + bio_inaccessibility*mc_moneyspend, data=group9)</a:t>
            </a:r>
            <a:endParaRPr sz="1100"/>
          </a:p>
          <a:p>
            <a:pPr indent="0" lvl="0" marL="0" rtl="0" algn="l">
              <a:lnSpc>
                <a:spcPct val="115000"/>
              </a:lnSpc>
              <a:spcBef>
                <a:spcPts val="0"/>
              </a:spcBef>
              <a:spcAft>
                <a:spcPts val="0"/>
              </a:spcAft>
              <a:buNone/>
            </a:pPr>
            <a:r>
              <a:rPr lang="en" sz="1100"/>
              <a:t>summary(m4) </a:t>
            </a:r>
            <a:r>
              <a:rPr lang="en" sz="1100">
                <a:solidFill>
                  <a:schemeClr val="accent3"/>
                </a:solidFill>
              </a:rPr>
              <a:t># </a:t>
            </a:r>
            <a:r>
              <a:rPr lang="en" sz="1100">
                <a:solidFill>
                  <a:schemeClr val="accent3"/>
                </a:solidFill>
              </a:rPr>
              <a:t>P &gt; 0.4, </a:t>
            </a:r>
            <a:r>
              <a:rPr lang="en" sz="1100">
                <a:solidFill>
                  <a:schemeClr val="accent3"/>
                </a:solidFill>
              </a:rPr>
              <a:t>Moderate effect not exist</a:t>
            </a:r>
            <a:endParaRPr sz="1100">
              <a:solidFill>
                <a:schemeClr val="accent3"/>
              </a:solidFill>
            </a:endParaRPr>
          </a:p>
          <a:p>
            <a:pPr indent="0" lvl="0" marL="0" rtl="0" algn="l">
              <a:lnSpc>
                <a:spcPct val="100000"/>
              </a:lnSpc>
              <a:spcBef>
                <a:spcPts val="0"/>
              </a:spcBef>
              <a:spcAft>
                <a:spcPts val="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3157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2</a:t>
            </a:r>
            <a:endParaRPr/>
          </a:p>
        </p:txBody>
      </p:sp>
      <p:graphicFrame>
        <p:nvGraphicFramePr>
          <p:cNvPr id="112" name="Google Shape;112;p20"/>
          <p:cNvGraphicFramePr/>
          <p:nvPr/>
        </p:nvGraphicFramePr>
        <p:xfrm>
          <a:off x="352050" y="1929800"/>
          <a:ext cx="3000000" cy="3000000"/>
        </p:xfrm>
        <a:graphic>
          <a:graphicData uri="http://schemas.openxmlformats.org/drawingml/2006/table">
            <a:tbl>
              <a:tblPr>
                <a:noFill/>
                <a:tableStyleId>{CD9884B2-C1B4-4E6B-9F3A-4A1FFB8ED4D2}</a:tableStyleId>
              </a:tblPr>
              <a:tblGrid>
                <a:gridCol w="1292300"/>
                <a:gridCol w="832175"/>
                <a:gridCol w="704875"/>
                <a:gridCol w="1076925"/>
              </a:tblGrid>
              <a:tr h="243025">
                <a:tc>
                  <a:txBody>
                    <a:bodyPr/>
                    <a:lstStyle/>
                    <a:p>
                      <a:pPr indent="0" lvl="0" marL="0" rtl="0" algn="l">
                        <a:spcBef>
                          <a:spcPts val="0"/>
                        </a:spcBef>
                        <a:spcAft>
                          <a:spcPts val="0"/>
                        </a:spcAft>
                        <a:buNone/>
                      </a:pPr>
                      <a:r>
                        <a:rPr b="1" lang="en" sz="1200">
                          <a:solidFill>
                            <a:srgbClr val="FFFFFF"/>
                          </a:solidFill>
                        </a:rPr>
                        <a:t>Factors</a:t>
                      </a:r>
                      <a:endParaRPr b="1" sz="1200">
                        <a:solidFill>
                          <a:srgbClr val="FFFFFF"/>
                        </a:solidFill>
                      </a:endParaRPr>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156082"/>
                    </a:solidFill>
                  </a:tcPr>
                </a:tc>
                <a:tc>
                  <a:txBody>
                    <a:bodyPr/>
                    <a:lstStyle/>
                    <a:p>
                      <a:pPr indent="0" lvl="0" marL="0" rtl="0" algn="l">
                        <a:spcBef>
                          <a:spcPts val="0"/>
                        </a:spcBef>
                        <a:spcAft>
                          <a:spcPts val="0"/>
                        </a:spcAft>
                        <a:buNone/>
                      </a:pPr>
                      <a:r>
                        <a:rPr b="1" lang="en" sz="1200">
                          <a:solidFill>
                            <a:srgbClr val="FFFFFF"/>
                          </a:solidFill>
                        </a:rPr>
                        <a:t>Estimate</a:t>
                      </a:r>
                      <a:endParaRPr b="1" sz="1200">
                        <a:solidFill>
                          <a:srgbClr val="FFFFFF"/>
                        </a:solidFill>
                      </a:endParaRPr>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156082"/>
                    </a:solidFill>
                  </a:tcPr>
                </a:tc>
                <a:tc>
                  <a:txBody>
                    <a:bodyPr/>
                    <a:lstStyle/>
                    <a:p>
                      <a:pPr indent="0" lvl="0" marL="0" rtl="0" algn="l">
                        <a:spcBef>
                          <a:spcPts val="0"/>
                        </a:spcBef>
                        <a:spcAft>
                          <a:spcPts val="0"/>
                        </a:spcAft>
                        <a:buNone/>
                      </a:pPr>
                      <a:r>
                        <a:rPr b="1" lang="en" sz="1200">
                          <a:solidFill>
                            <a:srgbClr val="FFFFFF"/>
                          </a:solidFill>
                        </a:rPr>
                        <a:t>Pr(&gt;|t|) </a:t>
                      </a:r>
                      <a:endParaRPr b="1" sz="1200">
                        <a:solidFill>
                          <a:srgbClr val="FFFFFF"/>
                        </a:solidFill>
                      </a:endParaRPr>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156082"/>
                    </a:solidFill>
                  </a:tcPr>
                </a:tc>
                <a:tc>
                  <a:txBody>
                    <a:bodyPr/>
                    <a:lstStyle/>
                    <a:p>
                      <a:pPr indent="0" lvl="0" marL="0" rtl="0" algn="l">
                        <a:spcBef>
                          <a:spcPts val="0"/>
                        </a:spcBef>
                        <a:spcAft>
                          <a:spcPts val="0"/>
                        </a:spcAft>
                        <a:buNone/>
                      </a:pPr>
                      <a:r>
                        <a:rPr b="1" lang="en" sz="1200">
                          <a:solidFill>
                            <a:srgbClr val="FFFFFF"/>
                          </a:solidFill>
                        </a:rPr>
                        <a:t>Significance</a:t>
                      </a:r>
                      <a:endParaRPr b="1" sz="1200">
                        <a:solidFill>
                          <a:srgbClr val="FFFFFF"/>
                        </a:solidFill>
                      </a:endParaRPr>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156082"/>
                    </a:solidFill>
                  </a:tcPr>
                </a:tc>
              </a:tr>
              <a:tr h="270950">
                <a:tc>
                  <a:txBody>
                    <a:bodyPr/>
                    <a:lstStyle/>
                    <a:p>
                      <a:pPr indent="0" lvl="0" marL="0" rtl="0" algn="l">
                        <a:spcBef>
                          <a:spcPts val="0"/>
                        </a:spcBef>
                        <a:spcAft>
                          <a:spcPts val="0"/>
                        </a:spcAft>
                        <a:buNone/>
                      </a:pPr>
                      <a:r>
                        <a:rPr lang="en" sz="1200"/>
                        <a:t>open_minded</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0.05276</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0.516</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l">
                        <a:spcBef>
                          <a:spcPts val="0"/>
                        </a:spcBef>
                        <a:spcAft>
                          <a:spcPts val="0"/>
                        </a:spcAft>
                        <a:buNone/>
                      </a:pPr>
                      <a:r>
                        <a:t/>
                      </a:r>
                      <a:endParaRPr/>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r>
              <a:tr h="270950">
                <a:tc>
                  <a:txBody>
                    <a:bodyPr/>
                    <a:lstStyle/>
                    <a:p>
                      <a:pPr indent="0" lvl="0" marL="0" rtl="0" algn="l">
                        <a:spcBef>
                          <a:spcPts val="0"/>
                        </a:spcBef>
                        <a:spcAft>
                          <a:spcPts val="0"/>
                        </a:spcAft>
                        <a:buNone/>
                      </a:pPr>
                      <a:r>
                        <a:rPr lang="en" sz="1200"/>
                        <a:t>cooking_passion</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0.09144</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0.302</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r>
              <a:tr h="315400">
                <a:tc>
                  <a:txBody>
                    <a:bodyPr/>
                    <a:lstStyle/>
                    <a:p>
                      <a:pPr indent="0" lvl="0" marL="0" rtl="0" algn="l">
                        <a:spcBef>
                          <a:spcPts val="0"/>
                        </a:spcBef>
                        <a:spcAft>
                          <a:spcPts val="0"/>
                        </a:spcAft>
                        <a:buNone/>
                      </a:pPr>
                      <a:r>
                        <a:rPr lang="en" sz="1200"/>
                        <a:t>social_conformity</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0.36832</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9.83E-10</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l">
                        <a:spcBef>
                          <a:spcPts val="0"/>
                        </a:spcBef>
                        <a:spcAft>
                          <a:spcPts val="0"/>
                        </a:spcAft>
                        <a:buNone/>
                      </a:pPr>
                      <a:r>
                        <a:rPr lang="en" sz="1200"/>
                        <a:t>***</a:t>
                      </a:r>
                      <a:endParaRPr sz="1200"/>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r>
              <a:tr h="270950">
                <a:tc>
                  <a:txBody>
                    <a:bodyPr/>
                    <a:lstStyle/>
                    <a:p>
                      <a:pPr indent="0" lvl="0" marL="0" rtl="0" algn="l">
                        <a:spcBef>
                          <a:spcPts val="0"/>
                        </a:spcBef>
                        <a:spcAft>
                          <a:spcPts val="0"/>
                        </a:spcAft>
                        <a:buNone/>
                      </a:pPr>
                      <a:r>
                        <a:rPr lang="en" sz="1200"/>
                        <a:t>bio_knowledge</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0.08391</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0.291</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r>
              <a:tr h="270950">
                <a:tc>
                  <a:txBody>
                    <a:bodyPr/>
                    <a:lstStyle/>
                    <a:p>
                      <a:pPr indent="0" lvl="0" marL="0" rtl="0" algn="l">
                        <a:spcBef>
                          <a:spcPts val="0"/>
                        </a:spcBef>
                        <a:spcAft>
                          <a:spcPts val="0"/>
                        </a:spcAft>
                        <a:buNone/>
                      </a:pPr>
                      <a:r>
                        <a:rPr lang="en" sz="1200"/>
                        <a:t>bio_familiarity</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0.11865</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0.202</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l">
                        <a:spcBef>
                          <a:spcPts val="0"/>
                        </a:spcBef>
                        <a:spcAft>
                          <a:spcPts val="0"/>
                        </a:spcAft>
                        <a:buNone/>
                      </a:pPr>
                      <a:r>
                        <a:t/>
                      </a:r>
                      <a:endParaRPr/>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r>
              <a:tr h="270950">
                <a:tc>
                  <a:txBody>
                    <a:bodyPr/>
                    <a:lstStyle/>
                    <a:p>
                      <a:pPr indent="0" lvl="0" marL="0" rtl="0" algn="l">
                        <a:spcBef>
                          <a:spcPts val="0"/>
                        </a:spcBef>
                        <a:spcAft>
                          <a:spcPts val="0"/>
                        </a:spcAft>
                        <a:buNone/>
                      </a:pPr>
                      <a:r>
                        <a:rPr lang="en" sz="1200"/>
                        <a:t>bio_inaccessibility</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-0.02076</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0.78</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r>
            </a:tbl>
          </a:graphicData>
        </a:graphic>
      </p:graphicFrame>
      <p:sp>
        <p:nvSpPr>
          <p:cNvPr id="113" name="Google Shape;113;p20"/>
          <p:cNvSpPr txBox="1"/>
          <p:nvPr/>
        </p:nvSpPr>
        <p:spPr>
          <a:xfrm>
            <a:off x="2568850" y="4098625"/>
            <a:ext cx="38004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Signif. codes:  0 ‘***’ 0.001 ‘**’ 0.01 ‘*’ 0.05 ‘.’ 0.1 ‘ ’ 1</a:t>
            </a:r>
            <a:endParaRPr sz="1200">
              <a:solidFill>
                <a:schemeClr val="dk2"/>
              </a:solidFill>
              <a:latin typeface="Lato"/>
              <a:ea typeface="Lato"/>
              <a:cs typeface="Lato"/>
              <a:sym typeface="Lato"/>
            </a:endParaRPr>
          </a:p>
        </p:txBody>
      </p:sp>
      <p:graphicFrame>
        <p:nvGraphicFramePr>
          <p:cNvPr id="114" name="Google Shape;114;p20"/>
          <p:cNvGraphicFramePr/>
          <p:nvPr/>
        </p:nvGraphicFramePr>
        <p:xfrm>
          <a:off x="4616650" y="1929750"/>
          <a:ext cx="3000000" cy="3000000"/>
        </p:xfrm>
        <a:graphic>
          <a:graphicData uri="http://schemas.openxmlformats.org/drawingml/2006/table">
            <a:tbl>
              <a:tblPr>
                <a:noFill/>
                <a:tableStyleId>{CD9884B2-C1B4-4E6B-9F3A-4A1FFB8ED4D2}</a:tableStyleId>
              </a:tblPr>
              <a:tblGrid>
                <a:gridCol w="1257300"/>
                <a:gridCol w="809625"/>
                <a:gridCol w="714375"/>
                <a:gridCol w="1047750"/>
              </a:tblGrid>
              <a:tr h="284050">
                <a:tc>
                  <a:txBody>
                    <a:bodyPr/>
                    <a:lstStyle/>
                    <a:p>
                      <a:pPr indent="0" lvl="0" marL="0" rtl="0" algn="l">
                        <a:spcBef>
                          <a:spcPts val="0"/>
                        </a:spcBef>
                        <a:spcAft>
                          <a:spcPts val="0"/>
                        </a:spcAft>
                        <a:buNone/>
                      </a:pPr>
                      <a:r>
                        <a:rPr b="1" lang="en" sz="1200">
                          <a:solidFill>
                            <a:srgbClr val="FFFFFF"/>
                          </a:solidFill>
                        </a:rPr>
                        <a:t>Factors</a:t>
                      </a:r>
                      <a:endParaRPr b="1" sz="1200">
                        <a:solidFill>
                          <a:srgbClr val="FFFFFF"/>
                        </a:solidFill>
                      </a:endParaRPr>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156082"/>
                    </a:solidFill>
                  </a:tcPr>
                </a:tc>
                <a:tc>
                  <a:txBody>
                    <a:bodyPr/>
                    <a:lstStyle/>
                    <a:p>
                      <a:pPr indent="0" lvl="0" marL="0" rtl="0" algn="l">
                        <a:spcBef>
                          <a:spcPts val="0"/>
                        </a:spcBef>
                        <a:spcAft>
                          <a:spcPts val="0"/>
                        </a:spcAft>
                        <a:buNone/>
                      </a:pPr>
                      <a:r>
                        <a:rPr b="1" lang="en" sz="1200">
                          <a:solidFill>
                            <a:srgbClr val="FFFFFF"/>
                          </a:solidFill>
                        </a:rPr>
                        <a:t>Estimate</a:t>
                      </a:r>
                      <a:endParaRPr b="1" sz="1200">
                        <a:solidFill>
                          <a:srgbClr val="FFFFFF"/>
                        </a:solidFill>
                      </a:endParaRPr>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156082"/>
                    </a:solidFill>
                  </a:tcPr>
                </a:tc>
                <a:tc>
                  <a:txBody>
                    <a:bodyPr/>
                    <a:lstStyle/>
                    <a:p>
                      <a:pPr indent="0" lvl="0" marL="0" rtl="0" algn="l">
                        <a:spcBef>
                          <a:spcPts val="0"/>
                        </a:spcBef>
                        <a:spcAft>
                          <a:spcPts val="0"/>
                        </a:spcAft>
                        <a:buNone/>
                      </a:pPr>
                      <a:r>
                        <a:rPr b="1" lang="en" sz="1200">
                          <a:solidFill>
                            <a:srgbClr val="FFFFFF"/>
                          </a:solidFill>
                        </a:rPr>
                        <a:t>Pr(&gt;|t|) </a:t>
                      </a:r>
                      <a:endParaRPr b="1" sz="1200">
                        <a:solidFill>
                          <a:srgbClr val="FFFFFF"/>
                        </a:solidFill>
                      </a:endParaRPr>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156082"/>
                    </a:solidFill>
                  </a:tcPr>
                </a:tc>
                <a:tc>
                  <a:txBody>
                    <a:bodyPr/>
                    <a:lstStyle/>
                    <a:p>
                      <a:pPr indent="0" lvl="0" marL="0" rtl="0" algn="l">
                        <a:spcBef>
                          <a:spcPts val="0"/>
                        </a:spcBef>
                        <a:spcAft>
                          <a:spcPts val="0"/>
                        </a:spcAft>
                        <a:buNone/>
                      </a:pPr>
                      <a:r>
                        <a:rPr b="1" lang="en" sz="1200">
                          <a:solidFill>
                            <a:srgbClr val="FFFFFF"/>
                          </a:solidFill>
                        </a:rPr>
                        <a:t>Significance</a:t>
                      </a:r>
                      <a:endParaRPr b="1" sz="1200">
                        <a:solidFill>
                          <a:srgbClr val="FFFFFF"/>
                        </a:solidFill>
                      </a:endParaRPr>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156082"/>
                    </a:solidFill>
                  </a:tcPr>
                </a:tc>
              </a:tr>
              <a:tr h="312850">
                <a:tc>
                  <a:txBody>
                    <a:bodyPr/>
                    <a:lstStyle/>
                    <a:p>
                      <a:pPr indent="0" lvl="0" marL="0" rtl="0" algn="l">
                        <a:spcBef>
                          <a:spcPts val="0"/>
                        </a:spcBef>
                        <a:spcAft>
                          <a:spcPts val="0"/>
                        </a:spcAft>
                        <a:buNone/>
                      </a:pPr>
                      <a:r>
                        <a:rPr lang="en" sz="1200"/>
                        <a:t>open_minded</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0.17886</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0.017227</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l">
                        <a:spcBef>
                          <a:spcPts val="0"/>
                        </a:spcBef>
                        <a:spcAft>
                          <a:spcPts val="0"/>
                        </a:spcAft>
                        <a:buNone/>
                      </a:pPr>
                      <a:r>
                        <a:rPr lang="en" sz="1200"/>
                        <a:t>*</a:t>
                      </a:r>
                      <a:endParaRPr sz="1200"/>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r>
              <a:tr h="316700">
                <a:tc>
                  <a:txBody>
                    <a:bodyPr/>
                    <a:lstStyle/>
                    <a:p>
                      <a:pPr indent="0" lvl="0" marL="0" rtl="0" algn="l">
                        <a:spcBef>
                          <a:spcPts val="0"/>
                        </a:spcBef>
                        <a:spcAft>
                          <a:spcPts val="0"/>
                        </a:spcAft>
                        <a:buNone/>
                      </a:pPr>
                      <a:r>
                        <a:rPr lang="en" sz="1200"/>
                        <a:t>cooking_passion</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0.03795</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0.641089</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r>
              <a:tr h="312850">
                <a:tc>
                  <a:txBody>
                    <a:bodyPr/>
                    <a:lstStyle/>
                    <a:p>
                      <a:pPr indent="0" lvl="0" marL="0" rtl="0" algn="l">
                        <a:spcBef>
                          <a:spcPts val="0"/>
                        </a:spcBef>
                        <a:spcAft>
                          <a:spcPts val="0"/>
                        </a:spcAft>
                        <a:buNone/>
                      </a:pPr>
                      <a:r>
                        <a:rPr lang="en" sz="1200"/>
                        <a:t>social_conformity</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0.22003</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4.89E-05</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l">
                        <a:spcBef>
                          <a:spcPts val="0"/>
                        </a:spcBef>
                        <a:spcAft>
                          <a:spcPts val="0"/>
                        </a:spcAft>
                        <a:buNone/>
                      </a:pPr>
                      <a:r>
                        <a:rPr lang="en" sz="1200"/>
                        <a:t>***</a:t>
                      </a:r>
                      <a:endParaRPr sz="1200"/>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r>
              <a:tr h="316700">
                <a:tc>
                  <a:txBody>
                    <a:bodyPr/>
                    <a:lstStyle/>
                    <a:p>
                      <a:pPr indent="0" lvl="0" marL="0" rtl="0" algn="l">
                        <a:spcBef>
                          <a:spcPts val="0"/>
                        </a:spcBef>
                        <a:spcAft>
                          <a:spcPts val="0"/>
                        </a:spcAft>
                        <a:buNone/>
                      </a:pPr>
                      <a:r>
                        <a:rPr lang="en" sz="1200"/>
                        <a:t>bio_knowledge</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-0.04015</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0.581937</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r>
              <a:tr h="312850">
                <a:tc>
                  <a:txBody>
                    <a:bodyPr/>
                    <a:lstStyle/>
                    <a:p>
                      <a:pPr indent="0" lvl="0" marL="0" rtl="0" algn="l">
                        <a:spcBef>
                          <a:spcPts val="0"/>
                        </a:spcBef>
                        <a:spcAft>
                          <a:spcPts val="0"/>
                        </a:spcAft>
                        <a:buNone/>
                      </a:pPr>
                      <a:r>
                        <a:rPr lang="en" sz="1200"/>
                        <a:t>bio_familiarity</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0.231</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r">
                        <a:lnSpc>
                          <a:spcPct val="115000"/>
                        </a:lnSpc>
                        <a:spcBef>
                          <a:spcPts val="0"/>
                        </a:spcBef>
                        <a:spcAft>
                          <a:spcPts val="0"/>
                        </a:spcAft>
                        <a:buNone/>
                      </a:pPr>
                      <a:r>
                        <a:rPr lang="en" sz="1200"/>
                        <a:t>0.007214</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c>
                  <a:txBody>
                    <a:bodyPr/>
                    <a:lstStyle/>
                    <a:p>
                      <a:pPr indent="0" lvl="0" marL="0" rtl="0" algn="l">
                        <a:spcBef>
                          <a:spcPts val="0"/>
                        </a:spcBef>
                        <a:spcAft>
                          <a:spcPts val="0"/>
                        </a:spcAft>
                        <a:buNone/>
                      </a:pPr>
                      <a:r>
                        <a:rPr lang="en" sz="1200"/>
                        <a:t>**</a:t>
                      </a:r>
                      <a:endParaRPr sz="1200"/>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solidFill>
                      <a:srgbClr val="C0E6F5"/>
                    </a:solidFill>
                  </a:tcPr>
                </a:tc>
              </a:tr>
              <a:tr h="312850">
                <a:tc>
                  <a:txBody>
                    <a:bodyPr/>
                    <a:lstStyle/>
                    <a:p>
                      <a:pPr indent="0" lvl="0" marL="0" rtl="0" algn="l">
                        <a:spcBef>
                          <a:spcPts val="0"/>
                        </a:spcBef>
                        <a:spcAft>
                          <a:spcPts val="0"/>
                        </a:spcAft>
                        <a:buNone/>
                      </a:pPr>
                      <a:r>
                        <a:rPr lang="en" sz="1200"/>
                        <a:t>bio_inaccessibility</a:t>
                      </a:r>
                      <a:endParaRPr sz="1200"/>
                    </a:p>
                  </a:txBody>
                  <a:tcPr marT="9525" marB="91425" marR="9525" marL="9525" anchor="b">
                    <a:lnL cap="flat" cmpd="sng" w="4775">
                      <a:solidFill>
                        <a:srgbClr val="44B3E1"/>
                      </a:solidFill>
                      <a:prstDash val="solid"/>
                      <a:round/>
                      <a:headEnd len="sm" w="sm" type="none"/>
                      <a:tailEnd len="sm" w="sm" type="none"/>
                    </a:lnL>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-0.24051</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0.000498</a:t>
                      </a:r>
                      <a:endParaRPr sz="1200"/>
                    </a:p>
                  </a:txBody>
                  <a:tcPr marT="9525" marB="91425" marR="9525" marL="9525" anchor="b">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c>
                  <a:txBody>
                    <a:bodyPr/>
                    <a:lstStyle/>
                    <a:p>
                      <a:pPr indent="0" lvl="0" marL="0" rtl="0" algn="l">
                        <a:spcBef>
                          <a:spcPts val="0"/>
                        </a:spcBef>
                        <a:spcAft>
                          <a:spcPts val="0"/>
                        </a:spcAft>
                        <a:buNone/>
                      </a:pPr>
                      <a:r>
                        <a:rPr lang="en" sz="1200"/>
                        <a:t>***</a:t>
                      </a:r>
                      <a:endParaRPr sz="1200"/>
                    </a:p>
                  </a:txBody>
                  <a:tcPr marT="9525" marB="91425" marR="9525" marL="9525" anchor="b">
                    <a:lnR cap="flat" cmpd="sng" w="4775">
                      <a:solidFill>
                        <a:srgbClr val="44B3E1"/>
                      </a:solidFill>
                      <a:prstDash val="solid"/>
                      <a:round/>
                      <a:headEnd len="sm" w="sm" type="none"/>
                      <a:tailEnd len="sm" w="sm" type="none"/>
                    </a:lnR>
                    <a:lnT cap="flat" cmpd="sng" w="4775">
                      <a:solidFill>
                        <a:srgbClr val="44B3E1"/>
                      </a:solidFill>
                      <a:prstDash val="solid"/>
                      <a:round/>
                      <a:headEnd len="sm" w="sm" type="none"/>
                      <a:tailEnd len="sm" w="sm" type="none"/>
                    </a:lnT>
                    <a:lnB cap="flat" cmpd="sng" w="4775">
                      <a:solidFill>
                        <a:srgbClr val="44B3E1"/>
                      </a:solidFill>
                      <a:prstDash val="solid"/>
                      <a:round/>
                      <a:headEnd len="sm" w="sm" type="none"/>
                      <a:tailEnd len="sm" w="sm" type="none"/>
                    </a:lnB>
                  </a:tcPr>
                </a:tc>
              </a:tr>
            </a:tbl>
          </a:graphicData>
        </a:graphic>
      </p:graphicFrame>
      <p:sp>
        <p:nvSpPr>
          <p:cNvPr id="115" name="Google Shape;115;p20"/>
          <p:cNvSpPr txBox="1"/>
          <p:nvPr/>
        </p:nvSpPr>
        <p:spPr>
          <a:xfrm>
            <a:off x="311700" y="842588"/>
            <a:ext cx="4226100" cy="10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2"/>
                </a:solidFill>
                <a:latin typeface="Times New Roman"/>
                <a:ea typeface="Times New Roman"/>
                <a:cs typeface="Times New Roman"/>
                <a:sym typeface="Times New Roman"/>
              </a:rPr>
              <a:t>Table 1.1: Drivers of Purchase Intent</a:t>
            </a:r>
            <a:endParaRPr sz="1500" u="sng">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lm(formula = PI1 ~ open_minded + cooking_passion + social_conformity + </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    bio_knowledge + bio_familiarity + bio_inaccessibility, data = group9)</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u="sng">
              <a:solidFill>
                <a:schemeClr val="dk2"/>
              </a:solidFill>
              <a:latin typeface="Lato"/>
              <a:ea typeface="Lato"/>
              <a:cs typeface="Lato"/>
              <a:sym typeface="Lato"/>
            </a:endParaRPr>
          </a:p>
          <a:p>
            <a:pPr indent="0" lvl="0" marL="0" rtl="0" algn="l">
              <a:spcBef>
                <a:spcPts val="0"/>
              </a:spcBef>
              <a:spcAft>
                <a:spcPts val="0"/>
              </a:spcAft>
              <a:buNone/>
            </a:pPr>
            <a:r>
              <a:t/>
            </a:r>
            <a:endParaRPr sz="1800" u="sng">
              <a:solidFill>
                <a:schemeClr val="dk2"/>
              </a:solidFill>
              <a:latin typeface="Lato"/>
              <a:ea typeface="Lato"/>
              <a:cs typeface="Lato"/>
              <a:sym typeface="Lato"/>
            </a:endParaRPr>
          </a:p>
        </p:txBody>
      </p:sp>
      <p:sp>
        <p:nvSpPr>
          <p:cNvPr id="116" name="Google Shape;116;p20"/>
          <p:cNvSpPr txBox="1"/>
          <p:nvPr/>
        </p:nvSpPr>
        <p:spPr>
          <a:xfrm>
            <a:off x="4537800" y="757675"/>
            <a:ext cx="45429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2"/>
                </a:solidFill>
                <a:latin typeface="Times New Roman"/>
                <a:ea typeface="Times New Roman"/>
                <a:cs typeface="Times New Roman"/>
                <a:sym typeface="Times New Roman"/>
              </a:rPr>
              <a:t>Table 1.2: Drivers of WTR</a:t>
            </a:r>
            <a:endParaRPr u="sng">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lm(formula = WTR ~ open_minded + cooking_passion + social_conformity + </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    bio_knowledge + bio_familiarity + bio_inaccessibility, data = group9)</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u="sng">
              <a:solidFill>
                <a:schemeClr val="dk2"/>
              </a:solidFill>
              <a:latin typeface="Lato"/>
              <a:ea typeface="Lato"/>
              <a:cs typeface="Lato"/>
              <a:sym typeface="Lato"/>
            </a:endParaRPr>
          </a:p>
          <a:p>
            <a:pPr indent="0" lvl="0" marL="0" rtl="0" algn="l">
              <a:spcBef>
                <a:spcPts val="0"/>
              </a:spcBef>
              <a:spcAft>
                <a:spcPts val="0"/>
              </a:spcAft>
              <a:buNone/>
            </a:pPr>
            <a:r>
              <a:t/>
            </a:r>
            <a:endParaRPr sz="1000" u="sng">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2</a:t>
            </a:r>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u="sng">
                <a:solidFill>
                  <a:srgbClr val="000000"/>
                </a:solidFill>
                <a:latin typeface="Times New Roman"/>
                <a:ea typeface="Times New Roman"/>
                <a:cs typeface="Times New Roman"/>
                <a:sym typeface="Times New Roman"/>
              </a:rPr>
              <a:t>Table 2</a:t>
            </a:r>
            <a:endParaRPr b="1" sz="120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Model 1: PI (DV) ~ social_conformity (IV) + mc_moneyspend (Mean Centred Moderator) + social_conformity*mc_moneyspend</a:t>
            </a:r>
            <a:endParaRPr sz="1200">
              <a:latin typeface="Times New Roman"/>
              <a:ea typeface="Times New Roman"/>
              <a:cs typeface="Times New Roman"/>
              <a:sym typeface="Times New Roman"/>
            </a:endParaRPr>
          </a:p>
        </p:txBody>
      </p:sp>
      <p:graphicFrame>
        <p:nvGraphicFramePr>
          <p:cNvPr id="123" name="Google Shape;123;p21"/>
          <p:cNvGraphicFramePr/>
          <p:nvPr/>
        </p:nvGraphicFramePr>
        <p:xfrm>
          <a:off x="498175" y="2073450"/>
          <a:ext cx="3000000" cy="3000000"/>
        </p:xfrm>
        <a:graphic>
          <a:graphicData uri="http://schemas.openxmlformats.org/drawingml/2006/table">
            <a:tbl>
              <a:tblPr>
                <a:noFill/>
                <a:tableStyleId>{F25F58E7-4D94-44A2-A6CF-B58A8A35719F}</a:tableStyleId>
              </a:tblPr>
              <a:tblGrid>
                <a:gridCol w="3051975"/>
                <a:gridCol w="1286550"/>
                <a:gridCol w="1286550"/>
                <a:gridCol w="1286550"/>
                <a:gridCol w="1286550"/>
              </a:tblGrid>
              <a:tr h="2412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Estimate</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Std. Error</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t value</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Pr(&gt;|t|)</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4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(Intercept) </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2.554</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0.069</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36.785</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&lt; 2e-16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4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social_conformity</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0.259</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0.059</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4.344</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2.05e-05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4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mc_moneyspend  </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0.005</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0.0011</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4.908</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1.68e-06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20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social_conformity:mc_moneyspend</a:t>
                      </a:r>
                      <a:endParaRPr b="1"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(0.0019)</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0.0013</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-1.467</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0.144  </a:t>
                      </a:r>
                      <a:endParaRPr sz="1200">
                        <a:latin typeface="Times New Roman"/>
                        <a:ea typeface="Times New Roman"/>
                        <a:cs typeface="Times New Roman"/>
                        <a:sym typeface="Times New Roman"/>
                      </a:endParaRPr>
                    </a:p>
                  </a:txBody>
                  <a:tcPr marT="9525" marB="91425"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