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6EpEGtfHk9lXh8wW6d2Kw1P4J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3CB9F0-AE89-4255-9DE4-D2E8EE2D33F2}">
  <a:tblStyle styleId="{2F3CB9F0-AE89-4255-9DE4-D2E8EE2D33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3cf88c0a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3cf88c0a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303cf88c0a6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3cf88c0a6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3cf88c0a6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03cf88c0a6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3cf88c0a6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3cf88c0a6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303cf88c0a6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3cf88c0a6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3cf88c0a6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03cf88c0a6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3cf88c0a6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3cf88c0a6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03cf88c0a6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3cf88c0a6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3cf88c0a6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303cf88c0a6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3cf88c0a6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3cf88c0a6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303cf88c0a6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3d2ec895c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3d2ec895c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03d2ec895c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3ca8b10b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3ca8b10b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303ca8b10b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3ca8b10b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3ca8b10b3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03ca8b10b3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3d238935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3d238935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303d238935a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3ca8b10b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3ca8b10b3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303ca8b10b3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3ca8b10b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3ca8b10b3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303ca8b10b3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3ca8b10b3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3ca8b10b3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303ca8b10b3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3249b16a7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303249b16a7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3cf88c0a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303cf88c0a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3249b16a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3249b16a7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303249b16a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3249b16a7_1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303249b16a7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3249b16a7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303249b16a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3249b16a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303249b16a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6" name="Shape 16"/>
        <p:cNvGrpSpPr/>
        <p:nvPr/>
      </p:nvGrpSpPr>
      <p:grpSpPr>
        <a:xfrm>
          <a:off x="0" y="0"/>
          <a:ext cx="0" cy="0"/>
          <a:chOff x="0" y="0"/>
          <a:chExt cx="0" cy="0"/>
        </a:xfrm>
      </p:grpSpPr>
      <p:sp>
        <p:nvSpPr>
          <p:cNvPr id="17" name="Google Shape;17;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3" name="Shape 73"/>
        <p:cNvGrpSpPr/>
        <p:nvPr/>
      </p:nvGrpSpPr>
      <p:grpSpPr>
        <a:xfrm>
          <a:off x="0" y="0"/>
          <a:ext cx="0" cy="0"/>
          <a:chOff x="0" y="0"/>
          <a:chExt cx="0" cy="0"/>
        </a:xfrm>
      </p:grpSpPr>
      <p:sp>
        <p:nvSpPr>
          <p:cNvPr id="74" name="Google Shape;7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9" name="Shape 79"/>
        <p:cNvGrpSpPr/>
        <p:nvPr/>
      </p:nvGrpSpPr>
      <p:grpSpPr>
        <a:xfrm>
          <a:off x="0" y="0"/>
          <a:ext cx="0" cy="0"/>
          <a:chOff x="0" y="0"/>
          <a:chExt cx="0" cy="0"/>
        </a:xfrm>
      </p:grpSpPr>
      <p:sp>
        <p:nvSpPr>
          <p:cNvPr id="80" name="Google Shape;80;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2" name="Shape 22"/>
        <p:cNvGrpSpPr/>
        <p:nvPr/>
      </p:nvGrpSpPr>
      <p:grpSpPr>
        <a:xfrm>
          <a:off x="0" y="0"/>
          <a:ext cx="0" cy="0"/>
          <a:chOff x="0" y="0"/>
          <a:chExt cx="0" cy="0"/>
        </a:xfrm>
      </p:grpSpPr>
      <p:sp>
        <p:nvSpPr>
          <p:cNvPr id="23" name="Google Shape;2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5" name="Shape 35"/>
        <p:cNvGrpSpPr/>
        <p:nvPr/>
      </p:nvGrpSpPr>
      <p:grpSpPr>
        <a:xfrm>
          <a:off x="0" y="0"/>
          <a:ext cx="0" cy="0"/>
          <a:chOff x="0" y="0"/>
          <a:chExt cx="0" cy="0"/>
        </a:xfrm>
      </p:grpSpPr>
      <p:sp>
        <p:nvSpPr>
          <p:cNvPr id="36" name="Google Shape;36;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1" name="Shape 41"/>
        <p:cNvGrpSpPr/>
        <p:nvPr/>
      </p:nvGrpSpPr>
      <p:grpSpPr>
        <a:xfrm>
          <a:off x="0" y="0"/>
          <a:ext cx="0" cy="0"/>
          <a:chOff x="0" y="0"/>
          <a:chExt cx="0" cy="0"/>
        </a:xfrm>
      </p:grpSpPr>
      <p:sp>
        <p:nvSpPr>
          <p:cNvPr id="42" name="Google Shape;42;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0" name="Shape 50"/>
        <p:cNvGrpSpPr/>
        <p:nvPr/>
      </p:nvGrpSpPr>
      <p:grpSpPr>
        <a:xfrm>
          <a:off x="0" y="0"/>
          <a:ext cx="0" cy="0"/>
          <a:chOff x="0" y="0"/>
          <a:chExt cx="0" cy="0"/>
        </a:xfrm>
      </p:grpSpPr>
      <p:sp>
        <p:nvSpPr>
          <p:cNvPr id="51" name="Google Shape;5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5" name="Shape 55"/>
        <p:cNvGrpSpPr/>
        <p:nvPr/>
      </p:nvGrpSpPr>
      <p:grpSpPr>
        <a:xfrm>
          <a:off x="0" y="0"/>
          <a:ext cx="0" cy="0"/>
          <a:chOff x="0" y="0"/>
          <a:chExt cx="0" cy="0"/>
        </a:xfrm>
      </p:grpSpPr>
      <p:sp>
        <p:nvSpPr>
          <p:cNvPr id="56" name="Google Shape;5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9" name="Shape 59"/>
        <p:cNvGrpSpPr/>
        <p:nvPr/>
      </p:nvGrpSpPr>
      <p:grpSpPr>
        <a:xfrm>
          <a:off x="0" y="0"/>
          <a:ext cx="0" cy="0"/>
          <a:chOff x="0" y="0"/>
          <a:chExt cx="0" cy="0"/>
        </a:xfrm>
      </p:grpSpPr>
      <p:sp>
        <p:nvSpPr>
          <p:cNvPr id="60" name="Google Shape;60;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6" name="Shape 66"/>
        <p:cNvGrpSpPr/>
        <p:nvPr/>
      </p:nvGrpSpPr>
      <p:grpSpPr>
        <a:xfrm>
          <a:off x="0" y="0"/>
          <a:ext cx="0" cy="0"/>
          <a:chOff x="0" y="0"/>
          <a:chExt cx="0" cy="0"/>
        </a:xfrm>
      </p:grpSpPr>
      <p:sp>
        <p:nvSpPr>
          <p:cNvPr id="67" name="Google Shape;67;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p:nvPr>
            <p:ph idx="2" type="pic"/>
          </p:nvPr>
        </p:nvSpPr>
        <p:spPr>
          <a:xfrm>
            <a:off x="5183188" y="987425"/>
            <a:ext cx="6172200" cy="4873625"/>
          </a:xfrm>
          <a:prstGeom prst="rect">
            <a:avLst/>
          </a:prstGeom>
          <a:noFill/>
          <a:ln>
            <a:noFill/>
          </a:ln>
        </p:spPr>
      </p:sp>
      <p:sp>
        <p:nvSpPr>
          <p:cNvPr id="69" name="Google Shape;69;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9"/>
          <p:cNvPicPr preferRelativeResize="0"/>
          <p:nvPr/>
        </p:nvPicPr>
        <p:blipFill rotWithShape="1">
          <a:blip r:embed="rId1">
            <a:alphaModFix/>
          </a:blip>
          <a:srcRect b="0" l="0" r="0" t="0"/>
          <a:stretch/>
        </p:blipFill>
        <p:spPr>
          <a:xfrm>
            <a:off x="208970" y="136525"/>
            <a:ext cx="3206584" cy="87774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9826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b="1" lang="en-US" sz="4700"/>
              <a:t>Assignment 01</a:t>
            </a:r>
            <a:br>
              <a:rPr b="1" lang="en-US" sz="4700"/>
            </a:br>
            <a:r>
              <a:rPr b="1" lang="en-US" sz="4700"/>
              <a:t>Data Complexity Reduction</a:t>
            </a:r>
            <a:endParaRPr b="1" sz="4700"/>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Clr>
                <a:schemeClr val="dk1"/>
              </a:buClr>
              <a:buSzPct val="100000"/>
              <a:buNone/>
            </a:pPr>
            <a:r>
              <a:rPr b="1" lang="en-US" u="sng"/>
              <a:t>Team 9</a:t>
            </a:r>
            <a:endParaRPr b="1" u="sng"/>
          </a:p>
          <a:p>
            <a:pPr indent="0" lvl="0" marL="0" rtl="0" algn="ctr">
              <a:lnSpc>
                <a:spcPct val="90000"/>
              </a:lnSpc>
              <a:spcBef>
                <a:spcPts val="0"/>
              </a:spcBef>
              <a:spcAft>
                <a:spcPts val="0"/>
              </a:spcAft>
              <a:buClr>
                <a:schemeClr val="dk1"/>
              </a:buClr>
              <a:buSzPct val="100000"/>
              <a:buNone/>
            </a:pPr>
            <a:r>
              <a:t/>
            </a:r>
            <a:endParaRPr u="sng"/>
          </a:p>
          <a:p>
            <a:pPr indent="0" lvl="0" marL="0" rtl="0" algn="ctr">
              <a:lnSpc>
                <a:spcPct val="90000"/>
              </a:lnSpc>
              <a:spcBef>
                <a:spcPts val="1000"/>
              </a:spcBef>
              <a:spcAft>
                <a:spcPts val="0"/>
              </a:spcAft>
              <a:buClr>
                <a:schemeClr val="dk1"/>
              </a:buClr>
              <a:buSzPct val="100000"/>
              <a:buNone/>
            </a:pPr>
            <a:r>
              <a:rPr lang="en-US"/>
              <a:t>S5065623 </a:t>
            </a:r>
            <a:endParaRPr/>
          </a:p>
          <a:p>
            <a:pPr indent="0" lvl="0" marL="0" rtl="0" algn="ctr">
              <a:lnSpc>
                <a:spcPct val="90000"/>
              </a:lnSpc>
              <a:spcBef>
                <a:spcPts val="1000"/>
              </a:spcBef>
              <a:spcAft>
                <a:spcPts val="0"/>
              </a:spcAft>
              <a:buClr>
                <a:schemeClr val="dk1"/>
              </a:buClr>
              <a:buSzPct val="100000"/>
              <a:buNone/>
            </a:pPr>
            <a:r>
              <a:rPr lang="en-US"/>
              <a:t>S4302443</a:t>
            </a:r>
            <a:endParaRPr/>
          </a:p>
          <a:p>
            <a:pPr indent="0" lvl="0" marL="0" rtl="0" algn="ctr">
              <a:lnSpc>
                <a:spcPct val="90000"/>
              </a:lnSpc>
              <a:spcBef>
                <a:spcPts val="1000"/>
              </a:spcBef>
              <a:spcAft>
                <a:spcPts val="0"/>
              </a:spcAft>
              <a:buClr>
                <a:schemeClr val="dk1"/>
              </a:buClr>
              <a:buSzPct val="100000"/>
              <a:buNone/>
            </a:pPr>
            <a:r>
              <a:rPr lang="en-US"/>
              <a:t>S5893836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03cf88c0a6_0_17"/>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153" name="Google Shape;153;g303cf88c0a6_0_17"/>
          <p:cNvSpPr txBox="1"/>
          <p:nvPr>
            <p:ph idx="1" type="body"/>
          </p:nvPr>
        </p:nvSpPr>
        <p:spPr>
          <a:xfrm>
            <a:off x="577425" y="26991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Graph 1</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Scree Plot: Lifestyle</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p:txBody>
      </p:sp>
      <p:sp>
        <p:nvSpPr>
          <p:cNvPr id="154" name="Google Shape;154;g303cf88c0a6_0_17"/>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5" name="Google Shape;155;g303cf88c0a6_0_17"/>
          <p:cNvPicPr preferRelativeResize="0"/>
          <p:nvPr/>
        </p:nvPicPr>
        <p:blipFill>
          <a:blip r:embed="rId3">
            <a:alphaModFix/>
          </a:blip>
          <a:stretch>
            <a:fillRect/>
          </a:stretch>
        </p:blipFill>
        <p:spPr>
          <a:xfrm>
            <a:off x="6172200" y="1384025"/>
            <a:ext cx="5181600" cy="5277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03cf88c0a6_0_25"/>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162" name="Google Shape;162;g303cf88c0a6_0_25"/>
          <p:cNvSpPr txBox="1"/>
          <p:nvPr>
            <p:ph idx="1" type="body"/>
          </p:nvPr>
        </p:nvSpPr>
        <p:spPr>
          <a:xfrm>
            <a:off x="577425" y="26991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Graph 2</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Heatmap: Lifestyle</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p:txBody>
      </p:sp>
      <p:pic>
        <p:nvPicPr>
          <p:cNvPr id="163" name="Google Shape;163;g303cf88c0a6_0_25"/>
          <p:cNvPicPr preferRelativeResize="0"/>
          <p:nvPr/>
        </p:nvPicPr>
        <p:blipFill>
          <a:blip r:embed="rId3">
            <a:alphaModFix/>
          </a:blip>
          <a:stretch>
            <a:fillRect/>
          </a:stretch>
        </p:blipFill>
        <p:spPr>
          <a:xfrm>
            <a:off x="6452100" y="1018898"/>
            <a:ext cx="4525050" cy="5522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03cf88c0a6_0_44"/>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170" name="Google Shape;170;g303cf88c0a6_0_44"/>
          <p:cNvSpPr txBox="1"/>
          <p:nvPr>
            <p:ph idx="1" type="body"/>
          </p:nvPr>
        </p:nvSpPr>
        <p:spPr>
          <a:xfrm>
            <a:off x="577425" y="26991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Graph 3</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SEM path</a:t>
            </a:r>
            <a:r>
              <a:rPr lang="en-US" sz="1800" u="sng">
                <a:latin typeface="Times New Roman"/>
                <a:ea typeface="Times New Roman"/>
                <a:cs typeface="Times New Roman"/>
                <a:sym typeface="Times New Roman"/>
              </a:rPr>
              <a:t>: Lifestyle</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p:txBody>
      </p:sp>
      <p:pic>
        <p:nvPicPr>
          <p:cNvPr id="171" name="Google Shape;171;g303cf88c0a6_0_44"/>
          <p:cNvPicPr preferRelativeResize="0"/>
          <p:nvPr/>
        </p:nvPicPr>
        <p:blipFill>
          <a:blip r:embed="rId3">
            <a:alphaModFix/>
          </a:blip>
          <a:stretch>
            <a:fillRect/>
          </a:stretch>
        </p:blipFill>
        <p:spPr>
          <a:xfrm>
            <a:off x="5911425" y="1312700"/>
            <a:ext cx="4797365" cy="539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03cf88c0a6_0_82"/>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178" name="Google Shape;178;g303cf88c0a6_0_82"/>
          <p:cNvSpPr txBox="1"/>
          <p:nvPr>
            <p:ph idx="1" type="body"/>
          </p:nvPr>
        </p:nvSpPr>
        <p:spPr>
          <a:xfrm>
            <a:off x="577425" y="26991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Table 1</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nScree</a:t>
            </a:r>
            <a:r>
              <a:rPr lang="en-US" sz="1800" u="sng">
                <a:latin typeface="Times New Roman"/>
                <a:ea typeface="Times New Roman"/>
                <a:cs typeface="Times New Roman"/>
                <a:sym typeface="Times New Roman"/>
              </a:rPr>
              <a:t>: Lifestyle</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p:txBody>
      </p:sp>
      <p:graphicFrame>
        <p:nvGraphicFramePr>
          <p:cNvPr id="179" name="Google Shape;179;g303cf88c0a6_0_82"/>
          <p:cNvGraphicFramePr/>
          <p:nvPr/>
        </p:nvGraphicFramePr>
        <p:xfrm>
          <a:off x="4778050" y="3032800"/>
          <a:ext cx="3000000" cy="3000000"/>
        </p:xfrm>
        <a:graphic>
          <a:graphicData uri="http://schemas.openxmlformats.org/drawingml/2006/table">
            <a:tbl>
              <a:tblPr>
                <a:noFill/>
                <a:tableStyleId>{2F3CB9F0-AE89-4255-9DE4-D2E8EE2D33F2}</a:tableStyleId>
              </a:tblPr>
              <a:tblGrid>
                <a:gridCol w="1771650"/>
                <a:gridCol w="1771650"/>
                <a:gridCol w="1771650"/>
                <a:gridCol w="1771650"/>
              </a:tblGrid>
              <a:tr h="381000">
                <a:tc>
                  <a:txBody>
                    <a:bodyPr/>
                    <a:lstStyle/>
                    <a:p>
                      <a:pPr indent="0" lvl="0" marL="0" rtl="0" algn="l">
                        <a:spcBef>
                          <a:spcPts val="0"/>
                        </a:spcBef>
                        <a:spcAft>
                          <a:spcPts val="0"/>
                        </a:spcAft>
                        <a:buNone/>
                      </a:pPr>
                      <a:r>
                        <a:rPr lang="en-US"/>
                        <a:t>noc</a:t>
                      </a:r>
                      <a:endParaRPr/>
                    </a:p>
                  </a:txBody>
                  <a:tcPr marT="91425" marB="91425" marR="91425" marL="91425"/>
                </a:tc>
                <a:tc>
                  <a:txBody>
                    <a:bodyPr/>
                    <a:lstStyle/>
                    <a:p>
                      <a:pPr indent="0" lvl="0" marL="0" rtl="0" algn="l">
                        <a:spcBef>
                          <a:spcPts val="0"/>
                        </a:spcBef>
                        <a:spcAft>
                          <a:spcPts val="0"/>
                        </a:spcAft>
                        <a:buNone/>
                      </a:pPr>
                      <a:r>
                        <a:rPr lang="en-US"/>
                        <a:t>naf</a:t>
                      </a:r>
                      <a:endParaRPr/>
                    </a:p>
                  </a:txBody>
                  <a:tcPr marT="91425" marB="91425" marR="91425" marL="91425"/>
                </a:tc>
                <a:tc>
                  <a:txBody>
                    <a:bodyPr/>
                    <a:lstStyle/>
                    <a:p>
                      <a:pPr indent="0" lvl="0" marL="0" rtl="0" algn="l">
                        <a:spcBef>
                          <a:spcPts val="0"/>
                        </a:spcBef>
                        <a:spcAft>
                          <a:spcPts val="0"/>
                        </a:spcAft>
                        <a:buNone/>
                      </a:pPr>
                      <a:r>
                        <a:rPr lang="en-US"/>
                        <a:t>nparallel</a:t>
                      </a:r>
                      <a:endParaRPr/>
                    </a:p>
                  </a:txBody>
                  <a:tcPr marT="91425" marB="91425" marR="91425" marL="91425"/>
                </a:tc>
                <a:tc>
                  <a:txBody>
                    <a:bodyPr/>
                    <a:lstStyle/>
                    <a:p>
                      <a:pPr indent="0" lvl="0" marL="0" rtl="0" algn="l">
                        <a:spcBef>
                          <a:spcPts val="0"/>
                        </a:spcBef>
                        <a:spcAft>
                          <a:spcPts val="0"/>
                        </a:spcAft>
                        <a:buNone/>
                      </a:pPr>
                      <a:r>
                        <a:rPr lang="en-US"/>
                        <a:t>nkaiser</a:t>
                      </a:r>
                      <a:endParaRPr/>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03cf88c0a6_0_68"/>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186" name="Google Shape;186;g303cf88c0a6_0_68"/>
          <p:cNvSpPr txBox="1"/>
          <p:nvPr>
            <p:ph idx="1" type="body"/>
          </p:nvPr>
        </p:nvSpPr>
        <p:spPr>
          <a:xfrm>
            <a:off x="577425" y="26991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Table 2</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Eigenvalue</a:t>
            </a:r>
            <a:r>
              <a:rPr lang="en-US" sz="1800" u="sng">
                <a:latin typeface="Times New Roman"/>
                <a:ea typeface="Times New Roman"/>
                <a:cs typeface="Times New Roman"/>
                <a:sym typeface="Times New Roman"/>
              </a:rPr>
              <a:t>: Lifestyle</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p:txBody>
      </p:sp>
      <p:graphicFrame>
        <p:nvGraphicFramePr>
          <p:cNvPr id="187" name="Google Shape;187;g303cf88c0a6_0_68"/>
          <p:cNvGraphicFramePr/>
          <p:nvPr/>
        </p:nvGraphicFramePr>
        <p:xfrm>
          <a:off x="8155725" y="762000"/>
          <a:ext cx="3000000" cy="3000000"/>
        </p:xfrm>
        <a:graphic>
          <a:graphicData uri="http://schemas.openxmlformats.org/drawingml/2006/table">
            <a:tbl>
              <a:tblPr>
                <a:noFill/>
                <a:tableStyleId>{2F3CB9F0-AE89-4255-9DE4-D2E8EE2D33F2}</a:tableStyleId>
              </a:tblPr>
              <a:tblGrid>
                <a:gridCol w="1087050"/>
              </a:tblGrid>
              <a:tr h="381000">
                <a:tc>
                  <a:txBody>
                    <a:bodyPr/>
                    <a:lstStyle/>
                    <a:p>
                      <a:pPr indent="0" lvl="0" marL="0" rtl="0" algn="l">
                        <a:spcBef>
                          <a:spcPts val="0"/>
                        </a:spcBef>
                        <a:spcAft>
                          <a:spcPts val="0"/>
                        </a:spcAft>
                        <a:buNone/>
                      </a:pPr>
                      <a:r>
                        <a:rPr lang="en-US"/>
                        <a:t>Eigenvalue</a:t>
                      </a:r>
                      <a:endParaRPr/>
                    </a:p>
                  </a:txBody>
                  <a:tcPr marT="91425" marB="91425" marR="91425" marL="91425"/>
                </a:tc>
              </a:tr>
              <a:tr h="381000">
                <a:tc>
                  <a:txBody>
                    <a:bodyPr/>
                    <a:lstStyle/>
                    <a:p>
                      <a:pPr indent="0" lvl="0" marL="0" rtl="0" algn="l">
                        <a:spcBef>
                          <a:spcPts val="0"/>
                        </a:spcBef>
                        <a:spcAft>
                          <a:spcPts val="0"/>
                        </a:spcAft>
                        <a:buNone/>
                      </a:pPr>
                      <a:r>
                        <a:rPr lang="en-US"/>
                        <a:t>3.89794</a:t>
                      </a:r>
                      <a:endParaRPr/>
                    </a:p>
                  </a:txBody>
                  <a:tcPr marT="91425" marB="91425" marR="91425" marL="91425"/>
                </a:tc>
              </a:tr>
              <a:tr h="381000">
                <a:tc>
                  <a:txBody>
                    <a:bodyPr/>
                    <a:lstStyle/>
                    <a:p>
                      <a:pPr indent="0" lvl="0" marL="0" rtl="0" algn="l">
                        <a:spcBef>
                          <a:spcPts val="0"/>
                        </a:spcBef>
                        <a:spcAft>
                          <a:spcPts val="0"/>
                        </a:spcAft>
                        <a:buNone/>
                      </a:pPr>
                      <a:r>
                        <a:rPr lang="en-US"/>
                        <a:t>2.07741</a:t>
                      </a:r>
                      <a:endParaRPr/>
                    </a:p>
                  </a:txBody>
                  <a:tcPr marT="91425" marB="91425" marR="91425" marL="91425"/>
                </a:tc>
              </a:tr>
              <a:tr h="381000">
                <a:tc>
                  <a:txBody>
                    <a:bodyPr/>
                    <a:lstStyle/>
                    <a:p>
                      <a:pPr indent="0" lvl="0" marL="0" rtl="0" algn="l">
                        <a:spcBef>
                          <a:spcPts val="0"/>
                        </a:spcBef>
                        <a:spcAft>
                          <a:spcPts val="0"/>
                        </a:spcAft>
                        <a:buNone/>
                      </a:pPr>
                      <a:r>
                        <a:rPr lang="en-US"/>
                        <a:t>1.23934</a:t>
                      </a:r>
                      <a:endParaRPr/>
                    </a:p>
                  </a:txBody>
                  <a:tcPr marT="91425" marB="91425" marR="91425" marL="91425"/>
                </a:tc>
              </a:tr>
              <a:tr h="381000">
                <a:tc>
                  <a:txBody>
                    <a:bodyPr/>
                    <a:lstStyle/>
                    <a:p>
                      <a:pPr indent="0" lvl="0" marL="0" rtl="0" algn="l">
                        <a:spcBef>
                          <a:spcPts val="0"/>
                        </a:spcBef>
                        <a:spcAft>
                          <a:spcPts val="0"/>
                        </a:spcAft>
                        <a:buNone/>
                      </a:pPr>
                      <a:r>
                        <a:rPr lang="en-US"/>
                        <a:t>1.20195</a:t>
                      </a:r>
                      <a:endParaRPr/>
                    </a:p>
                  </a:txBody>
                  <a:tcPr marT="91425" marB="91425" marR="91425" marL="91425"/>
                </a:tc>
              </a:tr>
              <a:tr h="381000">
                <a:tc>
                  <a:txBody>
                    <a:bodyPr/>
                    <a:lstStyle/>
                    <a:p>
                      <a:pPr indent="0" lvl="0" marL="0" rtl="0" algn="l">
                        <a:spcBef>
                          <a:spcPts val="0"/>
                        </a:spcBef>
                        <a:spcAft>
                          <a:spcPts val="0"/>
                        </a:spcAft>
                        <a:buNone/>
                      </a:pPr>
                      <a:r>
                        <a:rPr lang="en-US"/>
                        <a:t>1.00186</a:t>
                      </a:r>
                      <a:endParaRPr/>
                    </a:p>
                  </a:txBody>
                  <a:tcPr marT="91425" marB="91425" marR="91425" marL="91425"/>
                </a:tc>
              </a:tr>
              <a:tr h="381000">
                <a:tc>
                  <a:txBody>
                    <a:bodyPr/>
                    <a:lstStyle/>
                    <a:p>
                      <a:pPr indent="0" lvl="0" marL="0" rtl="0" algn="l">
                        <a:spcBef>
                          <a:spcPts val="0"/>
                        </a:spcBef>
                        <a:spcAft>
                          <a:spcPts val="0"/>
                        </a:spcAft>
                        <a:buNone/>
                      </a:pPr>
                      <a:r>
                        <a:rPr lang="en-US"/>
                        <a:t>0.77412</a:t>
                      </a:r>
                      <a:endParaRPr/>
                    </a:p>
                  </a:txBody>
                  <a:tcPr marT="91425" marB="91425" marR="91425" marL="91425"/>
                </a:tc>
              </a:tr>
              <a:tr h="381000">
                <a:tc>
                  <a:txBody>
                    <a:bodyPr/>
                    <a:lstStyle/>
                    <a:p>
                      <a:pPr indent="0" lvl="0" marL="0" rtl="0" algn="l">
                        <a:spcBef>
                          <a:spcPts val="0"/>
                        </a:spcBef>
                        <a:spcAft>
                          <a:spcPts val="0"/>
                        </a:spcAft>
                        <a:buNone/>
                      </a:pPr>
                      <a:r>
                        <a:rPr lang="en-US"/>
                        <a:t>0.63562</a:t>
                      </a:r>
                      <a:endParaRPr/>
                    </a:p>
                  </a:txBody>
                  <a:tcPr marT="91425" marB="91425" marR="91425" marL="91425"/>
                </a:tc>
              </a:tr>
              <a:tr h="381000">
                <a:tc>
                  <a:txBody>
                    <a:bodyPr/>
                    <a:lstStyle/>
                    <a:p>
                      <a:pPr indent="0" lvl="0" marL="0" rtl="0" algn="l">
                        <a:spcBef>
                          <a:spcPts val="0"/>
                        </a:spcBef>
                        <a:spcAft>
                          <a:spcPts val="0"/>
                        </a:spcAft>
                        <a:buNone/>
                      </a:pPr>
                      <a:r>
                        <a:rPr lang="en-US"/>
                        <a:t>0.58833</a:t>
                      </a:r>
                      <a:endParaRPr/>
                    </a:p>
                  </a:txBody>
                  <a:tcPr marT="91425" marB="91425" marR="91425" marL="91425"/>
                </a:tc>
              </a:tr>
              <a:tr h="381000">
                <a:tc>
                  <a:txBody>
                    <a:bodyPr/>
                    <a:lstStyle/>
                    <a:p>
                      <a:pPr indent="0" lvl="0" marL="0" rtl="0" algn="l">
                        <a:spcBef>
                          <a:spcPts val="0"/>
                        </a:spcBef>
                        <a:spcAft>
                          <a:spcPts val="0"/>
                        </a:spcAft>
                        <a:buNone/>
                      </a:pPr>
                      <a:r>
                        <a:rPr lang="en-US"/>
                        <a:t>0.52798</a:t>
                      </a:r>
                      <a:endParaRPr/>
                    </a:p>
                  </a:txBody>
                  <a:tcPr marT="91425" marB="91425" marR="91425" marL="91425"/>
                </a:tc>
              </a:tr>
              <a:tr h="381000">
                <a:tc>
                  <a:txBody>
                    <a:bodyPr/>
                    <a:lstStyle/>
                    <a:p>
                      <a:pPr indent="0" lvl="0" marL="0" rtl="0" algn="l">
                        <a:spcBef>
                          <a:spcPts val="0"/>
                        </a:spcBef>
                        <a:spcAft>
                          <a:spcPts val="0"/>
                        </a:spcAft>
                        <a:buNone/>
                      </a:pPr>
                      <a:r>
                        <a:rPr lang="en-US"/>
                        <a:t>0.35735</a:t>
                      </a:r>
                      <a:endParaRPr/>
                    </a:p>
                  </a:txBody>
                  <a:tcPr marT="91425" marB="91425" marR="91425" marL="91425"/>
                </a:tc>
              </a:tr>
              <a:tr h="381000">
                <a:tc>
                  <a:txBody>
                    <a:bodyPr/>
                    <a:lstStyle/>
                    <a:p>
                      <a:pPr indent="0" lvl="0" marL="0" rtl="0" algn="l">
                        <a:spcBef>
                          <a:spcPts val="0"/>
                        </a:spcBef>
                        <a:spcAft>
                          <a:spcPts val="0"/>
                        </a:spcAft>
                        <a:buNone/>
                      </a:pPr>
                      <a:r>
                        <a:rPr lang="en-US"/>
                        <a:t>0.30617</a:t>
                      </a:r>
                      <a:endParaRPr/>
                    </a:p>
                  </a:txBody>
                  <a:tcPr marT="91425" marB="91425" marR="91425" marL="91425"/>
                </a:tc>
              </a:tr>
              <a:tr h="381000">
                <a:tc>
                  <a:txBody>
                    <a:bodyPr/>
                    <a:lstStyle/>
                    <a:p>
                      <a:pPr indent="0" lvl="0" marL="0" rtl="0" algn="l">
                        <a:spcBef>
                          <a:spcPts val="0"/>
                        </a:spcBef>
                        <a:spcAft>
                          <a:spcPts val="0"/>
                        </a:spcAft>
                        <a:buNone/>
                      </a:pPr>
                      <a:r>
                        <a:rPr lang="en-US"/>
                        <a:t>0.22175</a:t>
                      </a:r>
                      <a:endParaRPr/>
                    </a:p>
                  </a:txBody>
                  <a:tcPr marT="91425" marB="91425" marR="91425" marL="91425"/>
                </a:tc>
              </a:tr>
              <a:tr h="381000">
                <a:tc>
                  <a:txBody>
                    <a:bodyPr/>
                    <a:lstStyle/>
                    <a:p>
                      <a:pPr indent="0" lvl="0" marL="0" rtl="0" algn="l">
                        <a:spcBef>
                          <a:spcPts val="0"/>
                        </a:spcBef>
                        <a:spcAft>
                          <a:spcPts val="0"/>
                        </a:spcAft>
                        <a:buNone/>
                      </a:pPr>
                      <a:r>
                        <a:rPr lang="en-US"/>
                        <a:t>0.17018</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03cf88c0a6_0_97"/>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194" name="Google Shape;194;g303cf88c0a6_0_97"/>
          <p:cNvSpPr txBox="1"/>
          <p:nvPr>
            <p:ph idx="1" type="body"/>
          </p:nvPr>
        </p:nvSpPr>
        <p:spPr>
          <a:xfrm>
            <a:off x="577425" y="26991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Table 3</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KMO</a:t>
            </a:r>
            <a:r>
              <a:rPr lang="en-US" sz="1800" u="sng">
                <a:latin typeface="Times New Roman"/>
                <a:ea typeface="Times New Roman"/>
                <a:cs typeface="Times New Roman"/>
                <a:sym typeface="Times New Roman"/>
              </a:rPr>
              <a:t>: Lifestyle</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p:txBody>
      </p:sp>
      <p:graphicFrame>
        <p:nvGraphicFramePr>
          <p:cNvPr id="195" name="Google Shape;195;g303cf88c0a6_0_97"/>
          <p:cNvGraphicFramePr/>
          <p:nvPr/>
        </p:nvGraphicFramePr>
        <p:xfrm>
          <a:off x="5123300" y="3048000"/>
          <a:ext cx="3000000" cy="3000000"/>
        </p:xfrm>
        <a:graphic>
          <a:graphicData uri="http://schemas.openxmlformats.org/drawingml/2006/table">
            <a:tbl>
              <a:tblPr>
                <a:noFill/>
                <a:tableStyleId>{2F3CB9F0-AE89-4255-9DE4-D2E8EE2D33F2}</a:tableStyleId>
              </a:tblPr>
              <a:tblGrid>
                <a:gridCol w="1506900"/>
              </a:tblGrid>
              <a:tr h="381000">
                <a:tc>
                  <a:txBody>
                    <a:bodyPr/>
                    <a:lstStyle/>
                    <a:p>
                      <a:pPr indent="0" lvl="0" marL="0" rtl="0" algn="l">
                        <a:lnSpc>
                          <a:spcPct val="115000"/>
                        </a:lnSpc>
                        <a:spcBef>
                          <a:spcPts val="1200"/>
                        </a:spcBef>
                        <a:spcAft>
                          <a:spcPts val="1200"/>
                        </a:spcAft>
                        <a:buNone/>
                      </a:pPr>
                      <a:r>
                        <a:rPr b="1" lang="en-US" sz="1100"/>
                        <a:t>KMO</a:t>
                      </a:r>
                      <a:endParaRPr b="1" sz="1100"/>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0.6849626</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graphicFrame>
        <p:nvGraphicFramePr>
          <p:cNvPr id="196" name="Google Shape;196;g303cf88c0a6_0_97"/>
          <p:cNvGraphicFramePr/>
          <p:nvPr/>
        </p:nvGraphicFramePr>
        <p:xfrm>
          <a:off x="7310850" y="762000"/>
          <a:ext cx="3000000" cy="3000000"/>
        </p:xfrm>
        <a:graphic>
          <a:graphicData uri="http://schemas.openxmlformats.org/drawingml/2006/table">
            <a:tbl>
              <a:tblPr>
                <a:noFill/>
                <a:tableStyleId>{2F3CB9F0-AE89-4255-9DE4-D2E8EE2D33F2}</a:tableStyleId>
              </a:tblPr>
              <a:tblGrid>
                <a:gridCol w="2013075"/>
                <a:gridCol w="2013075"/>
              </a:tblGrid>
              <a:tr h="381000">
                <a:tc>
                  <a:txBody>
                    <a:bodyPr/>
                    <a:lstStyle/>
                    <a:p>
                      <a:pPr indent="0" lvl="0" marL="0" rtl="0" algn="l">
                        <a:spcBef>
                          <a:spcPts val="0"/>
                        </a:spcBef>
                        <a:spcAft>
                          <a:spcPts val="0"/>
                        </a:spcAft>
                        <a:buNone/>
                      </a:pPr>
                      <a:r>
                        <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US" sz="1100"/>
                        <a:t>MSA</a:t>
                      </a:r>
                      <a:endParaRPr b="1" sz="1100"/>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Q11</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0.8498163</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Q12</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0.5514124</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Q13</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0.4481615</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Q14</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0.7095455</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Q15</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0.3401183</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Q16</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0.6816473</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Q17</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0.5403993</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Q18</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0.3784436</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Q19</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0.7724375</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Q20</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0.8058200</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Q21</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0.7567499</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Q22</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0.8125600</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en-US"/>
                        <a:t>Q23</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a:t>0.6464631</a:t>
                      </a:r>
                      <a:endParaRPr/>
                    </a:p>
                  </a:txBody>
                  <a:tcPr marT="9525" marB="9525" marR="9525" marL="952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03cf88c0a6_0_105"/>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203" name="Google Shape;203;g303cf88c0a6_0_105"/>
          <p:cNvSpPr txBox="1"/>
          <p:nvPr>
            <p:ph idx="1" type="body"/>
          </p:nvPr>
        </p:nvSpPr>
        <p:spPr>
          <a:xfrm>
            <a:off x="577425" y="26991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Table 4</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Loadings:</a:t>
            </a:r>
            <a:r>
              <a:rPr lang="en-US" sz="1800" u="sng">
                <a:latin typeface="Times New Roman"/>
                <a:ea typeface="Times New Roman"/>
                <a:cs typeface="Times New Roman"/>
                <a:sym typeface="Times New Roman"/>
              </a:rPr>
              <a:t> Lifestyle</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p:txBody>
      </p:sp>
      <p:graphicFrame>
        <p:nvGraphicFramePr>
          <p:cNvPr id="204" name="Google Shape;204;g303cf88c0a6_0_105"/>
          <p:cNvGraphicFramePr/>
          <p:nvPr/>
        </p:nvGraphicFramePr>
        <p:xfrm>
          <a:off x="6109175" y="859950"/>
          <a:ext cx="3000000" cy="3000000"/>
        </p:xfrm>
        <a:graphic>
          <a:graphicData uri="http://schemas.openxmlformats.org/drawingml/2006/table">
            <a:tbl>
              <a:tblPr>
                <a:noFill/>
                <a:tableStyleId>{2F3CB9F0-AE89-4255-9DE4-D2E8EE2D33F2}</a:tableStyleId>
              </a:tblPr>
              <a:tblGrid>
                <a:gridCol w="1295400"/>
                <a:gridCol w="1295400"/>
                <a:gridCol w="1295400"/>
                <a:gridCol w="1295400"/>
              </a:tblGrid>
              <a:tr h="361550">
                <a:tc>
                  <a:txBody>
                    <a:bodyPr/>
                    <a:lstStyle/>
                    <a:p>
                      <a:pPr indent="0" lvl="0" marL="0" rtl="0" algn="l">
                        <a:spcBef>
                          <a:spcPts val="0"/>
                        </a:spcBef>
                        <a:spcAft>
                          <a:spcPts val="0"/>
                        </a:spcAft>
                        <a:buNone/>
                      </a:pPr>
                      <a:r>
                        <a:rPr lang="en-US"/>
                        <a:t>Loadings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61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Factor1 </a:t>
                      </a:r>
                      <a:endParaRPr/>
                    </a:p>
                  </a:txBody>
                  <a:tcPr marT="91425" marB="91425" marR="91425" marL="91425"/>
                </a:tc>
                <a:tc>
                  <a:txBody>
                    <a:bodyPr/>
                    <a:lstStyle/>
                    <a:p>
                      <a:pPr indent="0" lvl="0" marL="0" rtl="0" algn="l">
                        <a:spcBef>
                          <a:spcPts val="0"/>
                        </a:spcBef>
                        <a:spcAft>
                          <a:spcPts val="0"/>
                        </a:spcAft>
                        <a:buNone/>
                      </a:pPr>
                      <a:r>
                        <a:rPr lang="en-US"/>
                        <a:t>Factor2 </a:t>
                      </a:r>
                      <a:endParaRPr/>
                    </a:p>
                  </a:txBody>
                  <a:tcPr marT="91425" marB="91425" marR="91425" marL="91425"/>
                </a:tc>
                <a:tc>
                  <a:txBody>
                    <a:bodyPr/>
                    <a:lstStyle/>
                    <a:p>
                      <a:pPr indent="0" lvl="0" marL="0" rtl="0" algn="l">
                        <a:spcBef>
                          <a:spcPts val="0"/>
                        </a:spcBef>
                        <a:spcAft>
                          <a:spcPts val="0"/>
                        </a:spcAft>
                        <a:buNone/>
                      </a:pPr>
                      <a:r>
                        <a:rPr lang="en-US"/>
                        <a:t>Factor3</a:t>
                      </a:r>
                      <a:endParaRPr/>
                    </a:p>
                  </a:txBody>
                  <a:tcPr marT="91425" marB="91425" marR="91425" marL="91425"/>
                </a:tc>
              </a:tr>
              <a:tr h="361550">
                <a:tc>
                  <a:txBody>
                    <a:bodyPr/>
                    <a:lstStyle/>
                    <a:p>
                      <a:pPr indent="0" lvl="0" marL="0" rtl="0" algn="l">
                        <a:spcBef>
                          <a:spcPts val="0"/>
                        </a:spcBef>
                        <a:spcAft>
                          <a:spcPts val="0"/>
                        </a:spcAft>
                        <a:buNone/>
                      </a:pPr>
                      <a:r>
                        <a:rPr lang="en-US"/>
                        <a:t>Q11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0.439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6000">
                <a:tc>
                  <a:txBody>
                    <a:bodyPr/>
                    <a:lstStyle/>
                    <a:p>
                      <a:pPr indent="0" lvl="0" marL="0" rtl="0" algn="l">
                        <a:spcBef>
                          <a:spcPts val="0"/>
                        </a:spcBef>
                        <a:spcAft>
                          <a:spcPts val="0"/>
                        </a:spcAft>
                        <a:buNone/>
                      </a:pPr>
                      <a:r>
                        <a:rPr lang="en-US"/>
                        <a:t>Q12</a:t>
                      </a:r>
                      <a:endParaRPr/>
                    </a:p>
                  </a:txBody>
                  <a:tcPr marT="91425" marB="91425" marR="91425" marL="91425"/>
                </a:tc>
                <a:tc>
                  <a:txBody>
                    <a:bodyPr/>
                    <a:lstStyle/>
                    <a:p>
                      <a:pPr indent="0" lvl="0" marL="0" rtl="0" algn="l">
                        <a:spcBef>
                          <a:spcPts val="0"/>
                        </a:spcBef>
                        <a:spcAft>
                          <a:spcPts val="0"/>
                        </a:spcAft>
                        <a:buNone/>
                      </a:pPr>
                      <a:r>
                        <a:rPr lang="en-US"/>
                        <a:t>0.333</a:t>
                      </a:r>
                      <a:endParaRPr/>
                    </a:p>
                  </a:txBody>
                  <a:tcPr marT="91425" marB="91425" marR="91425" marL="91425"/>
                </a:tc>
                <a:tc>
                  <a:txBody>
                    <a:bodyPr/>
                    <a:lstStyle/>
                    <a:p>
                      <a:pPr indent="0" lvl="0" marL="0" rtl="0" algn="l">
                        <a:spcBef>
                          <a:spcPts val="0"/>
                        </a:spcBef>
                        <a:spcAft>
                          <a:spcPts val="0"/>
                        </a:spcAft>
                        <a:buNone/>
                      </a:pPr>
                      <a:r>
                        <a:rPr lang="en-US"/>
                        <a:t>-0.232</a:t>
                      </a:r>
                      <a:endParaRPr/>
                    </a:p>
                  </a:txBody>
                  <a:tcPr marT="91425" marB="91425" marR="91425" marL="91425"/>
                </a:tc>
                <a:tc>
                  <a:txBody>
                    <a:bodyPr/>
                    <a:lstStyle/>
                    <a:p>
                      <a:pPr indent="0" lvl="0" marL="0" rtl="0" algn="l">
                        <a:spcBef>
                          <a:spcPts val="0"/>
                        </a:spcBef>
                        <a:spcAft>
                          <a:spcPts val="0"/>
                        </a:spcAft>
                        <a:buNone/>
                      </a:pPr>
                      <a:r>
                        <a:rPr lang="en-US"/>
                        <a:t>0.364</a:t>
                      </a:r>
                      <a:endParaRPr/>
                    </a:p>
                  </a:txBody>
                  <a:tcPr marT="91425" marB="91425" marR="91425" marL="91425"/>
                </a:tc>
              </a:tr>
              <a:tr h="376000">
                <a:tc>
                  <a:txBody>
                    <a:bodyPr/>
                    <a:lstStyle/>
                    <a:p>
                      <a:pPr indent="0" lvl="0" marL="0" rtl="0" algn="l">
                        <a:spcBef>
                          <a:spcPts val="0"/>
                        </a:spcBef>
                        <a:spcAft>
                          <a:spcPts val="0"/>
                        </a:spcAft>
                        <a:buNone/>
                      </a:pPr>
                      <a:r>
                        <a:rPr lang="en-US"/>
                        <a:t>Q13</a:t>
                      </a:r>
                      <a:endParaRPr/>
                    </a:p>
                  </a:txBody>
                  <a:tcPr marT="91425" marB="91425" marR="91425" marL="91425"/>
                </a:tc>
                <a:tc>
                  <a:txBody>
                    <a:bodyPr/>
                    <a:lstStyle/>
                    <a:p>
                      <a:pPr indent="0" lvl="0" marL="0" rtl="0" algn="l">
                        <a:spcBef>
                          <a:spcPts val="0"/>
                        </a:spcBef>
                        <a:spcAft>
                          <a:spcPts val="0"/>
                        </a:spcAft>
                        <a:buNone/>
                      </a:pPr>
                      <a:r>
                        <a:rPr lang="en-US"/>
                        <a:t> -0.129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a:t>0.787</a:t>
                      </a:r>
                      <a:endParaRPr b="1"/>
                    </a:p>
                  </a:txBody>
                  <a:tcPr marT="91425" marB="91425" marR="91425" marL="91425"/>
                </a:tc>
              </a:tr>
              <a:tr h="376000">
                <a:tc>
                  <a:txBody>
                    <a:bodyPr/>
                    <a:lstStyle/>
                    <a:p>
                      <a:pPr indent="0" lvl="0" marL="0" rtl="0" algn="l">
                        <a:spcBef>
                          <a:spcPts val="0"/>
                        </a:spcBef>
                        <a:spcAft>
                          <a:spcPts val="0"/>
                        </a:spcAft>
                        <a:buNone/>
                      </a:pPr>
                      <a:r>
                        <a:rPr lang="en-US"/>
                        <a:t>Q14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a:t>0.978</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6000">
                <a:tc>
                  <a:txBody>
                    <a:bodyPr/>
                    <a:lstStyle/>
                    <a:p>
                      <a:pPr indent="0" lvl="0" marL="0" rtl="0" algn="l">
                        <a:spcBef>
                          <a:spcPts val="0"/>
                        </a:spcBef>
                        <a:spcAft>
                          <a:spcPts val="0"/>
                        </a:spcAft>
                        <a:buNone/>
                      </a:pPr>
                      <a:r>
                        <a:rPr lang="en-US"/>
                        <a:t>Q15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-0.271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6000">
                <a:tc>
                  <a:txBody>
                    <a:bodyPr/>
                    <a:lstStyle/>
                    <a:p>
                      <a:pPr indent="0" lvl="0" marL="0" rtl="0" algn="l">
                        <a:spcBef>
                          <a:spcPts val="0"/>
                        </a:spcBef>
                        <a:spcAft>
                          <a:spcPts val="0"/>
                        </a:spcAft>
                        <a:buNone/>
                      </a:pPr>
                      <a:r>
                        <a:rPr lang="en-US"/>
                        <a:t>Q16</a:t>
                      </a:r>
                      <a:endParaRPr/>
                    </a:p>
                  </a:txBody>
                  <a:tcPr marT="91425" marB="91425" marR="91425" marL="91425"/>
                </a:tc>
                <a:tc>
                  <a:txBody>
                    <a:bodyPr/>
                    <a:lstStyle/>
                    <a:p>
                      <a:pPr indent="0" lvl="0" marL="0" rtl="0" algn="l">
                        <a:spcBef>
                          <a:spcPts val="0"/>
                        </a:spcBef>
                        <a:spcAft>
                          <a:spcPts val="0"/>
                        </a:spcAft>
                        <a:buNone/>
                      </a:pPr>
                      <a:r>
                        <a:rPr lang="en-US"/>
                        <a:t>0.330</a:t>
                      </a:r>
                      <a:endParaRPr/>
                    </a:p>
                  </a:txBody>
                  <a:tcPr marT="91425" marB="91425" marR="91425" marL="91425"/>
                </a:tc>
                <a:tc>
                  <a:txBody>
                    <a:bodyPr/>
                    <a:lstStyle/>
                    <a:p>
                      <a:pPr indent="0" lvl="0" marL="0" rtl="0" algn="l">
                        <a:spcBef>
                          <a:spcPts val="0"/>
                        </a:spcBef>
                        <a:spcAft>
                          <a:spcPts val="0"/>
                        </a:spcAft>
                        <a:buNone/>
                      </a:pPr>
                      <a:r>
                        <a:rPr lang="en-US"/>
                        <a:t>0.362</a:t>
                      </a:r>
                      <a:endParaRPr/>
                    </a:p>
                  </a:txBody>
                  <a:tcPr marT="91425" marB="91425" marR="91425" marL="91425"/>
                </a:tc>
                <a:tc>
                  <a:txBody>
                    <a:bodyPr/>
                    <a:lstStyle/>
                    <a:p>
                      <a:pPr indent="0" lvl="0" marL="0" rtl="0" algn="l">
                        <a:spcBef>
                          <a:spcPts val="0"/>
                        </a:spcBef>
                        <a:spcAft>
                          <a:spcPts val="0"/>
                        </a:spcAft>
                        <a:buNone/>
                      </a:pPr>
                      <a:r>
                        <a:rPr lang="en-US"/>
                        <a:t>-0.238</a:t>
                      </a:r>
                      <a:endParaRPr/>
                    </a:p>
                  </a:txBody>
                  <a:tcPr marT="91425" marB="91425" marR="91425" marL="91425"/>
                </a:tc>
              </a:tr>
              <a:tr h="376000">
                <a:tc>
                  <a:txBody>
                    <a:bodyPr/>
                    <a:lstStyle/>
                    <a:p>
                      <a:pPr indent="0" lvl="0" marL="0" rtl="0" algn="l">
                        <a:spcBef>
                          <a:spcPts val="0"/>
                        </a:spcBef>
                        <a:spcAft>
                          <a:spcPts val="0"/>
                        </a:spcAft>
                        <a:buNone/>
                      </a:pPr>
                      <a:r>
                        <a:rPr lang="en-US"/>
                        <a:t>Q17</a:t>
                      </a:r>
                      <a:endParaRPr/>
                    </a:p>
                  </a:txBody>
                  <a:tcPr marT="91425" marB="91425" marR="91425" marL="91425"/>
                </a:tc>
                <a:tc>
                  <a:txBody>
                    <a:bodyPr/>
                    <a:lstStyle/>
                    <a:p>
                      <a:pPr indent="0" lvl="0" marL="0" rtl="0" algn="l">
                        <a:spcBef>
                          <a:spcPts val="0"/>
                        </a:spcBef>
                        <a:spcAft>
                          <a:spcPts val="0"/>
                        </a:spcAft>
                        <a:buNone/>
                      </a:pPr>
                      <a:r>
                        <a:rPr lang="en-US"/>
                        <a:t>0.125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0.678</a:t>
                      </a:r>
                      <a:endParaRPr/>
                    </a:p>
                  </a:txBody>
                  <a:tcPr marT="91425" marB="91425" marR="91425" marL="91425"/>
                </a:tc>
              </a:tr>
              <a:tr h="376000">
                <a:tc>
                  <a:txBody>
                    <a:bodyPr/>
                    <a:lstStyle/>
                    <a:p>
                      <a:pPr indent="0" lvl="0" marL="0" rtl="0" algn="l">
                        <a:spcBef>
                          <a:spcPts val="0"/>
                        </a:spcBef>
                        <a:spcAft>
                          <a:spcPts val="0"/>
                        </a:spcAft>
                        <a:buNone/>
                      </a:pPr>
                      <a:r>
                        <a:rPr lang="en-US"/>
                        <a:t>Q18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76000">
                <a:tc>
                  <a:txBody>
                    <a:bodyPr/>
                    <a:lstStyle/>
                    <a:p>
                      <a:pPr indent="0" lvl="0" marL="0" rtl="0" algn="l">
                        <a:spcBef>
                          <a:spcPts val="0"/>
                        </a:spcBef>
                        <a:spcAft>
                          <a:spcPts val="0"/>
                        </a:spcAft>
                        <a:buNone/>
                      </a:pPr>
                      <a:r>
                        <a:rPr lang="en-US"/>
                        <a:t>Q19</a:t>
                      </a:r>
                      <a:endParaRPr/>
                    </a:p>
                  </a:txBody>
                  <a:tcPr marT="91425" marB="91425" marR="91425" marL="91425"/>
                </a:tc>
                <a:tc>
                  <a:txBody>
                    <a:bodyPr/>
                    <a:lstStyle/>
                    <a:p>
                      <a:pPr indent="0" lvl="0" marL="0" rtl="0" algn="l">
                        <a:spcBef>
                          <a:spcPts val="0"/>
                        </a:spcBef>
                        <a:spcAft>
                          <a:spcPts val="0"/>
                        </a:spcAft>
                        <a:buNone/>
                      </a:pPr>
                      <a:r>
                        <a:rPr lang="en-US"/>
                        <a:t>-0.636</a:t>
                      </a:r>
                      <a:endParaRPr/>
                    </a:p>
                  </a:txBody>
                  <a:tcPr marT="91425" marB="91425" marR="91425" marL="91425"/>
                </a:tc>
                <a:tc>
                  <a:txBody>
                    <a:bodyPr/>
                    <a:lstStyle/>
                    <a:p>
                      <a:pPr indent="0" lvl="0" marL="0" rtl="0" algn="l">
                        <a:spcBef>
                          <a:spcPts val="0"/>
                        </a:spcBef>
                        <a:spcAft>
                          <a:spcPts val="0"/>
                        </a:spcAft>
                        <a:buNone/>
                      </a:pPr>
                      <a:r>
                        <a:rPr lang="en-US"/>
                        <a:t>0.126</a:t>
                      </a:r>
                      <a:endParaRPr/>
                    </a:p>
                  </a:txBody>
                  <a:tcPr marT="91425" marB="91425" marR="91425" marL="91425"/>
                </a:tc>
                <a:tc>
                  <a:txBody>
                    <a:bodyPr/>
                    <a:lstStyle/>
                    <a:p>
                      <a:pPr indent="0" lvl="0" marL="0" rtl="0" algn="l">
                        <a:spcBef>
                          <a:spcPts val="0"/>
                        </a:spcBef>
                        <a:spcAft>
                          <a:spcPts val="0"/>
                        </a:spcAft>
                        <a:buNone/>
                      </a:pPr>
                      <a:r>
                        <a:rPr lang="en-US"/>
                        <a:t>0.230</a:t>
                      </a:r>
                      <a:endParaRPr/>
                    </a:p>
                  </a:txBody>
                  <a:tcPr marT="91425" marB="91425" marR="91425" marL="91425"/>
                </a:tc>
              </a:tr>
              <a:tr h="376000">
                <a:tc>
                  <a:txBody>
                    <a:bodyPr/>
                    <a:lstStyle/>
                    <a:p>
                      <a:pPr indent="0" lvl="0" marL="0" rtl="0" algn="l">
                        <a:spcBef>
                          <a:spcPts val="0"/>
                        </a:spcBef>
                        <a:spcAft>
                          <a:spcPts val="0"/>
                        </a:spcAft>
                        <a:buNone/>
                      </a:pPr>
                      <a:r>
                        <a:rPr lang="en-US"/>
                        <a:t>Q20</a:t>
                      </a:r>
                      <a:endParaRPr/>
                    </a:p>
                  </a:txBody>
                  <a:tcPr marT="91425" marB="91425" marR="91425" marL="91425"/>
                </a:tc>
                <a:tc>
                  <a:txBody>
                    <a:bodyPr/>
                    <a:lstStyle/>
                    <a:p>
                      <a:pPr indent="0" lvl="0" marL="0" rtl="0" algn="l">
                        <a:spcBef>
                          <a:spcPts val="0"/>
                        </a:spcBef>
                        <a:spcAft>
                          <a:spcPts val="0"/>
                        </a:spcAft>
                        <a:buNone/>
                      </a:pPr>
                      <a:r>
                        <a:rPr b="1" lang="en-US"/>
                        <a:t>0.819</a:t>
                      </a:r>
                      <a:endParaRPr b="1"/>
                    </a:p>
                  </a:txBody>
                  <a:tcPr marT="91425" marB="91425" marR="91425" marL="91425"/>
                </a:tc>
                <a:tc>
                  <a:txBody>
                    <a:bodyPr/>
                    <a:lstStyle/>
                    <a:p>
                      <a:pPr indent="0" lvl="0" marL="0" rtl="0" algn="l">
                        <a:spcBef>
                          <a:spcPts val="0"/>
                        </a:spcBef>
                        <a:spcAft>
                          <a:spcPts val="0"/>
                        </a:spcAft>
                        <a:buNone/>
                      </a:pPr>
                      <a:r>
                        <a:rPr lang="en-US"/>
                        <a:t>0.103</a:t>
                      </a:r>
                      <a:endParaRPr/>
                    </a:p>
                  </a:txBody>
                  <a:tcPr marT="91425" marB="91425" marR="91425" marL="91425"/>
                </a:tc>
                <a:tc>
                  <a:txBody>
                    <a:bodyPr/>
                    <a:lstStyle/>
                    <a:p>
                      <a:pPr indent="0" lvl="0" marL="0" rtl="0" algn="l">
                        <a:spcBef>
                          <a:spcPts val="0"/>
                        </a:spcBef>
                        <a:spcAft>
                          <a:spcPts val="0"/>
                        </a:spcAft>
                        <a:buNone/>
                      </a:pPr>
                      <a:r>
                        <a:rPr lang="en-US"/>
                        <a:t>0.117</a:t>
                      </a:r>
                      <a:endParaRPr/>
                    </a:p>
                  </a:txBody>
                  <a:tcPr marT="91425" marB="91425" marR="91425" marL="91425"/>
                </a:tc>
              </a:tr>
              <a:tr h="376000">
                <a:tc>
                  <a:txBody>
                    <a:bodyPr/>
                    <a:lstStyle/>
                    <a:p>
                      <a:pPr indent="0" lvl="0" marL="0" rtl="0" algn="l">
                        <a:spcBef>
                          <a:spcPts val="0"/>
                        </a:spcBef>
                        <a:spcAft>
                          <a:spcPts val="0"/>
                        </a:spcAft>
                        <a:buNone/>
                      </a:pPr>
                      <a:r>
                        <a:rPr lang="en-US"/>
                        <a:t>Q21</a:t>
                      </a:r>
                      <a:endParaRPr/>
                    </a:p>
                  </a:txBody>
                  <a:tcPr marT="91425" marB="91425" marR="91425" marL="91425"/>
                </a:tc>
                <a:tc>
                  <a:txBody>
                    <a:bodyPr/>
                    <a:lstStyle/>
                    <a:p>
                      <a:pPr indent="0" lvl="0" marL="0" rtl="0" algn="l">
                        <a:spcBef>
                          <a:spcPts val="0"/>
                        </a:spcBef>
                        <a:spcAft>
                          <a:spcPts val="0"/>
                        </a:spcAft>
                        <a:buNone/>
                      </a:pPr>
                      <a:r>
                        <a:rPr lang="en-US"/>
                        <a:t>0.717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-0.163</a:t>
                      </a:r>
                      <a:endParaRPr/>
                    </a:p>
                  </a:txBody>
                  <a:tcPr marT="91425" marB="91425" marR="91425" marL="91425"/>
                </a:tc>
              </a:tr>
              <a:tr h="376000">
                <a:tc>
                  <a:txBody>
                    <a:bodyPr/>
                    <a:lstStyle/>
                    <a:p>
                      <a:pPr indent="0" lvl="0" marL="0" rtl="0" algn="l">
                        <a:spcBef>
                          <a:spcPts val="0"/>
                        </a:spcBef>
                        <a:spcAft>
                          <a:spcPts val="0"/>
                        </a:spcAft>
                        <a:buNone/>
                      </a:pPr>
                      <a:r>
                        <a:rPr lang="en-US"/>
                        <a:t>Q22</a:t>
                      </a:r>
                      <a:endParaRPr/>
                    </a:p>
                  </a:txBody>
                  <a:tcPr marT="91425" marB="91425" marR="91425" marL="91425"/>
                </a:tc>
                <a:tc>
                  <a:txBody>
                    <a:bodyPr/>
                    <a:lstStyle/>
                    <a:p>
                      <a:pPr indent="0" lvl="0" marL="0" rtl="0" algn="l">
                        <a:spcBef>
                          <a:spcPts val="0"/>
                        </a:spcBef>
                        <a:spcAft>
                          <a:spcPts val="0"/>
                        </a:spcAft>
                        <a:buNone/>
                      </a:pPr>
                      <a:r>
                        <a:rPr lang="en-US"/>
                        <a:t>0.505</a:t>
                      </a:r>
                      <a:endParaRPr/>
                    </a:p>
                  </a:txBody>
                  <a:tcPr marT="91425" marB="91425" marR="91425" marL="91425"/>
                </a:tc>
                <a:tc>
                  <a:txBody>
                    <a:bodyPr/>
                    <a:lstStyle/>
                    <a:p>
                      <a:pPr indent="0" lvl="0" marL="0" rtl="0" algn="l">
                        <a:spcBef>
                          <a:spcPts val="0"/>
                        </a:spcBef>
                        <a:spcAft>
                          <a:spcPts val="0"/>
                        </a:spcAft>
                        <a:buNone/>
                      </a:pPr>
                      <a:r>
                        <a:rPr lang="en-US"/>
                        <a:t>0.300</a:t>
                      </a:r>
                      <a:endParaRPr/>
                    </a:p>
                  </a:txBody>
                  <a:tcPr marT="91425" marB="91425" marR="91425" marL="91425"/>
                </a:tc>
                <a:tc>
                  <a:txBody>
                    <a:bodyPr/>
                    <a:lstStyle/>
                    <a:p>
                      <a:pPr indent="0" lvl="0" marL="0" rtl="0" algn="l">
                        <a:spcBef>
                          <a:spcPts val="0"/>
                        </a:spcBef>
                        <a:spcAft>
                          <a:spcPts val="0"/>
                        </a:spcAft>
                        <a:buNone/>
                      </a:pPr>
                      <a:r>
                        <a:rPr lang="en-US"/>
                        <a:t>0.308</a:t>
                      </a:r>
                      <a:endParaRPr/>
                    </a:p>
                  </a:txBody>
                  <a:tcPr marT="91425" marB="91425" marR="91425" marL="91425"/>
                </a:tc>
              </a:tr>
              <a:tr h="376000">
                <a:tc>
                  <a:txBody>
                    <a:bodyPr/>
                    <a:lstStyle/>
                    <a:p>
                      <a:pPr indent="0" lvl="0" marL="0" rtl="0" algn="l">
                        <a:spcBef>
                          <a:spcPts val="0"/>
                        </a:spcBef>
                        <a:spcAft>
                          <a:spcPts val="0"/>
                        </a:spcAft>
                        <a:buNone/>
                      </a:pPr>
                      <a:r>
                        <a:rPr lang="en-US"/>
                        <a:t>Q23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0.408</a:t>
                      </a:r>
                      <a:endParaRPr/>
                    </a:p>
                  </a:txBody>
                  <a:tcPr marT="91425" marB="91425" marR="91425" marL="91425"/>
                </a:tc>
                <a:tc>
                  <a:txBody>
                    <a:bodyPr/>
                    <a:lstStyle/>
                    <a:p>
                      <a:pPr indent="0" lvl="0" marL="0" rtl="0" algn="l">
                        <a:spcBef>
                          <a:spcPts val="0"/>
                        </a:spcBef>
                        <a:spcAft>
                          <a:spcPts val="0"/>
                        </a:spcAft>
                        <a:buNone/>
                      </a:pPr>
                      <a:r>
                        <a:rPr lang="en-US"/>
                        <a:t>-0.340</a:t>
                      </a:r>
                      <a:endParaRPr/>
                    </a:p>
                  </a:txBody>
                  <a:tcPr marT="91425" marB="91425" marR="91425" marL="91425"/>
                </a:tc>
              </a:tr>
            </a:tbl>
          </a:graphicData>
        </a:graphic>
      </p:graphicFrame>
      <p:graphicFrame>
        <p:nvGraphicFramePr>
          <p:cNvPr id="205" name="Google Shape;205;g303cf88c0a6_0_105"/>
          <p:cNvGraphicFramePr/>
          <p:nvPr/>
        </p:nvGraphicFramePr>
        <p:xfrm>
          <a:off x="1581825" y="4466475"/>
          <a:ext cx="3000000" cy="3000000"/>
        </p:xfrm>
        <a:graphic>
          <a:graphicData uri="http://schemas.openxmlformats.org/drawingml/2006/table">
            <a:tbl>
              <a:tblPr>
                <a:noFill/>
                <a:tableStyleId>{2F3CB9F0-AE89-4255-9DE4-D2E8EE2D33F2}</a:tableStyleId>
              </a:tblPr>
              <a:tblGrid>
                <a:gridCol w="1044300"/>
                <a:gridCol w="1044300"/>
                <a:gridCol w="1044300"/>
                <a:gridCol w="1044300"/>
              </a:tblGrid>
              <a:tr h="281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Factor1</a:t>
                      </a:r>
                      <a:endParaRPr/>
                    </a:p>
                  </a:txBody>
                  <a:tcPr marT="91425" marB="91425" marR="91425" marL="91425"/>
                </a:tc>
                <a:tc>
                  <a:txBody>
                    <a:bodyPr/>
                    <a:lstStyle/>
                    <a:p>
                      <a:pPr indent="0" lvl="0" marL="0" rtl="0" algn="l">
                        <a:spcBef>
                          <a:spcPts val="0"/>
                        </a:spcBef>
                        <a:spcAft>
                          <a:spcPts val="0"/>
                        </a:spcAft>
                        <a:buNone/>
                      </a:pPr>
                      <a:r>
                        <a:rPr lang="en-US"/>
                        <a:t>Factor2</a:t>
                      </a:r>
                      <a:endParaRPr/>
                    </a:p>
                  </a:txBody>
                  <a:tcPr marT="91425" marB="91425" marR="91425" marL="91425"/>
                </a:tc>
                <a:tc>
                  <a:txBody>
                    <a:bodyPr/>
                    <a:lstStyle/>
                    <a:p>
                      <a:pPr indent="0" lvl="0" marL="0" rtl="0" algn="l">
                        <a:spcBef>
                          <a:spcPts val="0"/>
                        </a:spcBef>
                        <a:spcAft>
                          <a:spcPts val="0"/>
                        </a:spcAft>
                        <a:buNone/>
                      </a:pPr>
                      <a:r>
                        <a:rPr lang="en-US"/>
                        <a:t>Factor3</a:t>
                      </a:r>
                      <a:endParaRPr/>
                    </a:p>
                  </a:txBody>
                  <a:tcPr marT="91425" marB="91425" marR="91425" marL="91425"/>
                </a:tc>
              </a:tr>
              <a:tr h="432550">
                <a:tc>
                  <a:txBody>
                    <a:bodyPr/>
                    <a:lstStyle/>
                    <a:p>
                      <a:pPr indent="0" lvl="0" marL="0" rtl="0" algn="l">
                        <a:spcBef>
                          <a:spcPts val="0"/>
                        </a:spcBef>
                        <a:spcAft>
                          <a:spcPts val="0"/>
                        </a:spcAft>
                        <a:buNone/>
                      </a:pPr>
                      <a:r>
                        <a:rPr lang="en-US"/>
                        <a:t>SS loadings</a:t>
                      </a:r>
                      <a:endParaRPr/>
                    </a:p>
                  </a:txBody>
                  <a:tcPr marT="91425" marB="91425" marR="91425" marL="91425"/>
                </a:tc>
                <a:tc>
                  <a:txBody>
                    <a:bodyPr/>
                    <a:lstStyle/>
                    <a:p>
                      <a:pPr indent="0" lvl="0" marL="0" rtl="0" algn="l">
                        <a:spcBef>
                          <a:spcPts val="0"/>
                        </a:spcBef>
                        <a:spcAft>
                          <a:spcPts val="0"/>
                        </a:spcAft>
                        <a:buNone/>
                      </a:pPr>
                      <a:r>
                        <a:rPr lang="en-US"/>
                        <a:t>2.114</a:t>
                      </a:r>
                      <a:endParaRPr/>
                    </a:p>
                    <a:p>
                      <a:pPr indent="0" lvl="0" marL="0" rtl="0" algn="r">
                        <a:lnSpc>
                          <a:spcPct val="115000"/>
                        </a:lnSpc>
                        <a:spcBef>
                          <a:spcPts val="0"/>
                        </a:spcBef>
                        <a:spcAft>
                          <a:spcPts val="0"/>
                        </a:spcAft>
                        <a:buNone/>
                      </a:pPr>
                      <a:r>
                        <a:rPr lang="en-US"/>
                        <a:t> </a:t>
                      </a:r>
                      <a:endParaRPr/>
                    </a:p>
                  </a:txBody>
                  <a:tcPr marT="91425" marB="91425" marR="91425" marL="91425"/>
                </a:tc>
                <a:tc>
                  <a:txBody>
                    <a:bodyPr/>
                    <a:lstStyle/>
                    <a:p>
                      <a:pPr indent="0" lvl="0" marL="0" rtl="0" algn="l">
                        <a:spcBef>
                          <a:spcPts val="0"/>
                        </a:spcBef>
                        <a:spcAft>
                          <a:spcPts val="0"/>
                        </a:spcAft>
                        <a:buNone/>
                      </a:pPr>
                      <a:r>
                        <a:rPr lang="en-US"/>
                        <a:t>1.700</a:t>
                      </a:r>
                      <a:endParaRPr/>
                    </a:p>
                    <a:p>
                      <a:pPr indent="0" lvl="0" marL="0" rtl="0" algn="r">
                        <a:lnSpc>
                          <a:spcPct val="115000"/>
                        </a:lnSpc>
                        <a:spcBef>
                          <a:spcPts val="0"/>
                        </a:spcBef>
                        <a:spcAft>
                          <a:spcPts val="0"/>
                        </a:spcAft>
                        <a:buNone/>
                      </a:pPr>
                      <a:r>
                        <a:rPr lang="en-US"/>
                        <a:t> </a:t>
                      </a:r>
                      <a:endParaRPr/>
                    </a:p>
                  </a:txBody>
                  <a:tcPr marT="91425" marB="91425" marR="91425" marL="91425"/>
                </a:tc>
                <a:tc>
                  <a:txBody>
                    <a:bodyPr/>
                    <a:lstStyle/>
                    <a:p>
                      <a:pPr indent="0" lvl="0" marL="0" rtl="0" algn="l">
                        <a:spcBef>
                          <a:spcPts val="0"/>
                        </a:spcBef>
                        <a:spcAft>
                          <a:spcPts val="0"/>
                        </a:spcAft>
                        <a:buNone/>
                      </a:pPr>
                      <a:r>
                        <a:rPr lang="en-US"/>
                        <a:t>1.580</a:t>
                      </a:r>
                      <a:endParaRPr/>
                    </a:p>
                    <a:p>
                      <a:pPr indent="0" lvl="0" marL="0" rtl="0" algn="r">
                        <a:lnSpc>
                          <a:spcPct val="115000"/>
                        </a:lnSpc>
                        <a:spcBef>
                          <a:spcPts val="0"/>
                        </a:spcBef>
                        <a:spcAft>
                          <a:spcPts val="0"/>
                        </a:spcAft>
                        <a:buNone/>
                      </a:pPr>
                      <a:r>
                        <a:rPr lang="en-US"/>
                        <a:t> </a:t>
                      </a:r>
                      <a:endParaRPr/>
                    </a:p>
                  </a:txBody>
                  <a:tcPr marT="91425" marB="91425" marR="91425" marL="91425"/>
                </a:tc>
              </a:tr>
              <a:tr h="432550">
                <a:tc>
                  <a:txBody>
                    <a:bodyPr/>
                    <a:lstStyle/>
                    <a:p>
                      <a:pPr indent="0" lvl="0" marL="0" rtl="0" algn="l">
                        <a:spcBef>
                          <a:spcPts val="0"/>
                        </a:spcBef>
                        <a:spcAft>
                          <a:spcPts val="0"/>
                        </a:spcAft>
                        <a:buNone/>
                      </a:pPr>
                      <a:r>
                        <a:rPr lang="en-US"/>
                        <a:t>Proportion Var</a:t>
                      </a:r>
                      <a:endParaRPr/>
                    </a:p>
                  </a:txBody>
                  <a:tcPr marT="91425" marB="91425" marR="91425" marL="91425"/>
                </a:tc>
                <a:tc>
                  <a:txBody>
                    <a:bodyPr/>
                    <a:lstStyle/>
                    <a:p>
                      <a:pPr indent="0" lvl="0" marL="0" rtl="0" algn="l">
                        <a:spcBef>
                          <a:spcPts val="0"/>
                        </a:spcBef>
                        <a:spcAft>
                          <a:spcPts val="0"/>
                        </a:spcAft>
                        <a:buNone/>
                      </a:pPr>
                      <a:r>
                        <a:rPr lang="en-US"/>
                        <a:t>0.163</a:t>
                      </a:r>
                      <a:endParaRPr/>
                    </a:p>
                    <a:p>
                      <a:pPr indent="0" lvl="0" marL="0" rtl="0" algn="r">
                        <a:lnSpc>
                          <a:spcPct val="115000"/>
                        </a:lnSpc>
                        <a:spcBef>
                          <a:spcPts val="0"/>
                        </a:spcBef>
                        <a:spcAft>
                          <a:spcPts val="0"/>
                        </a:spcAft>
                        <a:buNone/>
                      </a:pPr>
                      <a:r>
                        <a:rPr lang="en-US"/>
                        <a:t> </a:t>
                      </a:r>
                      <a:endParaRPr/>
                    </a:p>
                  </a:txBody>
                  <a:tcPr marT="91425" marB="91425" marR="91425" marL="91425"/>
                </a:tc>
                <a:tc>
                  <a:txBody>
                    <a:bodyPr/>
                    <a:lstStyle/>
                    <a:p>
                      <a:pPr indent="0" lvl="0" marL="0" rtl="0" algn="l">
                        <a:spcBef>
                          <a:spcPts val="0"/>
                        </a:spcBef>
                        <a:spcAft>
                          <a:spcPts val="0"/>
                        </a:spcAft>
                        <a:buNone/>
                      </a:pPr>
                      <a:r>
                        <a:rPr lang="en-US"/>
                        <a:t>0.131</a:t>
                      </a:r>
                      <a:endParaRPr/>
                    </a:p>
                    <a:p>
                      <a:pPr indent="0" lvl="0" marL="0" rtl="0" algn="r">
                        <a:lnSpc>
                          <a:spcPct val="115000"/>
                        </a:lnSpc>
                        <a:spcBef>
                          <a:spcPts val="0"/>
                        </a:spcBef>
                        <a:spcAft>
                          <a:spcPts val="0"/>
                        </a:spcAft>
                        <a:buNone/>
                      </a:pPr>
                      <a:r>
                        <a:rPr lang="en-US"/>
                        <a:t> </a:t>
                      </a:r>
                      <a:endParaRPr/>
                    </a:p>
                  </a:txBody>
                  <a:tcPr marT="91425" marB="91425" marR="91425" marL="91425"/>
                </a:tc>
                <a:tc>
                  <a:txBody>
                    <a:bodyPr/>
                    <a:lstStyle/>
                    <a:p>
                      <a:pPr indent="0" lvl="0" marL="0" rtl="0" algn="l">
                        <a:spcBef>
                          <a:spcPts val="0"/>
                        </a:spcBef>
                        <a:spcAft>
                          <a:spcPts val="0"/>
                        </a:spcAft>
                        <a:buNone/>
                      </a:pPr>
                      <a:r>
                        <a:rPr lang="en-US"/>
                        <a:t>0.122</a:t>
                      </a:r>
                      <a:endParaRPr/>
                    </a:p>
                    <a:p>
                      <a:pPr indent="0" lvl="0" marL="0" rtl="0" algn="r">
                        <a:lnSpc>
                          <a:spcPct val="115000"/>
                        </a:lnSpc>
                        <a:spcBef>
                          <a:spcPts val="0"/>
                        </a:spcBef>
                        <a:spcAft>
                          <a:spcPts val="0"/>
                        </a:spcAft>
                        <a:buNone/>
                      </a:pPr>
                      <a:r>
                        <a:rPr lang="en-US"/>
                        <a:t> </a:t>
                      </a:r>
                      <a:endParaRPr/>
                    </a:p>
                  </a:txBody>
                  <a:tcPr marT="91425" marB="91425" marR="91425" marL="91425"/>
                </a:tc>
              </a:tr>
              <a:tr h="432550">
                <a:tc>
                  <a:txBody>
                    <a:bodyPr/>
                    <a:lstStyle/>
                    <a:p>
                      <a:pPr indent="0" lvl="0" marL="0" rtl="0" algn="l">
                        <a:spcBef>
                          <a:spcPts val="0"/>
                        </a:spcBef>
                        <a:spcAft>
                          <a:spcPts val="0"/>
                        </a:spcAft>
                        <a:buNone/>
                      </a:pPr>
                      <a:r>
                        <a:rPr lang="en-US"/>
                        <a:t>Cumulative Var</a:t>
                      </a:r>
                      <a:endParaRPr/>
                    </a:p>
                  </a:txBody>
                  <a:tcPr marT="91425" marB="91425" marR="91425" marL="91425"/>
                </a:tc>
                <a:tc>
                  <a:txBody>
                    <a:bodyPr/>
                    <a:lstStyle/>
                    <a:p>
                      <a:pPr indent="0" lvl="0" marL="0" rtl="0" algn="l">
                        <a:spcBef>
                          <a:spcPts val="0"/>
                        </a:spcBef>
                        <a:spcAft>
                          <a:spcPts val="0"/>
                        </a:spcAft>
                        <a:buNone/>
                      </a:pPr>
                      <a:r>
                        <a:rPr lang="en-US"/>
                        <a:t>0.163</a:t>
                      </a:r>
                      <a:endParaRPr/>
                    </a:p>
                    <a:p>
                      <a:pPr indent="0" lvl="0" marL="0" rtl="0" algn="r">
                        <a:lnSpc>
                          <a:spcPct val="115000"/>
                        </a:lnSpc>
                        <a:spcBef>
                          <a:spcPts val="0"/>
                        </a:spcBef>
                        <a:spcAft>
                          <a:spcPts val="0"/>
                        </a:spcAft>
                        <a:buNone/>
                      </a:pPr>
                      <a:r>
                        <a:rPr lang="en-US"/>
                        <a:t> </a:t>
                      </a:r>
                      <a:endParaRPr/>
                    </a:p>
                  </a:txBody>
                  <a:tcPr marT="91425" marB="91425" marR="91425" marL="91425"/>
                </a:tc>
                <a:tc>
                  <a:txBody>
                    <a:bodyPr/>
                    <a:lstStyle/>
                    <a:p>
                      <a:pPr indent="0" lvl="0" marL="0" rtl="0" algn="l">
                        <a:spcBef>
                          <a:spcPts val="0"/>
                        </a:spcBef>
                        <a:spcAft>
                          <a:spcPts val="0"/>
                        </a:spcAft>
                        <a:buNone/>
                      </a:pPr>
                      <a:r>
                        <a:rPr lang="en-US"/>
                        <a:t>0.293</a:t>
                      </a:r>
                      <a:endParaRPr/>
                    </a:p>
                    <a:p>
                      <a:pPr indent="0" lvl="0" marL="0" rtl="0" algn="r">
                        <a:lnSpc>
                          <a:spcPct val="115000"/>
                        </a:lnSpc>
                        <a:spcBef>
                          <a:spcPts val="0"/>
                        </a:spcBef>
                        <a:spcAft>
                          <a:spcPts val="0"/>
                        </a:spcAft>
                        <a:buNone/>
                      </a:pPr>
                      <a:r>
                        <a:rPr lang="en-US"/>
                        <a:t> </a:t>
                      </a:r>
                      <a:endParaRPr/>
                    </a:p>
                  </a:txBody>
                  <a:tcPr marT="91425" marB="91425" marR="91425" marL="91425"/>
                </a:tc>
                <a:tc>
                  <a:txBody>
                    <a:bodyPr/>
                    <a:lstStyle/>
                    <a:p>
                      <a:pPr indent="0" lvl="0" marL="0" rtl="0" algn="l">
                        <a:spcBef>
                          <a:spcPts val="0"/>
                        </a:spcBef>
                        <a:spcAft>
                          <a:spcPts val="0"/>
                        </a:spcAft>
                        <a:buNone/>
                      </a:pPr>
                      <a:r>
                        <a:rPr lang="en-US"/>
                        <a:t>0.415</a:t>
                      </a:r>
                      <a:endParaRPr/>
                    </a:p>
                    <a:p>
                      <a:pPr indent="0" lvl="0" marL="0" rtl="0" algn="r">
                        <a:lnSpc>
                          <a:spcPct val="115000"/>
                        </a:lnSpc>
                        <a:spcBef>
                          <a:spcPts val="0"/>
                        </a:spcBef>
                        <a:spcAft>
                          <a:spcPts val="0"/>
                        </a:spcAft>
                        <a:buNone/>
                      </a:pPr>
                      <a:r>
                        <a:rPr lang="en-US"/>
                        <a:t>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03d2ec895c_1_2"/>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212" name="Google Shape;212;g303d2ec895c_1_2"/>
          <p:cNvSpPr txBox="1"/>
          <p:nvPr>
            <p:ph idx="1" type="body"/>
          </p:nvPr>
        </p:nvSpPr>
        <p:spPr>
          <a:xfrm>
            <a:off x="577425" y="26991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Table 5</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EFA results when </a:t>
            </a:r>
            <a:endParaRPr sz="1800"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2 &amp; 4 &amp; 5 factors</a:t>
            </a:r>
            <a:endParaRPr sz="1800"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 Lifestyle</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p:txBody>
      </p:sp>
      <p:graphicFrame>
        <p:nvGraphicFramePr>
          <p:cNvPr id="213" name="Google Shape;213;g303d2ec895c_1_2"/>
          <p:cNvGraphicFramePr/>
          <p:nvPr/>
        </p:nvGraphicFramePr>
        <p:xfrm>
          <a:off x="4591175" y="1382350"/>
          <a:ext cx="3000000" cy="3000000"/>
        </p:xfrm>
        <a:graphic>
          <a:graphicData uri="http://schemas.openxmlformats.org/drawingml/2006/table">
            <a:tbl>
              <a:tblPr>
                <a:noFill/>
                <a:tableStyleId>{2F3CB9F0-AE89-4255-9DE4-D2E8EE2D33F2}</a:tableStyleId>
              </a:tblPr>
              <a:tblGrid>
                <a:gridCol w="1562500"/>
                <a:gridCol w="1562500"/>
                <a:gridCol w="1562500"/>
              </a:tblGrid>
              <a:tr h="291325">
                <a:tc>
                  <a:txBody>
                    <a:bodyPr/>
                    <a:lstStyle/>
                    <a:p>
                      <a:pPr indent="0" lvl="0" marL="0" rtl="0" algn="l">
                        <a:lnSpc>
                          <a:spcPct val="100000"/>
                        </a:lnSpc>
                        <a:spcBef>
                          <a:spcPts val="0"/>
                        </a:spcBef>
                        <a:spcAft>
                          <a:spcPts val="0"/>
                        </a:spcAft>
                        <a:buNone/>
                      </a:pPr>
                      <a:r>
                        <a:t/>
                      </a:r>
                      <a:endParaRPr sz="1200"/>
                    </a:p>
                  </a:txBody>
                  <a:tcPr marT="91425" marB="91425" marR="91425" marL="91425"/>
                </a:tc>
                <a:tc>
                  <a:txBody>
                    <a:bodyPr/>
                    <a:lstStyle/>
                    <a:p>
                      <a:pPr indent="0" lvl="0" marL="0" rtl="0" algn="l">
                        <a:lnSpc>
                          <a:spcPct val="100000"/>
                        </a:lnSpc>
                        <a:spcBef>
                          <a:spcPts val="0"/>
                        </a:spcBef>
                        <a:spcAft>
                          <a:spcPts val="0"/>
                        </a:spcAft>
                        <a:buNone/>
                      </a:pPr>
                      <a:r>
                        <a:rPr lang="en-US" sz="1200"/>
                        <a:t>factor1</a:t>
                      </a:r>
                      <a:endParaRPr sz="1200"/>
                    </a:p>
                  </a:txBody>
                  <a:tcPr marT="91425" marB="91425" marR="91425" marL="91425"/>
                </a:tc>
                <a:tc>
                  <a:txBody>
                    <a:bodyPr/>
                    <a:lstStyle/>
                    <a:p>
                      <a:pPr indent="0" lvl="0" marL="0" rtl="0" algn="l">
                        <a:lnSpc>
                          <a:spcPct val="100000"/>
                        </a:lnSpc>
                        <a:spcBef>
                          <a:spcPts val="0"/>
                        </a:spcBef>
                        <a:spcAft>
                          <a:spcPts val="0"/>
                        </a:spcAft>
                        <a:buNone/>
                      </a:pPr>
                      <a:r>
                        <a:rPr lang="en-US" sz="1200"/>
                        <a:t>factor2</a:t>
                      </a:r>
                      <a:endParaRPr sz="1200"/>
                    </a:p>
                  </a:txBody>
                  <a:tcPr marT="91425" marB="91425" marR="91425" marL="91425"/>
                </a:tc>
              </a:tr>
              <a:tr h="291325">
                <a:tc>
                  <a:txBody>
                    <a:bodyPr/>
                    <a:lstStyle/>
                    <a:p>
                      <a:pPr indent="0" lvl="0" marL="0" rtl="0" algn="l">
                        <a:lnSpc>
                          <a:spcPct val="100000"/>
                        </a:lnSpc>
                        <a:spcBef>
                          <a:spcPts val="0"/>
                        </a:spcBef>
                        <a:spcAft>
                          <a:spcPts val="0"/>
                        </a:spcAft>
                        <a:buNone/>
                      </a:pPr>
                      <a:r>
                        <a:rPr lang="en-US" sz="1200"/>
                        <a:t>ss loadings</a:t>
                      </a:r>
                      <a:endParaRPr sz="1200"/>
                    </a:p>
                  </a:txBody>
                  <a:tcPr marT="91425" marB="91425" marR="91425" marL="91425"/>
                </a:tc>
                <a:tc>
                  <a:txBody>
                    <a:bodyPr/>
                    <a:lstStyle/>
                    <a:p>
                      <a:pPr indent="0" lvl="0" marL="0" rtl="0" algn="r">
                        <a:lnSpc>
                          <a:spcPct val="100000"/>
                        </a:lnSpc>
                        <a:spcBef>
                          <a:spcPts val="0"/>
                        </a:spcBef>
                        <a:spcAft>
                          <a:spcPts val="0"/>
                        </a:spcAft>
                        <a:buNone/>
                      </a:pPr>
                      <a:r>
                        <a:rPr lang="en-US" sz="1200"/>
                        <a:t>3.396</a:t>
                      </a:r>
                      <a:endParaRPr sz="1200"/>
                    </a:p>
                  </a:txBody>
                  <a:tcPr marT="91425" marB="91425" marR="91425" marL="91425"/>
                </a:tc>
                <a:tc>
                  <a:txBody>
                    <a:bodyPr/>
                    <a:lstStyle/>
                    <a:p>
                      <a:pPr indent="0" lvl="0" marL="0" rtl="0" algn="r">
                        <a:lnSpc>
                          <a:spcPct val="100000"/>
                        </a:lnSpc>
                        <a:spcBef>
                          <a:spcPts val="0"/>
                        </a:spcBef>
                        <a:spcAft>
                          <a:spcPts val="0"/>
                        </a:spcAft>
                        <a:buNone/>
                      </a:pPr>
                      <a:r>
                        <a:rPr lang="en-US" sz="1200"/>
                        <a:t>1.575</a:t>
                      </a:r>
                      <a:endParaRPr sz="1200"/>
                    </a:p>
                  </a:txBody>
                  <a:tcPr marT="91425" marB="91425" marR="91425" marL="91425"/>
                </a:tc>
              </a:tr>
              <a:tr h="291325">
                <a:tc>
                  <a:txBody>
                    <a:bodyPr/>
                    <a:lstStyle/>
                    <a:p>
                      <a:pPr indent="0" lvl="0" marL="0" rtl="0" algn="l">
                        <a:lnSpc>
                          <a:spcPct val="100000"/>
                        </a:lnSpc>
                        <a:spcBef>
                          <a:spcPts val="0"/>
                        </a:spcBef>
                        <a:spcAft>
                          <a:spcPts val="0"/>
                        </a:spcAft>
                        <a:buNone/>
                      </a:pPr>
                      <a:r>
                        <a:rPr lang="en-US" sz="1200"/>
                        <a:t>Proportion Var</a:t>
                      </a:r>
                      <a:endParaRPr sz="1200"/>
                    </a:p>
                  </a:txBody>
                  <a:tcPr marT="91425" marB="91425" marR="91425" marL="91425"/>
                </a:tc>
                <a:tc>
                  <a:txBody>
                    <a:bodyPr/>
                    <a:lstStyle/>
                    <a:p>
                      <a:pPr indent="0" lvl="0" marL="0" rtl="0" algn="r">
                        <a:lnSpc>
                          <a:spcPct val="100000"/>
                        </a:lnSpc>
                        <a:spcBef>
                          <a:spcPts val="0"/>
                        </a:spcBef>
                        <a:spcAft>
                          <a:spcPts val="0"/>
                        </a:spcAft>
                        <a:buNone/>
                      </a:pPr>
                      <a:r>
                        <a:rPr lang="en-US" sz="1200"/>
                        <a:t>0.261</a:t>
                      </a:r>
                      <a:endParaRPr sz="1200"/>
                    </a:p>
                  </a:txBody>
                  <a:tcPr marT="91425" marB="91425" marR="91425" marL="91425"/>
                </a:tc>
                <a:tc>
                  <a:txBody>
                    <a:bodyPr/>
                    <a:lstStyle/>
                    <a:p>
                      <a:pPr indent="0" lvl="0" marL="0" rtl="0" algn="r">
                        <a:lnSpc>
                          <a:spcPct val="100000"/>
                        </a:lnSpc>
                        <a:spcBef>
                          <a:spcPts val="0"/>
                        </a:spcBef>
                        <a:spcAft>
                          <a:spcPts val="0"/>
                        </a:spcAft>
                        <a:buNone/>
                      </a:pPr>
                      <a:r>
                        <a:rPr lang="en-US" sz="1200"/>
                        <a:t>0.121</a:t>
                      </a:r>
                      <a:endParaRPr sz="1200"/>
                    </a:p>
                  </a:txBody>
                  <a:tcPr marT="91425" marB="91425" marR="91425" marL="91425"/>
                </a:tc>
              </a:tr>
              <a:tr h="291325">
                <a:tc>
                  <a:txBody>
                    <a:bodyPr/>
                    <a:lstStyle/>
                    <a:p>
                      <a:pPr indent="0" lvl="0" marL="0" rtl="0" algn="l">
                        <a:lnSpc>
                          <a:spcPct val="100000"/>
                        </a:lnSpc>
                        <a:spcBef>
                          <a:spcPts val="0"/>
                        </a:spcBef>
                        <a:spcAft>
                          <a:spcPts val="0"/>
                        </a:spcAft>
                        <a:buNone/>
                      </a:pPr>
                      <a:r>
                        <a:rPr lang="en-US" sz="1200"/>
                        <a:t>Cumulative Var</a:t>
                      </a:r>
                      <a:endParaRPr sz="1200"/>
                    </a:p>
                  </a:txBody>
                  <a:tcPr marT="91425" marB="91425" marR="91425" marL="91425"/>
                </a:tc>
                <a:tc>
                  <a:txBody>
                    <a:bodyPr/>
                    <a:lstStyle/>
                    <a:p>
                      <a:pPr indent="0" lvl="0" marL="0" rtl="0" algn="r">
                        <a:lnSpc>
                          <a:spcPct val="100000"/>
                        </a:lnSpc>
                        <a:spcBef>
                          <a:spcPts val="0"/>
                        </a:spcBef>
                        <a:spcAft>
                          <a:spcPts val="0"/>
                        </a:spcAft>
                        <a:buNone/>
                      </a:pPr>
                      <a:r>
                        <a:rPr lang="en-US" sz="1200"/>
                        <a:t>0.261</a:t>
                      </a:r>
                      <a:endParaRPr sz="1200"/>
                    </a:p>
                  </a:txBody>
                  <a:tcPr marT="91425" marB="91425" marR="91425" marL="91425"/>
                </a:tc>
                <a:tc>
                  <a:txBody>
                    <a:bodyPr/>
                    <a:lstStyle/>
                    <a:p>
                      <a:pPr indent="0" lvl="0" marL="0" rtl="0" algn="r">
                        <a:lnSpc>
                          <a:spcPct val="100000"/>
                        </a:lnSpc>
                        <a:spcBef>
                          <a:spcPts val="0"/>
                        </a:spcBef>
                        <a:spcAft>
                          <a:spcPts val="0"/>
                        </a:spcAft>
                        <a:buNone/>
                      </a:pPr>
                      <a:r>
                        <a:rPr lang="en-US" sz="1200"/>
                        <a:t>0.382</a:t>
                      </a:r>
                      <a:endParaRPr sz="1200"/>
                    </a:p>
                  </a:txBody>
                  <a:tcPr marT="91425" marB="91425" marR="91425" marL="91425"/>
                </a:tc>
              </a:tr>
            </a:tbl>
          </a:graphicData>
        </a:graphic>
      </p:graphicFrame>
      <p:graphicFrame>
        <p:nvGraphicFramePr>
          <p:cNvPr id="214" name="Google Shape;214;g303d2ec895c_1_2"/>
          <p:cNvGraphicFramePr/>
          <p:nvPr/>
        </p:nvGraphicFramePr>
        <p:xfrm>
          <a:off x="4586750" y="3253788"/>
          <a:ext cx="3000000" cy="3000000"/>
        </p:xfrm>
        <a:graphic>
          <a:graphicData uri="http://schemas.openxmlformats.org/drawingml/2006/table">
            <a:tbl>
              <a:tblPr>
                <a:noFill/>
                <a:tableStyleId>{2F3CB9F0-AE89-4255-9DE4-D2E8EE2D33F2}</a:tableStyleId>
              </a:tblPr>
              <a:tblGrid>
                <a:gridCol w="1388025"/>
                <a:gridCol w="1388025"/>
                <a:gridCol w="1388025"/>
                <a:gridCol w="1388025"/>
                <a:gridCol w="1388025"/>
              </a:tblGrid>
              <a:tr h="2936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US" sz="1200"/>
                        <a:t>factor1</a:t>
                      </a:r>
                      <a:endParaRPr sz="1200"/>
                    </a:p>
                  </a:txBody>
                  <a:tcPr marT="91425" marB="91425" marR="91425" marL="91425"/>
                </a:tc>
                <a:tc>
                  <a:txBody>
                    <a:bodyPr/>
                    <a:lstStyle/>
                    <a:p>
                      <a:pPr indent="0" lvl="0" marL="0" rtl="0" algn="l">
                        <a:spcBef>
                          <a:spcPts val="0"/>
                        </a:spcBef>
                        <a:spcAft>
                          <a:spcPts val="0"/>
                        </a:spcAft>
                        <a:buNone/>
                      </a:pPr>
                      <a:r>
                        <a:rPr lang="en-US" sz="1200"/>
                        <a:t>factor2</a:t>
                      </a:r>
                      <a:endParaRPr sz="1200"/>
                    </a:p>
                  </a:txBody>
                  <a:tcPr marT="91425" marB="91425" marR="91425" marL="91425"/>
                </a:tc>
                <a:tc>
                  <a:txBody>
                    <a:bodyPr/>
                    <a:lstStyle/>
                    <a:p>
                      <a:pPr indent="0" lvl="0" marL="0" rtl="0" algn="l">
                        <a:spcBef>
                          <a:spcPts val="0"/>
                        </a:spcBef>
                        <a:spcAft>
                          <a:spcPts val="0"/>
                        </a:spcAft>
                        <a:buNone/>
                      </a:pPr>
                      <a:r>
                        <a:rPr lang="en-US" sz="1200"/>
                        <a:t>factor3</a:t>
                      </a:r>
                      <a:endParaRPr sz="1200"/>
                    </a:p>
                  </a:txBody>
                  <a:tcPr marT="91425" marB="91425" marR="91425" marL="91425"/>
                </a:tc>
                <a:tc>
                  <a:txBody>
                    <a:bodyPr/>
                    <a:lstStyle/>
                    <a:p>
                      <a:pPr indent="0" lvl="0" marL="0" rtl="0" algn="l">
                        <a:spcBef>
                          <a:spcPts val="0"/>
                        </a:spcBef>
                        <a:spcAft>
                          <a:spcPts val="0"/>
                        </a:spcAft>
                        <a:buNone/>
                      </a:pPr>
                      <a:r>
                        <a:rPr lang="en-US" sz="1200"/>
                        <a:t>factor4</a:t>
                      </a:r>
                      <a:endParaRPr sz="1200"/>
                    </a:p>
                  </a:txBody>
                  <a:tcPr marT="91425" marB="91425" marR="91425" marL="91425"/>
                </a:tc>
              </a:tr>
              <a:tr h="293600">
                <a:tc>
                  <a:txBody>
                    <a:bodyPr/>
                    <a:lstStyle/>
                    <a:p>
                      <a:pPr indent="0" lvl="0" marL="0" rtl="0" algn="l">
                        <a:spcBef>
                          <a:spcPts val="0"/>
                        </a:spcBef>
                        <a:spcAft>
                          <a:spcPts val="0"/>
                        </a:spcAft>
                        <a:buNone/>
                      </a:pPr>
                      <a:r>
                        <a:rPr lang="en-US" sz="1200"/>
                        <a:t>ss loadings</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2.062</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1.633</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1.554</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0.795</a:t>
                      </a:r>
                      <a:endParaRPr sz="1200"/>
                    </a:p>
                  </a:txBody>
                  <a:tcPr marT="91425" marB="91425" marR="91425" marL="91425"/>
                </a:tc>
              </a:tr>
              <a:tr h="293600">
                <a:tc>
                  <a:txBody>
                    <a:bodyPr/>
                    <a:lstStyle/>
                    <a:p>
                      <a:pPr indent="0" lvl="0" marL="0" rtl="0" algn="l">
                        <a:spcBef>
                          <a:spcPts val="0"/>
                        </a:spcBef>
                        <a:spcAft>
                          <a:spcPts val="0"/>
                        </a:spcAft>
                        <a:buNone/>
                      </a:pPr>
                      <a:r>
                        <a:rPr lang="en-US" sz="1200"/>
                        <a:t>Proportion Var</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0.159</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0.126</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0.12</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0.061</a:t>
                      </a:r>
                      <a:endParaRPr sz="1200"/>
                    </a:p>
                  </a:txBody>
                  <a:tcPr marT="91425" marB="91425" marR="91425" marL="91425"/>
                </a:tc>
              </a:tr>
              <a:tr h="293600">
                <a:tc>
                  <a:txBody>
                    <a:bodyPr/>
                    <a:lstStyle/>
                    <a:p>
                      <a:pPr indent="0" lvl="0" marL="0" rtl="0" algn="l">
                        <a:spcBef>
                          <a:spcPts val="0"/>
                        </a:spcBef>
                        <a:spcAft>
                          <a:spcPts val="0"/>
                        </a:spcAft>
                        <a:buNone/>
                      </a:pPr>
                      <a:r>
                        <a:rPr lang="en-US" sz="1200"/>
                        <a:t>Cumulative Var</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0.159</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0.284</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0.404</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0.465</a:t>
                      </a:r>
                      <a:endParaRPr sz="1200"/>
                    </a:p>
                  </a:txBody>
                  <a:tcPr marT="91425" marB="91425" marR="91425" marL="91425"/>
                </a:tc>
              </a:tr>
            </a:tbl>
          </a:graphicData>
        </a:graphic>
      </p:graphicFrame>
      <p:graphicFrame>
        <p:nvGraphicFramePr>
          <p:cNvPr id="215" name="Google Shape;215;g303d2ec895c_1_2"/>
          <p:cNvGraphicFramePr/>
          <p:nvPr/>
        </p:nvGraphicFramePr>
        <p:xfrm>
          <a:off x="4591175" y="5192325"/>
          <a:ext cx="3000000" cy="3000000"/>
        </p:xfrm>
        <a:graphic>
          <a:graphicData uri="http://schemas.openxmlformats.org/drawingml/2006/table">
            <a:tbl>
              <a:tblPr>
                <a:noFill/>
                <a:tableStyleId>{2F3CB9F0-AE89-4255-9DE4-D2E8EE2D33F2}</a:tableStyleId>
              </a:tblPr>
              <a:tblGrid>
                <a:gridCol w="1244850"/>
                <a:gridCol w="1244850"/>
                <a:gridCol w="1244850"/>
                <a:gridCol w="1244850"/>
                <a:gridCol w="1244850"/>
                <a:gridCol w="1244850"/>
              </a:tblGrid>
              <a:tr h="3810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US" sz="1200"/>
                        <a:t>factor1</a:t>
                      </a:r>
                      <a:endParaRPr sz="1200"/>
                    </a:p>
                  </a:txBody>
                  <a:tcPr marT="91425" marB="91425" marR="91425" marL="91425"/>
                </a:tc>
                <a:tc>
                  <a:txBody>
                    <a:bodyPr/>
                    <a:lstStyle/>
                    <a:p>
                      <a:pPr indent="0" lvl="0" marL="0" rtl="0" algn="l">
                        <a:spcBef>
                          <a:spcPts val="0"/>
                        </a:spcBef>
                        <a:spcAft>
                          <a:spcPts val="0"/>
                        </a:spcAft>
                        <a:buNone/>
                      </a:pPr>
                      <a:r>
                        <a:rPr lang="en-US" sz="1200"/>
                        <a:t>factor2</a:t>
                      </a:r>
                      <a:endParaRPr sz="1200"/>
                    </a:p>
                  </a:txBody>
                  <a:tcPr marT="91425" marB="91425" marR="91425" marL="91425"/>
                </a:tc>
                <a:tc>
                  <a:txBody>
                    <a:bodyPr/>
                    <a:lstStyle/>
                    <a:p>
                      <a:pPr indent="0" lvl="0" marL="0" rtl="0" algn="l">
                        <a:spcBef>
                          <a:spcPts val="0"/>
                        </a:spcBef>
                        <a:spcAft>
                          <a:spcPts val="0"/>
                        </a:spcAft>
                        <a:buNone/>
                      </a:pPr>
                      <a:r>
                        <a:rPr lang="en-US" sz="1200"/>
                        <a:t>factor3</a:t>
                      </a:r>
                      <a:endParaRPr sz="1200"/>
                    </a:p>
                  </a:txBody>
                  <a:tcPr marT="91425" marB="91425" marR="91425" marL="91425"/>
                </a:tc>
                <a:tc>
                  <a:txBody>
                    <a:bodyPr/>
                    <a:lstStyle/>
                    <a:p>
                      <a:pPr indent="0" lvl="0" marL="0" rtl="0" algn="l">
                        <a:spcBef>
                          <a:spcPts val="0"/>
                        </a:spcBef>
                        <a:spcAft>
                          <a:spcPts val="0"/>
                        </a:spcAft>
                        <a:buNone/>
                      </a:pPr>
                      <a:r>
                        <a:rPr lang="en-US" sz="1200"/>
                        <a:t>factor4</a:t>
                      </a:r>
                      <a:endParaRPr sz="1200"/>
                    </a:p>
                  </a:txBody>
                  <a:tcPr marT="91425" marB="91425" marR="91425" marL="91425"/>
                </a:tc>
                <a:tc>
                  <a:txBody>
                    <a:bodyPr/>
                    <a:lstStyle/>
                    <a:p>
                      <a:pPr indent="0" lvl="0" marL="0" rtl="0" algn="l">
                        <a:spcBef>
                          <a:spcPts val="0"/>
                        </a:spcBef>
                        <a:spcAft>
                          <a:spcPts val="0"/>
                        </a:spcAft>
                        <a:buNone/>
                      </a:pPr>
                      <a:r>
                        <a:rPr lang="en-US" sz="1200"/>
                        <a:t>factor5</a:t>
                      </a:r>
                      <a:endParaRPr sz="1200"/>
                    </a:p>
                  </a:txBody>
                  <a:tcPr marT="91425" marB="91425" marR="91425" marL="91425"/>
                </a:tc>
              </a:tr>
              <a:tr h="381000">
                <a:tc>
                  <a:txBody>
                    <a:bodyPr/>
                    <a:lstStyle/>
                    <a:p>
                      <a:pPr indent="0" lvl="0" marL="0" rtl="0" algn="l">
                        <a:spcBef>
                          <a:spcPts val="0"/>
                        </a:spcBef>
                        <a:spcAft>
                          <a:spcPts val="0"/>
                        </a:spcAft>
                        <a:buNone/>
                      </a:pPr>
                      <a:r>
                        <a:rPr lang="en-US" sz="1200"/>
                        <a:t>ss loadings</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1.896</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1.564</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1.261</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1.204</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0.828</a:t>
                      </a:r>
                      <a:endParaRPr sz="1200"/>
                    </a:p>
                  </a:txBody>
                  <a:tcPr marT="91425" marB="91425" marR="91425" marL="91425"/>
                </a:tc>
              </a:tr>
              <a:tr h="381000">
                <a:tc>
                  <a:txBody>
                    <a:bodyPr/>
                    <a:lstStyle/>
                    <a:p>
                      <a:pPr indent="0" lvl="0" marL="0" rtl="0" algn="l">
                        <a:spcBef>
                          <a:spcPts val="0"/>
                        </a:spcBef>
                        <a:spcAft>
                          <a:spcPts val="0"/>
                        </a:spcAft>
                        <a:buNone/>
                      </a:pPr>
                      <a:r>
                        <a:rPr lang="en-US" sz="1200"/>
                        <a:t>Proportion Var</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0.146</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0.12</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0.097</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0.093</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0.064</a:t>
                      </a:r>
                      <a:endParaRPr sz="1200"/>
                    </a:p>
                  </a:txBody>
                  <a:tcPr marT="91425" marB="91425" marR="91425" marL="91425"/>
                </a:tc>
              </a:tr>
              <a:tr h="381000">
                <a:tc>
                  <a:txBody>
                    <a:bodyPr/>
                    <a:lstStyle/>
                    <a:p>
                      <a:pPr indent="0" lvl="0" marL="0" rtl="0" algn="l">
                        <a:spcBef>
                          <a:spcPts val="0"/>
                        </a:spcBef>
                        <a:spcAft>
                          <a:spcPts val="0"/>
                        </a:spcAft>
                        <a:buNone/>
                      </a:pPr>
                      <a:r>
                        <a:rPr lang="en-US" sz="1200"/>
                        <a:t>Cumulative Var</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0.146</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0.266</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0.363</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0.456</a:t>
                      </a:r>
                      <a:endParaRPr sz="1200"/>
                    </a:p>
                  </a:txBody>
                  <a:tcPr marT="91425" marB="91425" marR="91425" marL="91425"/>
                </a:tc>
                <a:tc>
                  <a:txBody>
                    <a:bodyPr/>
                    <a:lstStyle/>
                    <a:p>
                      <a:pPr indent="0" lvl="0" marL="0" rtl="0" algn="r">
                        <a:lnSpc>
                          <a:spcPct val="115000"/>
                        </a:lnSpc>
                        <a:spcBef>
                          <a:spcPts val="0"/>
                        </a:spcBef>
                        <a:spcAft>
                          <a:spcPts val="0"/>
                        </a:spcAft>
                        <a:buNone/>
                      </a:pPr>
                      <a:r>
                        <a:rPr lang="en-US" sz="1200"/>
                        <a:t>0.519</a:t>
                      </a:r>
                      <a:endParaRPr sz="1200"/>
                    </a:p>
                  </a:txBody>
                  <a:tcPr marT="91425" marB="91425" marR="91425" marL="91425"/>
                </a:tc>
              </a:tr>
            </a:tbl>
          </a:graphicData>
        </a:graphic>
      </p:graphicFrame>
      <p:sp>
        <p:nvSpPr>
          <p:cNvPr id="216" name="Google Shape;216;g303d2ec895c_1_2"/>
          <p:cNvSpPr txBox="1"/>
          <p:nvPr/>
        </p:nvSpPr>
        <p:spPr>
          <a:xfrm>
            <a:off x="4453625" y="1083825"/>
            <a:ext cx="36678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rPr>
              <a:t>Table: 5.1. Loadings of 2 factors</a:t>
            </a:r>
            <a:endParaRPr sz="1200">
              <a:solidFill>
                <a:schemeClr val="dk1"/>
              </a:solidFill>
            </a:endParaRPr>
          </a:p>
        </p:txBody>
      </p:sp>
      <p:sp>
        <p:nvSpPr>
          <p:cNvPr id="217" name="Google Shape;217;g303d2ec895c_1_2"/>
          <p:cNvSpPr txBox="1"/>
          <p:nvPr/>
        </p:nvSpPr>
        <p:spPr>
          <a:xfrm>
            <a:off x="4456363" y="2927763"/>
            <a:ext cx="35433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rPr>
              <a:t>Table: 5.2. Loadings of 4 factors</a:t>
            </a:r>
            <a:endParaRPr sz="1200">
              <a:solidFill>
                <a:schemeClr val="dk1"/>
              </a:solidFill>
            </a:endParaRPr>
          </a:p>
        </p:txBody>
      </p:sp>
      <p:sp>
        <p:nvSpPr>
          <p:cNvPr id="218" name="Google Shape;218;g303d2ec895c_1_2"/>
          <p:cNvSpPr txBox="1"/>
          <p:nvPr/>
        </p:nvSpPr>
        <p:spPr>
          <a:xfrm>
            <a:off x="4445050" y="4880525"/>
            <a:ext cx="33048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rPr>
              <a:t>Table: 5.3. Loadings of 5 factors</a:t>
            </a:r>
            <a:endParaRPr sz="1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03ca8b10b3_0_0"/>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225" name="Google Shape;225;g303ca8b10b3_0_0"/>
          <p:cNvSpPr txBox="1"/>
          <p:nvPr>
            <p:ph idx="1" type="body"/>
          </p:nvPr>
        </p:nvSpPr>
        <p:spPr>
          <a:xfrm>
            <a:off x="577425" y="26991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Graph 4</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Scree Plot: Perceptions of Organic/Bio Food</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p:txBody>
      </p:sp>
      <p:sp>
        <p:nvSpPr>
          <p:cNvPr id="226" name="Google Shape;226;g303ca8b10b3_0_0"/>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27" name="Google Shape;227;g303ca8b10b3_0_0"/>
          <p:cNvPicPr preferRelativeResize="0"/>
          <p:nvPr/>
        </p:nvPicPr>
        <p:blipFill>
          <a:blip r:embed="rId3">
            <a:alphaModFix/>
          </a:blip>
          <a:stretch>
            <a:fillRect/>
          </a:stretch>
        </p:blipFill>
        <p:spPr>
          <a:xfrm>
            <a:off x="6172200" y="1400900"/>
            <a:ext cx="5305425" cy="5200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03ca8b10b3_0_16"/>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234" name="Google Shape;234;g303ca8b10b3_0_16"/>
          <p:cNvSpPr txBox="1"/>
          <p:nvPr>
            <p:ph idx="1" type="body"/>
          </p:nvPr>
        </p:nvSpPr>
        <p:spPr>
          <a:xfrm>
            <a:off x="316675" y="2506800"/>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Graph 5</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Three-Factor Loading: Perceptions of Organic/Bio Food</a:t>
            </a:r>
            <a:endParaRPr sz="1800" u="sng">
              <a:latin typeface="Times New Roman"/>
              <a:ea typeface="Times New Roman"/>
              <a:cs typeface="Times New Roman"/>
              <a:sym typeface="Times New Roman"/>
            </a:endParaRPr>
          </a:p>
        </p:txBody>
      </p:sp>
      <p:sp>
        <p:nvSpPr>
          <p:cNvPr id="235" name="Google Shape;235;g303ca8b10b3_0_16"/>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6" name="Google Shape;236;g303ca8b10b3_0_16"/>
          <p:cNvPicPr preferRelativeResize="0"/>
          <p:nvPr/>
        </p:nvPicPr>
        <p:blipFill>
          <a:blip r:embed="rId3">
            <a:alphaModFix/>
          </a:blip>
          <a:stretch>
            <a:fillRect/>
          </a:stretch>
        </p:blipFill>
        <p:spPr>
          <a:xfrm>
            <a:off x="5580275" y="912650"/>
            <a:ext cx="6414701" cy="586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707112"/>
            <a:ext cx="10515600" cy="1009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   </a:t>
            </a:r>
            <a:r>
              <a:rPr b="1" lang="en-US" sz="2800">
                <a:latin typeface="Times New Roman"/>
                <a:ea typeface="Times New Roman"/>
                <a:cs typeface="Times New Roman"/>
                <a:sym typeface="Times New Roman"/>
              </a:rPr>
              <a:t>Managerial question </a:t>
            </a:r>
            <a:r>
              <a:rPr b="1" lang="en-US" sz="2800">
                <a:latin typeface="Times New Roman"/>
                <a:ea typeface="Times New Roman"/>
                <a:cs typeface="Times New Roman"/>
                <a:sym typeface="Times New Roman"/>
              </a:rPr>
              <a:t>                        </a:t>
            </a:r>
            <a:r>
              <a:rPr b="1" lang="en-US" sz="2800">
                <a:latin typeface="Times New Roman"/>
                <a:ea typeface="Times New Roman"/>
                <a:cs typeface="Times New Roman"/>
                <a:sym typeface="Times New Roman"/>
              </a:rPr>
              <a:t>Methodology</a:t>
            </a:r>
            <a:endParaRPr b="1" sz="2800">
              <a:latin typeface="Times New Roman"/>
              <a:ea typeface="Times New Roman"/>
              <a:cs typeface="Times New Roman"/>
              <a:sym typeface="Times New Roman"/>
            </a:endParaRPr>
          </a:p>
        </p:txBody>
      </p:sp>
      <p:sp>
        <p:nvSpPr>
          <p:cNvPr id="96" name="Google Shape;96;p2"/>
          <p:cNvSpPr txBox="1"/>
          <p:nvPr>
            <p:ph idx="1" type="body"/>
          </p:nvPr>
        </p:nvSpPr>
        <p:spPr>
          <a:xfrm>
            <a:off x="838200" y="1625350"/>
            <a:ext cx="5181600" cy="43515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How can Ixmor reduce the number of survey questions related to lifestyle and perceptions of organic/bio food to capture the most important factors influencing consumer behaviour?</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p:txBody>
      </p:sp>
      <p:sp>
        <p:nvSpPr>
          <p:cNvPr id="97" name="Google Shape;97;p2"/>
          <p:cNvSpPr txBox="1"/>
          <p:nvPr>
            <p:ph idx="2" type="body"/>
          </p:nvPr>
        </p:nvSpPr>
        <p:spPr>
          <a:xfrm>
            <a:off x="6172200" y="1547300"/>
            <a:ext cx="5181600" cy="4351200"/>
          </a:xfrm>
          <a:prstGeom prst="rect">
            <a:avLst/>
          </a:prstGeom>
          <a:noFill/>
          <a:ln>
            <a:noFill/>
          </a:ln>
        </p:spPr>
        <p:txBody>
          <a:bodyPr anchorCtr="0" anchor="t" bIns="45700" lIns="91425" spcFirstLastPara="1" rIns="91425" wrap="square" tIns="45700">
            <a:noAutofit/>
          </a:bodyPr>
          <a:lstStyle/>
          <a:p>
            <a:pPr indent="-215900" lvl="0" marL="228600" rtl="0" algn="just">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appropriate methodological approach to address this question is to perform an Exploratory Factor Analysis (EFA). </a:t>
            </a:r>
            <a:r>
              <a:rPr lang="en-US" sz="1600">
                <a:latin typeface="Times New Roman"/>
                <a:ea typeface="Times New Roman"/>
                <a:cs typeface="Times New Roman"/>
                <a:sym typeface="Times New Roman"/>
              </a:rPr>
              <a:t>PCA offers no help in understanding the importance of the variables, therefore, this project will use Exploratory Factor Analysis (EFA) in order to identify potential factors behind the variables.</a:t>
            </a:r>
            <a:r>
              <a:rPr lang="en-US" sz="1600">
                <a:latin typeface="Times New Roman"/>
                <a:ea typeface="Times New Roman"/>
                <a:cs typeface="Times New Roman"/>
                <a:sym typeface="Times New Roman"/>
              </a:rPr>
              <a:t> The process will begin with an examination of the correlations between the observed variables to assess the strength of their interrelationships. Following this, we will determine the optimal number of factors that best represent the data, using criteria such as eigenvalues and scree plots. Finally, we will interpret and label the identified factors, presenting factor loadings that reflect the extent to which each variable is associated with its corresponding factor. This approach will allow us to reduce the complexity of the survey while retaining its essential dimensions for capturing consumer behavior related to lifestyle and perceptions of organic/bio foods.</a:t>
            </a:r>
            <a:endParaRPr sz="1600">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03d238935a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3" name="Google Shape;243;g303d238935a_1_0"/>
          <p:cNvSpPr txBox="1"/>
          <p:nvPr>
            <p:ph idx="1" type="body"/>
          </p:nvPr>
        </p:nvSpPr>
        <p:spPr>
          <a:xfrm>
            <a:off x="681725" y="2506800"/>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Graph 6</a:t>
            </a:r>
            <a:endParaRPr u="sng">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t/>
            </a:r>
            <a:endParaRPr sz="1800" u="sng">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sz="1800" u="sng">
                <a:latin typeface="Times New Roman"/>
                <a:ea typeface="Times New Roman"/>
                <a:cs typeface="Times New Roman"/>
                <a:sym typeface="Times New Roman"/>
              </a:rPr>
              <a:t>Heatmap: Perceptions of Organic/Bio Food</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44" name="Google Shape;244;g303d238935a_1_0"/>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45" name="Google Shape;245;g303d238935a_1_0"/>
          <p:cNvPicPr preferRelativeResize="0"/>
          <p:nvPr/>
        </p:nvPicPr>
        <p:blipFill>
          <a:blip r:embed="rId3">
            <a:alphaModFix/>
          </a:blip>
          <a:stretch>
            <a:fillRect/>
          </a:stretch>
        </p:blipFill>
        <p:spPr>
          <a:xfrm>
            <a:off x="5541150" y="1690825"/>
            <a:ext cx="5812650" cy="5075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303ca8b10b3_0_26"/>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252" name="Google Shape;252;g303ca8b10b3_0_26"/>
          <p:cNvSpPr txBox="1"/>
          <p:nvPr>
            <p:ph idx="1" type="body"/>
          </p:nvPr>
        </p:nvSpPr>
        <p:spPr>
          <a:xfrm>
            <a:off x="303625" y="2187250"/>
            <a:ext cx="47550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Table 6</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Eigenvalue Table for Factors</a:t>
            </a:r>
            <a:endParaRPr sz="1800"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(Perception of Organic/Bio Food)</a:t>
            </a:r>
            <a:endParaRPr sz="1800" u="sng">
              <a:latin typeface="Times New Roman"/>
              <a:ea typeface="Times New Roman"/>
              <a:cs typeface="Times New Roman"/>
              <a:sym typeface="Times New Roman"/>
            </a:endParaRPr>
          </a:p>
        </p:txBody>
      </p:sp>
      <p:sp>
        <p:nvSpPr>
          <p:cNvPr id="253" name="Google Shape;253;g303ca8b10b3_0_26"/>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1200">
                <a:solidFill>
                  <a:srgbClr val="000000"/>
                </a:solidFill>
                <a:latin typeface="Times New Roman"/>
                <a:ea typeface="Times New Roman"/>
                <a:cs typeface="Times New Roman"/>
                <a:sym typeface="Times New Roman"/>
              </a:rPr>
              <a:t> </a:t>
            </a:r>
            <a:endParaRPr b="1" sz="1200">
              <a:solidFill>
                <a:srgbClr val="000000"/>
              </a:solidFill>
              <a:latin typeface="Times New Roman"/>
              <a:ea typeface="Times New Roman"/>
              <a:cs typeface="Times New Roman"/>
              <a:sym typeface="Times New Roman"/>
            </a:endParaRPr>
          </a:p>
        </p:txBody>
      </p:sp>
      <p:graphicFrame>
        <p:nvGraphicFramePr>
          <p:cNvPr id="254" name="Google Shape;254;g303ca8b10b3_0_26"/>
          <p:cNvGraphicFramePr/>
          <p:nvPr/>
        </p:nvGraphicFramePr>
        <p:xfrm>
          <a:off x="4550950" y="1825625"/>
          <a:ext cx="3000000" cy="3000000"/>
        </p:xfrm>
        <a:graphic>
          <a:graphicData uri="http://schemas.openxmlformats.org/drawingml/2006/table">
            <a:tbl>
              <a:tblPr>
                <a:noFill/>
                <a:tableStyleId>{2F3CB9F0-AE89-4255-9DE4-D2E8EE2D33F2}</a:tableStyleId>
              </a:tblPr>
              <a:tblGrid>
                <a:gridCol w="3624600"/>
                <a:gridCol w="3715875"/>
              </a:tblGrid>
              <a:tr h="361625">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Factor</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EigenValues</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1</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4.53</a:t>
                      </a: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1.451</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3</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1.143</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4</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1.042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5</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0.767</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6</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0.684</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7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0.566</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8</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0.326</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9</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0.223</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10</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0.167</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Factor 11</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0.098</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03ca8b10b3_0_43"/>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261" name="Google Shape;261;g303ca8b10b3_0_43"/>
          <p:cNvSpPr txBox="1"/>
          <p:nvPr>
            <p:ph idx="1" type="body"/>
          </p:nvPr>
        </p:nvSpPr>
        <p:spPr>
          <a:xfrm>
            <a:off x="465350" y="232107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Table 7</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Factor Analysis Summary Table</a:t>
            </a:r>
            <a:endParaRPr sz="1800"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(4 Factors)</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Perception of Organic/Bio Food</a:t>
            </a:r>
            <a:endParaRPr sz="1800" u="sng">
              <a:latin typeface="Times New Roman"/>
              <a:ea typeface="Times New Roman"/>
              <a:cs typeface="Times New Roman"/>
              <a:sym typeface="Times New Roman"/>
            </a:endParaRPr>
          </a:p>
        </p:txBody>
      </p:sp>
      <p:sp>
        <p:nvSpPr>
          <p:cNvPr id="262" name="Google Shape;262;g303ca8b10b3_0_43"/>
          <p:cNvSpPr txBox="1"/>
          <p:nvPr>
            <p:ph idx="2" type="body"/>
          </p:nvPr>
        </p:nvSpPr>
        <p:spPr>
          <a:xfrm>
            <a:off x="6419925" y="1069425"/>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1200">
                <a:solidFill>
                  <a:srgbClr val="000000"/>
                </a:solidFill>
                <a:latin typeface="Times New Roman"/>
                <a:ea typeface="Times New Roman"/>
                <a:cs typeface="Times New Roman"/>
                <a:sym typeface="Times New Roman"/>
              </a:rPr>
              <a:t> </a:t>
            </a:r>
            <a:endParaRPr b="1" sz="1200">
              <a:solidFill>
                <a:srgbClr val="000000"/>
              </a:solidFill>
              <a:latin typeface="Times New Roman"/>
              <a:ea typeface="Times New Roman"/>
              <a:cs typeface="Times New Roman"/>
              <a:sym typeface="Times New Roman"/>
            </a:endParaRPr>
          </a:p>
        </p:txBody>
      </p:sp>
      <p:graphicFrame>
        <p:nvGraphicFramePr>
          <p:cNvPr id="263" name="Google Shape;263;g303ca8b10b3_0_43"/>
          <p:cNvGraphicFramePr/>
          <p:nvPr/>
        </p:nvGraphicFramePr>
        <p:xfrm>
          <a:off x="4108475" y="2321075"/>
          <a:ext cx="3000000" cy="3000000"/>
        </p:xfrm>
        <a:graphic>
          <a:graphicData uri="http://schemas.openxmlformats.org/drawingml/2006/table">
            <a:tbl>
              <a:tblPr>
                <a:noFill/>
                <a:tableStyleId>{2F3CB9F0-AE89-4255-9DE4-D2E8EE2D33F2}</a:tableStyleId>
              </a:tblPr>
              <a:tblGrid>
                <a:gridCol w="1512400"/>
                <a:gridCol w="1512400"/>
                <a:gridCol w="1512400"/>
                <a:gridCol w="1512400"/>
                <a:gridCol w="1512400"/>
              </a:tblGrid>
              <a:tr h="69065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Factor 1</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Factor 2</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Factor 3</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Factor 4</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4575">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SS loadings</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1.917</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1.669</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1.346</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0.945</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4575">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Proportion var</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0.174</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0.152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0.222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0.086</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4575">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Cumulative var</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0.174</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0.326</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0.448</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0.534</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303ca8b10b3_0_51"/>
          <p:cNvSpPr txBox="1"/>
          <p:nvPr>
            <p:ph type="title"/>
          </p:nvPr>
        </p:nvSpPr>
        <p:spPr>
          <a:xfrm>
            <a:off x="4019475" y="156500"/>
            <a:ext cx="10515600" cy="100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Appendix 2</a:t>
            </a:r>
            <a:endParaRPr b="1" sz="2800">
              <a:latin typeface="Times New Roman"/>
              <a:ea typeface="Times New Roman"/>
              <a:cs typeface="Times New Roman"/>
              <a:sym typeface="Times New Roman"/>
            </a:endParaRPr>
          </a:p>
        </p:txBody>
      </p:sp>
      <p:sp>
        <p:nvSpPr>
          <p:cNvPr id="270" name="Google Shape;270;g303ca8b10b3_0_51"/>
          <p:cNvSpPr txBox="1"/>
          <p:nvPr>
            <p:ph idx="1" type="body"/>
          </p:nvPr>
        </p:nvSpPr>
        <p:spPr>
          <a:xfrm>
            <a:off x="340700" y="2419250"/>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latin typeface="Times New Roman"/>
                <a:ea typeface="Times New Roman"/>
                <a:cs typeface="Times New Roman"/>
                <a:sym typeface="Times New Roman"/>
              </a:rPr>
              <a:t>Table 8</a:t>
            </a:r>
            <a:endParaRPr u="sng">
              <a:latin typeface="Times New Roman"/>
              <a:ea typeface="Times New Roman"/>
              <a:cs typeface="Times New Roman"/>
              <a:sym typeface="Times New Roman"/>
            </a:endParaRPr>
          </a:p>
          <a:p>
            <a:pPr indent="0" lvl="0" marL="0" rtl="0" algn="l">
              <a:spcBef>
                <a:spcPts val="1000"/>
              </a:spcBef>
              <a:spcAft>
                <a:spcPts val="0"/>
              </a:spcAft>
              <a:buNone/>
            </a:pPr>
            <a:r>
              <a:t/>
            </a:r>
            <a:endParaRPr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Factor Analysis Summary Table</a:t>
            </a:r>
            <a:endParaRPr sz="1800"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(3 Factors)</a:t>
            </a:r>
            <a:endParaRPr sz="1800" u="sng">
              <a:latin typeface="Times New Roman"/>
              <a:ea typeface="Times New Roman"/>
              <a:cs typeface="Times New Roman"/>
              <a:sym typeface="Times New Roman"/>
            </a:endParaRPr>
          </a:p>
          <a:p>
            <a:pPr indent="0" lvl="0" marL="0" rtl="0" algn="l">
              <a:spcBef>
                <a:spcPts val="1000"/>
              </a:spcBef>
              <a:spcAft>
                <a:spcPts val="0"/>
              </a:spcAft>
              <a:buNone/>
            </a:pPr>
            <a:r>
              <a:t/>
            </a:r>
            <a:endParaRPr sz="1800" u="sng">
              <a:latin typeface="Times New Roman"/>
              <a:ea typeface="Times New Roman"/>
              <a:cs typeface="Times New Roman"/>
              <a:sym typeface="Times New Roman"/>
            </a:endParaRPr>
          </a:p>
          <a:p>
            <a:pPr indent="0" lvl="0" marL="0" rtl="0" algn="l">
              <a:spcBef>
                <a:spcPts val="1000"/>
              </a:spcBef>
              <a:spcAft>
                <a:spcPts val="0"/>
              </a:spcAft>
              <a:buNone/>
            </a:pPr>
            <a:r>
              <a:rPr lang="en-US" sz="1800" u="sng">
                <a:latin typeface="Times New Roman"/>
                <a:ea typeface="Times New Roman"/>
                <a:cs typeface="Times New Roman"/>
                <a:sym typeface="Times New Roman"/>
              </a:rPr>
              <a:t>Perceptions of Organic/Bio Food</a:t>
            </a:r>
            <a:endParaRPr sz="1800" u="sng">
              <a:latin typeface="Times New Roman"/>
              <a:ea typeface="Times New Roman"/>
              <a:cs typeface="Times New Roman"/>
              <a:sym typeface="Times New Roman"/>
            </a:endParaRPr>
          </a:p>
        </p:txBody>
      </p:sp>
      <p:sp>
        <p:nvSpPr>
          <p:cNvPr id="271" name="Google Shape;271;g303ca8b10b3_0_51"/>
          <p:cNvSpPr txBox="1"/>
          <p:nvPr>
            <p:ph idx="2" type="body"/>
          </p:nvPr>
        </p:nvSpPr>
        <p:spPr>
          <a:xfrm>
            <a:off x="5976625" y="730450"/>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1200">
                <a:solidFill>
                  <a:srgbClr val="000000"/>
                </a:solidFill>
                <a:latin typeface="Times New Roman"/>
                <a:ea typeface="Times New Roman"/>
                <a:cs typeface="Times New Roman"/>
                <a:sym typeface="Times New Roman"/>
              </a:rPr>
              <a:t> </a:t>
            </a:r>
            <a:endParaRPr b="1" sz="1200">
              <a:solidFill>
                <a:srgbClr val="000000"/>
              </a:solidFill>
              <a:latin typeface="Times New Roman"/>
              <a:ea typeface="Times New Roman"/>
              <a:cs typeface="Times New Roman"/>
              <a:sym typeface="Times New Roman"/>
            </a:endParaRPr>
          </a:p>
        </p:txBody>
      </p:sp>
      <p:graphicFrame>
        <p:nvGraphicFramePr>
          <p:cNvPr id="272" name="Google Shape;272;g303ca8b10b3_0_51"/>
          <p:cNvGraphicFramePr/>
          <p:nvPr/>
        </p:nvGraphicFramePr>
        <p:xfrm>
          <a:off x="4577000" y="2419250"/>
          <a:ext cx="3000000" cy="3000000"/>
        </p:xfrm>
        <a:graphic>
          <a:graphicData uri="http://schemas.openxmlformats.org/drawingml/2006/table">
            <a:tbl>
              <a:tblPr>
                <a:noFill/>
                <a:tableStyleId>{2F3CB9F0-AE89-4255-9DE4-D2E8EE2D33F2}</a:tableStyleId>
              </a:tblPr>
              <a:tblGrid>
                <a:gridCol w="1792775"/>
                <a:gridCol w="1792775"/>
                <a:gridCol w="1792775"/>
                <a:gridCol w="1792775"/>
              </a:tblGrid>
              <a:tr h="6939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Factor 1</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Factor 2</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Factor 3</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390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SS loadings</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2.438</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1.894</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1.681</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390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Proportion var</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0.222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0.172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0.153</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3900">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 </a:t>
                      </a:r>
                      <a:r>
                        <a:rPr b="1" lang="en-US" sz="1200">
                          <a:latin typeface="Times New Roman"/>
                          <a:ea typeface="Times New Roman"/>
                          <a:cs typeface="Times New Roman"/>
                          <a:sym typeface="Times New Roman"/>
                        </a:rPr>
                        <a:t>Cumulative var</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0.222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0.394</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0.547</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
          <p:cNvSpPr txBox="1"/>
          <p:nvPr>
            <p:ph type="title"/>
          </p:nvPr>
        </p:nvSpPr>
        <p:spPr>
          <a:xfrm>
            <a:off x="838200" y="1013013"/>
            <a:ext cx="10515600" cy="5378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Calibri"/>
              <a:buNone/>
            </a:pPr>
            <a:r>
              <a:rPr b="1" lang="en-US" sz="2400">
                <a:latin typeface="Times New Roman"/>
                <a:ea typeface="Times New Roman"/>
                <a:cs typeface="Times New Roman"/>
                <a:sym typeface="Times New Roman"/>
              </a:rPr>
              <a:t>APPENDIX 3. Draft Advices Comparison</a:t>
            </a:r>
            <a:r>
              <a:rPr b="1" lang="en-US" sz="2400">
                <a:latin typeface="Times New Roman"/>
                <a:ea typeface="Times New Roman"/>
                <a:cs typeface="Times New Roman"/>
                <a:sym typeface="Times New Roman"/>
              </a:rPr>
              <a:t> - Lifestyle (ChatGPT)</a:t>
            </a:r>
            <a:endParaRPr b="1" sz="2400">
              <a:latin typeface="Times New Roman"/>
              <a:ea typeface="Times New Roman"/>
              <a:cs typeface="Times New Roman"/>
              <a:sym typeface="Times New Roman"/>
            </a:endParaRPr>
          </a:p>
        </p:txBody>
      </p:sp>
      <p:sp>
        <p:nvSpPr>
          <p:cNvPr id="278" name="Google Shape;278;p5"/>
          <p:cNvSpPr txBox="1"/>
          <p:nvPr/>
        </p:nvSpPr>
        <p:spPr>
          <a:xfrm>
            <a:off x="0" y="1646300"/>
            <a:ext cx="11865000" cy="434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US" sz="1200">
                <a:solidFill>
                  <a:schemeClr val="dk1"/>
                </a:solidFill>
                <a:latin typeface="Times New Roman"/>
                <a:ea typeface="Times New Roman"/>
                <a:cs typeface="Times New Roman"/>
                <a:sym typeface="Times New Roman"/>
              </a:rPr>
              <a:t>Exploratory Factor Analysis on Lifestyle Questions</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AutoNum type="arabicPeriod"/>
            </a:pPr>
            <a:r>
              <a:rPr b="1" lang="en-US" sz="1200">
                <a:solidFill>
                  <a:schemeClr val="dk1"/>
                </a:solidFill>
                <a:latin typeface="Times New Roman"/>
                <a:ea typeface="Times New Roman"/>
                <a:cs typeface="Times New Roman"/>
                <a:sym typeface="Times New Roman"/>
              </a:rPr>
              <a:t>Data Preparation and Suitability for EFA</a:t>
            </a:r>
            <a:br>
              <a:rPr b="1"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We extracted columns 11 to 23 from the dataset, representing lifestyle-related questions. The data was standardized, and its suitability for factor analysis was confirmed using the Kaiser-Meyer-Olkin (KMO) test (KMO = 0.68) and Bartlett’s test (p-value &lt; 0.05), indicating sufficient common variance among the variables.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US" sz="1200">
                <a:solidFill>
                  <a:schemeClr val="dk1"/>
                </a:solidFill>
                <a:latin typeface="Times New Roman"/>
                <a:ea typeface="Times New Roman"/>
                <a:cs typeface="Times New Roman"/>
                <a:sym typeface="Times New Roman"/>
              </a:rPr>
              <a:t>Factor Retention and Rotation</a:t>
            </a:r>
            <a:br>
              <a:rPr b="1"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After conducting the scree plot and eigenvalue analysis, different methods suggested retaining between 1, 2, or 5 factors. Initial analysis of 2 factors showed insufficient explained variance (cumulative variance = 38%). In models with 4 or 5 factors, the last factor had loadings below 1, prompting us to discard it. We settled on a 3-factor solution, using oblimin rotation. Visualization was completed using heatmaps and SEMpath.</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US" sz="1200">
                <a:solidFill>
                  <a:schemeClr val="dk1"/>
                </a:solidFill>
                <a:latin typeface="Times New Roman"/>
                <a:ea typeface="Times New Roman"/>
                <a:cs typeface="Times New Roman"/>
                <a:sym typeface="Times New Roman"/>
              </a:rPr>
              <a:t>Results</a:t>
            </a:r>
            <a:br>
              <a:rPr b="1"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The exploratory factor analysis (EFA) revealed that Factor 1 explains 16.3% of the variance, Factor 2 accounts for 13.1%, and Factor 3 contributes 12.2%, for a combined total of 41.5%. A detailed review of the contributions showed:</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Factor 1: Q20, Q21, Q22, Q12, and Q16 had high loadings, indicating their significant contribution.</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Factor 2: Q16, Q23, Q11, and Q14 were key contributors.</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Factor 3: Q17, Q13, and Q12 had the strongest loadings.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US" sz="1200">
                <a:solidFill>
                  <a:schemeClr val="dk1"/>
                </a:solidFill>
                <a:latin typeface="Times New Roman"/>
                <a:ea typeface="Times New Roman"/>
                <a:cs typeface="Times New Roman"/>
                <a:sym typeface="Times New Roman"/>
              </a:rPr>
              <a:t>Managerial Recommendations</a:t>
            </a:r>
            <a:br>
              <a:rPr b="1"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We recommend that Ixmør's managers focus on Q20, Q14, and Q13 for measuring consumer lifestyles:</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Q20 (loading: 0.819) suggests a factor related to open-mindedness.</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Q14 (loading: 0.978) suggests a factor connected to passion for cooking.</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Q13 (loading: 0.787) relates to social conformity in food choices.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03249b16a7_1_20"/>
          <p:cNvSpPr txBox="1"/>
          <p:nvPr>
            <p:ph type="title"/>
          </p:nvPr>
        </p:nvSpPr>
        <p:spPr>
          <a:xfrm>
            <a:off x="838200" y="1013013"/>
            <a:ext cx="10515600" cy="53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Calibri"/>
              <a:buNone/>
            </a:pPr>
            <a:r>
              <a:rPr b="1" lang="en-US" sz="2200">
                <a:latin typeface="Times New Roman"/>
                <a:ea typeface="Times New Roman"/>
                <a:cs typeface="Times New Roman"/>
                <a:sym typeface="Times New Roman"/>
              </a:rPr>
              <a:t>APPENDIX 3. Draft Advices Comparison</a:t>
            </a:r>
            <a:r>
              <a:rPr b="1" lang="en-US" sz="2200">
                <a:latin typeface="Times New Roman"/>
                <a:ea typeface="Times New Roman"/>
                <a:cs typeface="Times New Roman"/>
                <a:sym typeface="Times New Roman"/>
              </a:rPr>
              <a:t> - Perception (ChatGPT)</a:t>
            </a:r>
            <a:endParaRPr b="1" sz="2200">
              <a:latin typeface="Times New Roman"/>
              <a:ea typeface="Times New Roman"/>
              <a:cs typeface="Times New Roman"/>
              <a:sym typeface="Times New Roman"/>
            </a:endParaRPr>
          </a:p>
        </p:txBody>
      </p:sp>
      <p:sp>
        <p:nvSpPr>
          <p:cNvPr id="284" name="Google Shape;284;g303249b16a7_1_20"/>
          <p:cNvSpPr txBox="1"/>
          <p:nvPr/>
        </p:nvSpPr>
        <p:spPr>
          <a:xfrm>
            <a:off x="0" y="1669825"/>
            <a:ext cx="11865000" cy="434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US" sz="1200">
                <a:solidFill>
                  <a:schemeClr val="dk1"/>
                </a:solidFill>
                <a:latin typeface="Times New Roman"/>
                <a:ea typeface="Times New Roman"/>
                <a:cs typeface="Times New Roman"/>
                <a:sym typeface="Times New Roman"/>
              </a:rPr>
              <a:t>Exploratory Factor Analysis on Organic/Bio Food Perceptions</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AutoNum type="arabicPeriod"/>
            </a:pPr>
            <a:r>
              <a:rPr b="1" lang="en-US" sz="1200">
                <a:solidFill>
                  <a:schemeClr val="dk1"/>
                </a:solidFill>
                <a:latin typeface="Times New Roman"/>
                <a:ea typeface="Times New Roman"/>
                <a:cs typeface="Times New Roman"/>
                <a:sym typeface="Times New Roman"/>
              </a:rPr>
              <a:t>Data Suitability for EFA</a:t>
            </a:r>
            <a:br>
              <a:rPr b="1"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To analyze perceptions of organic/bio foods, we conducted the Kaiser-Meyer-Olkin (KMO = 0.731) and Bartlett’s tests (p-value = 0.000), confirming sufficient common variance among variables, making the dataset suitable for exploratory factor analysis.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US" sz="1200">
                <a:solidFill>
                  <a:schemeClr val="dk1"/>
                </a:solidFill>
                <a:latin typeface="Times New Roman"/>
                <a:ea typeface="Times New Roman"/>
                <a:cs typeface="Times New Roman"/>
                <a:sym typeface="Times New Roman"/>
              </a:rPr>
              <a:t>Initial Results and Factor Retention</a:t>
            </a:r>
            <a:br>
              <a:rPr b="1"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The scree plot indicated an "elbow" after the first factor, but the eigenvalue criterion suggested retaining 4 factors (eigenvalues &gt; 1). A four-factor model was tested, but the fourth factor's loadings were too low. We refined the model to a three-factor solution, which had strong SS loadings for each factor, all above 1.</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US" sz="1200">
                <a:solidFill>
                  <a:schemeClr val="dk1"/>
                </a:solidFill>
                <a:latin typeface="Times New Roman"/>
                <a:ea typeface="Times New Roman"/>
                <a:cs typeface="Times New Roman"/>
                <a:sym typeface="Times New Roman"/>
              </a:rPr>
              <a:t>Results</a:t>
            </a:r>
            <a:br>
              <a:rPr b="1"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The EFA revealed three distinct factors:</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US" sz="1200">
                <a:solidFill>
                  <a:schemeClr val="dk1"/>
                </a:solidFill>
                <a:latin typeface="Times New Roman"/>
                <a:ea typeface="Times New Roman"/>
                <a:cs typeface="Times New Roman"/>
                <a:sym typeface="Times New Roman"/>
              </a:rPr>
              <a:t>Factor 1 – Knowledge of Organic/Bio Foods</a:t>
            </a:r>
            <a:r>
              <a:rPr lang="en-US" sz="1200">
                <a:solidFill>
                  <a:schemeClr val="dk1"/>
                </a:solidFill>
                <a:latin typeface="Times New Roman"/>
                <a:ea typeface="Times New Roman"/>
                <a:cs typeface="Times New Roman"/>
                <a:sym typeface="Times New Roman"/>
              </a:rPr>
              <a:t>: (Q24, Q25, Q27, Q33) reflects knowledge and expertise.</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US" sz="1200">
                <a:solidFill>
                  <a:schemeClr val="dk1"/>
                </a:solidFill>
                <a:latin typeface="Times New Roman"/>
                <a:ea typeface="Times New Roman"/>
                <a:cs typeface="Times New Roman"/>
                <a:sym typeface="Times New Roman"/>
              </a:rPr>
              <a:t>Factor 2 – Perceived Lack of Knowledge</a:t>
            </a:r>
            <a:r>
              <a:rPr lang="en-US" sz="1200">
                <a:solidFill>
                  <a:schemeClr val="dk1"/>
                </a:solidFill>
                <a:latin typeface="Times New Roman"/>
                <a:ea typeface="Times New Roman"/>
                <a:cs typeface="Times New Roman"/>
                <a:sym typeface="Times New Roman"/>
              </a:rPr>
              <a:t>: (Q26, Q28, Q29) captures reverse-coded perceptions of a lack of knowledge.</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US" sz="1200">
                <a:solidFill>
                  <a:schemeClr val="dk1"/>
                </a:solidFill>
                <a:latin typeface="Times New Roman"/>
                <a:ea typeface="Times New Roman"/>
                <a:cs typeface="Times New Roman"/>
                <a:sym typeface="Times New Roman"/>
              </a:rPr>
              <a:t>Factor 3 – Perceived Ease of Access and Control</a:t>
            </a:r>
            <a:r>
              <a:rPr lang="en-US" sz="1200">
                <a:solidFill>
                  <a:schemeClr val="dk1"/>
                </a:solidFill>
                <a:latin typeface="Times New Roman"/>
                <a:ea typeface="Times New Roman"/>
                <a:cs typeface="Times New Roman"/>
                <a:sym typeface="Times New Roman"/>
              </a:rPr>
              <a:t>: (Q30, Q31, Q34) relates to ease and control over purchasing organic/bio foods. Each factor had loadings above 0.4, indicating strong associations with the respective variables.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US" sz="1200">
                <a:solidFill>
                  <a:schemeClr val="dk1"/>
                </a:solidFill>
                <a:latin typeface="Times New Roman"/>
                <a:ea typeface="Times New Roman"/>
                <a:cs typeface="Times New Roman"/>
                <a:sym typeface="Times New Roman"/>
              </a:rPr>
              <a:t>Managerial Recommendations</a:t>
            </a:r>
            <a:br>
              <a:rPr b="1"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To streamline decision-making, we recommend focusing on the three identified factors:</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US" sz="1200">
                <a:solidFill>
                  <a:schemeClr val="dk1"/>
                </a:solidFill>
                <a:latin typeface="Times New Roman"/>
                <a:ea typeface="Times New Roman"/>
                <a:cs typeface="Times New Roman"/>
                <a:sym typeface="Times New Roman"/>
              </a:rPr>
              <a:t>Factor 1</a:t>
            </a:r>
            <a:r>
              <a:rPr lang="en-US" sz="1200">
                <a:solidFill>
                  <a:schemeClr val="dk1"/>
                </a:solidFill>
                <a:latin typeface="Times New Roman"/>
                <a:ea typeface="Times New Roman"/>
                <a:cs typeface="Times New Roman"/>
                <a:sym typeface="Times New Roman"/>
              </a:rPr>
              <a:t>: Knowledge of Organic/Bio Foods</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US" sz="1200">
                <a:solidFill>
                  <a:schemeClr val="dk1"/>
                </a:solidFill>
                <a:latin typeface="Times New Roman"/>
                <a:ea typeface="Times New Roman"/>
                <a:cs typeface="Times New Roman"/>
                <a:sym typeface="Times New Roman"/>
              </a:rPr>
              <a:t>Factor 2</a:t>
            </a:r>
            <a:r>
              <a:rPr lang="en-US" sz="1200">
                <a:solidFill>
                  <a:schemeClr val="dk1"/>
                </a:solidFill>
                <a:latin typeface="Times New Roman"/>
                <a:ea typeface="Times New Roman"/>
                <a:cs typeface="Times New Roman"/>
                <a:sym typeface="Times New Roman"/>
              </a:rPr>
              <a:t>: Perceived Lack of Knowledge</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US" sz="1200">
                <a:solidFill>
                  <a:schemeClr val="dk1"/>
                </a:solidFill>
                <a:latin typeface="Times New Roman"/>
                <a:ea typeface="Times New Roman"/>
                <a:cs typeface="Times New Roman"/>
                <a:sym typeface="Times New Roman"/>
              </a:rPr>
              <a:t>Factor 3</a:t>
            </a:r>
            <a:r>
              <a:rPr lang="en-US" sz="1200">
                <a:solidFill>
                  <a:schemeClr val="dk1"/>
                </a:solidFill>
                <a:latin typeface="Times New Roman"/>
                <a:ea typeface="Times New Roman"/>
                <a:cs typeface="Times New Roman"/>
                <a:sym typeface="Times New Roman"/>
              </a:rPr>
              <a:t>: Perceived Ease of Access and Control</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This approach reduces complexity by analyzing broader themes rather than individual questions.</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03cf88c0a6_0_0"/>
          <p:cNvSpPr txBox="1"/>
          <p:nvPr>
            <p:ph type="title"/>
          </p:nvPr>
        </p:nvSpPr>
        <p:spPr>
          <a:xfrm>
            <a:off x="838200" y="1013013"/>
            <a:ext cx="10515600" cy="53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Analysis, Results and Managerial Advice - Lifestyle</a:t>
            </a:r>
            <a:endParaRPr b="1" sz="2800">
              <a:latin typeface="Calibri"/>
              <a:ea typeface="Calibri"/>
              <a:cs typeface="Calibri"/>
              <a:sym typeface="Calibri"/>
            </a:endParaRPr>
          </a:p>
        </p:txBody>
      </p:sp>
      <p:sp>
        <p:nvSpPr>
          <p:cNvPr id="103" name="Google Shape;103;g303cf88c0a6_0_0"/>
          <p:cNvSpPr txBox="1"/>
          <p:nvPr>
            <p:ph idx="1" type="body"/>
          </p:nvPr>
        </p:nvSpPr>
        <p:spPr>
          <a:xfrm>
            <a:off x="838200" y="1775650"/>
            <a:ext cx="10416300" cy="52059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Aim: </a:t>
            </a:r>
            <a:r>
              <a:rPr lang="en-US" sz="1200">
                <a:latin typeface="Times New Roman"/>
                <a:ea typeface="Times New Roman"/>
                <a:cs typeface="Times New Roman"/>
                <a:sym typeface="Times New Roman"/>
              </a:rPr>
              <a:t>To reduce the number of questions related to lifestyle, we performed an exploratory factor analysis and grouped the number of questions into a few factors.</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1. Factor Analysis Appropriateness: </a:t>
            </a:r>
            <a:r>
              <a:rPr lang="en-US" sz="1200">
                <a:latin typeface="Times New Roman"/>
                <a:ea typeface="Times New Roman"/>
                <a:cs typeface="Times New Roman"/>
                <a:sym typeface="Times New Roman"/>
              </a:rPr>
              <a:t>We conducted the Kaiser-Meyer-Olkin (KMO) Test and Bartlett’s Test to assess whether the dataset was suitable for factor analysis.</a:t>
            </a:r>
            <a:endParaRPr sz="1200">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KMO Test:</a:t>
            </a:r>
            <a:r>
              <a:rPr lang="en-US" sz="1200">
                <a:latin typeface="Times New Roman"/>
                <a:ea typeface="Times New Roman"/>
                <a:cs typeface="Times New Roman"/>
                <a:sym typeface="Times New Roman"/>
              </a:rPr>
              <a:t> The KMO value was </a:t>
            </a:r>
            <a:r>
              <a:rPr b="1" lang="en-US" sz="1200">
                <a:latin typeface="Times New Roman"/>
                <a:ea typeface="Times New Roman"/>
                <a:cs typeface="Times New Roman"/>
                <a:sym typeface="Times New Roman"/>
              </a:rPr>
              <a:t>0.68 (Table3)</a:t>
            </a:r>
            <a:r>
              <a:rPr lang="en-US" sz="1200">
                <a:latin typeface="Times New Roman"/>
                <a:ea typeface="Times New Roman"/>
                <a:cs typeface="Times New Roman"/>
                <a:sym typeface="Times New Roman"/>
              </a:rPr>
              <a:t>, a sufficient evident are supporting that there is common variance among variables.</a:t>
            </a:r>
            <a:endParaRPr sz="1200">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Bartlett’s Test:</a:t>
            </a:r>
            <a:r>
              <a:rPr lang="en-US" sz="1200">
                <a:latin typeface="Times New Roman"/>
                <a:ea typeface="Times New Roman"/>
                <a:cs typeface="Times New Roman"/>
                <a:sym typeface="Times New Roman"/>
              </a:rPr>
              <a:t> Bartlett’s test was highly significant, with a </a:t>
            </a:r>
            <a:r>
              <a:rPr b="1" lang="en-US" sz="1200">
                <a:latin typeface="Times New Roman"/>
                <a:ea typeface="Times New Roman"/>
                <a:cs typeface="Times New Roman"/>
                <a:sym typeface="Times New Roman"/>
              </a:rPr>
              <a:t>p-value of 0.000</a:t>
            </a:r>
            <a:r>
              <a:rPr lang="en-US" sz="1200">
                <a:latin typeface="Times New Roman"/>
                <a:ea typeface="Times New Roman"/>
                <a:cs typeface="Times New Roman"/>
                <a:sym typeface="Times New Roman"/>
              </a:rPr>
              <a:t>, null hypothesis was rejected. This confirms that there is a significant common variance among the variables.</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None/>
            </a:pPr>
            <a:r>
              <a:rPr lang="en-US" sz="1200">
                <a:latin typeface="Times New Roman"/>
                <a:ea typeface="Times New Roman"/>
                <a:cs typeface="Times New Roman"/>
                <a:sym typeface="Times New Roman"/>
              </a:rPr>
              <a:t>We concluded that the dataset is appropriate for factor analysis.</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2. Initial Exploratory Results:</a:t>
            </a:r>
            <a:endParaRPr b="1" sz="1200">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Scree Plot:</a:t>
            </a:r>
            <a:r>
              <a:rPr lang="en-US" sz="1200">
                <a:latin typeface="Times New Roman"/>
                <a:ea typeface="Times New Roman"/>
                <a:cs typeface="Times New Roman"/>
                <a:sym typeface="Times New Roman"/>
              </a:rPr>
              <a:t> The results from the scree plot </a:t>
            </a:r>
            <a:r>
              <a:rPr b="1" lang="en-US" sz="1200">
                <a:latin typeface="Times New Roman"/>
                <a:ea typeface="Times New Roman"/>
                <a:cs typeface="Times New Roman"/>
                <a:sym typeface="Times New Roman"/>
              </a:rPr>
              <a:t>(Graph 1)</a:t>
            </a:r>
            <a:r>
              <a:rPr lang="en-US" sz="1200">
                <a:latin typeface="Times New Roman"/>
                <a:ea typeface="Times New Roman"/>
                <a:cs typeface="Times New Roman"/>
                <a:sym typeface="Times New Roman"/>
              </a:rPr>
              <a:t> indicate a potential “elbow” after the second factor, which suggests that retaining 2 factor is sufficient.</a:t>
            </a:r>
            <a:endParaRPr sz="1200">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Nscree</a:t>
            </a:r>
            <a:r>
              <a:rPr lang="en-US" sz="1200">
                <a:latin typeface="Times New Roman"/>
                <a:ea typeface="Times New Roman"/>
                <a:cs typeface="Times New Roman"/>
                <a:sym typeface="Times New Roman"/>
              </a:rPr>
              <a:t>: Depending on different methods the number of recommended factors is different, noc=2, naf= 1, nparallel=5, nkaiser=5 </a:t>
            </a:r>
            <a:r>
              <a:rPr b="1" lang="en-US" sz="1200">
                <a:latin typeface="Times New Roman"/>
                <a:ea typeface="Times New Roman"/>
                <a:cs typeface="Times New Roman"/>
                <a:sym typeface="Times New Roman"/>
              </a:rPr>
              <a:t>(Table1)</a:t>
            </a: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Eigenvalue Criterion:</a:t>
            </a:r>
            <a:r>
              <a:rPr lang="en-US" sz="1200">
                <a:latin typeface="Times New Roman"/>
                <a:ea typeface="Times New Roman"/>
                <a:cs typeface="Times New Roman"/>
                <a:sym typeface="Times New Roman"/>
              </a:rPr>
              <a:t> The Eigenvalue suggests that retaining 5 factors is sufficient, as 5 factors had eigenvalues greater than 1 </a:t>
            </a:r>
            <a:r>
              <a:rPr b="1" lang="en-US" sz="1200">
                <a:latin typeface="Times New Roman"/>
                <a:ea typeface="Times New Roman"/>
                <a:cs typeface="Times New Roman"/>
                <a:sym typeface="Times New Roman"/>
              </a:rPr>
              <a:t>(Table 2)</a:t>
            </a: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3. Rotation and Loadings Analysis: </a:t>
            </a:r>
            <a:r>
              <a:rPr lang="en-US" sz="1200">
                <a:latin typeface="Times New Roman"/>
                <a:ea typeface="Times New Roman"/>
                <a:cs typeface="Times New Roman"/>
                <a:sym typeface="Times New Roman"/>
              </a:rPr>
              <a:t>After the initial results, we conducted an oblique rotation to enhance the interpretability of the factor solution.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None/>
            </a:pPr>
            <a:r>
              <a:rPr lang="en-US" sz="1200">
                <a:latin typeface="Times New Roman"/>
                <a:ea typeface="Times New Roman"/>
                <a:cs typeface="Times New Roman"/>
                <a:sym typeface="Times New Roman"/>
              </a:rPr>
              <a:t>We try to analyze with multiple options of factor number. In the situation of 2 factors </a:t>
            </a:r>
            <a:r>
              <a:rPr b="1" lang="en-US" sz="1200">
                <a:latin typeface="Times New Roman"/>
                <a:ea typeface="Times New Roman"/>
                <a:cs typeface="Times New Roman"/>
                <a:sym typeface="Times New Roman"/>
              </a:rPr>
              <a:t>(Table 5.1)</a:t>
            </a:r>
            <a:r>
              <a:rPr lang="en-US" sz="1200">
                <a:latin typeface="Times New Roman"/>
                <a:ea typeface="Times New Roman"/>
                <a:cs typeface="Times New Roman"/>
                <a:sym typeface="Times New Roman"/>
              </a:rPr>
              <a:t>, cumulative var=0.38, we considered that the two variables do not explain sufficient variance. In the situation of 5 and 4 factors </a:t>
            </a:r>
            <a:r>
              <a:rPr b="1" lang="en-US" sz="1200">
                <a:latin typeface="Times New Roman"/>
                <a:ea typeface="Times New Roman"/>
                <a:cs typeface="Times New Roman"/>
                <a:sym typeface="Times New Roman"/>
              </a:rPr>
              <a:t>(Table 5.2 &amp;5.3)</a:t>
            </a:r>
            <a:r>
              <a:rPr lang="en-US" sz="1200">
                <a:latin typeface="Times New Roman"/>
                <a:ea typeface="Times New Roman"/>
                <a:cs typeface="Times New Roman"/>
                <a:sym typeface="Times New Roman"/>
              </a:rPr>
              <a:t>, we found the loading of last factor smaller than 1 (0.828 &amp; 0.795), therefore we decided to have 3 factors.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4. Results: </a:t>
            </a:r>
            <a:r>
              <a:rPr lang="en-US" sz="1200">
                <a:latin typeface="Times New Roman"/>
                <a:ea typeface="Times New Roman"/>
                <a:cs typeface="Times New Roman"/>
                <a:sym typeface="Times New Roman"/>
              </a:rPr>
              <a:t>We derived the loading table from the EFA, where factor 1 explains the most of the total variance (16.3%), factor 2 (13.1%) and factor 3 (12.2%) </a:t>
            </a:r>
            <a:r>
              <a:rPr b="1" lang="en-US" sz="1200">
                <a:latin typeface="Times New Roman"/>
                <a:ea typeface="Times New Roman"/>
                <a:cs typeface="Times New Roman"/>
                <a:sym typeface="Times New Roman"/>
              </a:rPr>
              <a:t>(Table 4)</a:t>
            </a:r>
            <a:r>
              <a:rPr lang="en-US" sz="1200">
                <a:latin typeface="Times New Roman"/>
                <a:ea typeface="Times New Roman"/>
                <a:cs typeface="Times New Roman"/>
                <a:sym typeface="Times New Roman"/>
              </a:rPr>
              <a:t>. In total, the three factors explained 41.5% of the total variance. Combining heatmap </a:t>
            </a:r>
            <a:r>
              <a:rPr b="1" lang="en-US" sz="1200">
                <a:latin typeface="Times New Roman"/>
                <a:ea typeface="Times New Roman"/>
                <a:cs typeface="Times New Roman"/>
                <a:sym typeface="Times New Roman"/>
              </a:rPr>
              <a:t>(Graph2)</a:t>
            </a:r>
            <a:r>
              <a:rPr lang="en-US" sz="1200">
                <a:latin typeface="Times New Roman"/>
                <a:ea typeface="Times New Roman"/>
                <a:cs typeface="Times New Roman"/>
                <a:sym typeface="Times New Roman"/>
              </a:rPr>
              <a:t> and SEM path </a:t>
            </a:r>
            <a:r>
              <a:rPr b="1" lang="en-US" sz="1200">
                <a:latin typeface="Times New Roman"/>
                <a:ea typeface="Times New Roman"/>
                <a:cs typeface="Times New Roman"/>
                <a:sym typeface="Times New Roman"/>
              </a:rPr>
              <a:t>(Graph3)</a:t>
            </a:r>
            <a:r>
              <a:rPr lang="en-US" sz="1200">
                <a:latin typeface="Times New Roman"/>
                <a:ea typeface="Times New Roman"/>
                <a:cs typeface="Times New Roman"/>
                <a:sym typeface="Times New Roman"/>
              </a:rPr>
              <a:t>, we can see the contribution of each variable to the factors, for factor 1, Q20, Q21, Q22, Q12 and Q16 have large contribution. For factor 2, Q16, Q23, Q11, Q14 have large contribution. For factor 3, questions Q17, Q13, Q12 have large contribution.</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None/>
            </a:pPr>
            <a:r>
              <a:rPr b="1" lang="en-US" sz="1200">
                <a:latin typeface="Times New Roman"/>
                <a:ea typeface="Times New Roman"/>
                <a:cs typeface="Times New Roman"/>
                <a:sym typeface="Times New Roman"/>
              </a:rPr>
              <a:t>5.  Managerial Advice</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None/>
            </a:pPr>
            <a:r>
              <a:rPr lang="en-US" sz="1200">
                <a:latin typeface="Times New Roman"/>
                <a:ea typeface="Times New Roman"/>
                <a:cs typeface="Times New Roman"/>
                <a:sym typeface="Times New Roman"/>
              </a:rPr>
              <a:t>In summary, we would recommend that Ixmør's managers use the questions </a:t>
            </a:r>
            <a:r>
              <a:rPr b="1" lang="en-US" sz="1200">
                <a:latin typeface="Times New Roman"/>
                <a:ea typeface="Times New Roman"/>
                <a:cs typeface="Times New Roman"/>
                <a:sym typeface="Times New Roman"/>
              </a:rPr>
              <a:t>Q20, Q14 and Q13</a:t>
            </a:r>
            <a:r>
              <a:rPr lang="en-US" sz="1200">
                <a:latin typeface="Times New Roman"/>
                <a:ea typeface="Times New Roman"/>
                <a:cs typeface="Times New Roman"/>
                <a:sym typeface="Times New Roman"/>
              </a:rPr>
              <a:t> to measure consumers' lifestyles.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Q20 had a highest loading on Factor 1 (0.819), suggesting that this </a:t>
            </a:r>
            <a:r>
              <a:rPr b="1" lang="en-US" sz="1200">
                <a:latin typeface="Times New Roman"/>
                <a:ea typeface="Times New Roman"/>
                <a:cs typeface="Times New Roman"/>
                <a:sym typeface="Times New Roman"/>
              </a:rPr>
              <a:t>Factor 1 may be related to an open-mindedness about things</a:t>
            </a: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Q14 had the highest loading on Factor 2 (0.978), suggesting that </a:t>
            </a:r>
            <a:r>
              <a:rPr b="1" lang="en-US" sz="1200">
                <a:latin typeface="Times New Roman"/>
                <a:ea typeface="Times New Roman"/>
                <a:cs typeface="Times New Roman"/>
                <a:sym typeface="Times New Roman"/>
              </a:rPr>
              <a:t>Factor 2 may be highly correlated with passionate about cooking</a:t>
            </a: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US" sz="1200">
                <a:latin typeface="Times New Roman"/>
                <a:ea typeface="Times New Roman"/>
                <a:cs typeface="Times New Roman"/>
                <a:sym typeface="Times New Roman"/>
              </a:rPr>
              <a:t>Q13 had the highest loading on Factor 3 (0.787), suggesting that </a:t>
            </a:r>
            <a:r>
              <a:rPr b="1" lang="en-US" sz="1200">
                <a:latin typeface="Times New Roman"/>
                <a:ea typeface="Times New Roman"/>
                <a:cs typeface="Times New Roman"/>
                <a:sym typeface="Times New Roman"/>
              </a:rPr>
              <a:t>Factor 3 may be correlated with the social conformity concepts.</a:t>
            </a:r>
            <a:endParaRPr b="1" sz="1200">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None/>
            </a:pPr>
            <a:r>
              <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03249b16a7_1_1"/>
          <p:cNvSpPr txBox="1"/>
          <p:nvPr/>
        </p:nvSpPr>
        <p:spPr>
          <a:xfrm>
            <a:off x="45900" y="1251650"/>
            <a:ext cx="12100200" cy="525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Aim: </a:t>
            </a:r>
            <a:r>
              <a:rPr lang="en-US" sz="1200">
                <a:solidFill>
                  <a:schemeClr val="dk1"/>
                </a:solidFill>
                <a:latin typeface="Times New Roman"/>
                <a:ea typeface="Times New Roman"/>
                <a:cs typeface="Times New Roman"/>
                <a:sym typeface="Times New Roman"/>
              </a:rPr>
              <a:t>To reduce the number of questions related to perceptions of organic/bio food, we performed an exploratory factor analysis and grouped the number of questions into a few factors.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1. Factor Analysis Appropriateness: </a:t>
            </a:r>
            <a:r>
              <a:rPr lang="en-US" sz="1200">
                <a:solidFill>
                  <a:schemeClr val="dk1"/>
                </a:solidFill>
                <a:latin typeface="Times New Roman"/>
                <a:ea typeface="Times New Roman"/>
                <a:cs typeface="Times New Roman"/>
                <a:sym typeface="Times New Roman"/>
              </a:rPr>
              <a:t>We conducted the Kaiser-Meyer-Olkin (KMO) Test and Bartlett’s Test to assess whether the dataset was suitable for factor analysis.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KMO Test:</a:t>
            </a:r>
            <a:r>
              <a:rPr lang="en-US" sz="1200">
                <a:solidFill>
                  <a:schemeClr val="dk1"/>
                </a:solidFill>
                <a:latin typeface="Times New Roman"/>
                <a:ea typeface="Times New Roman"/>
                <a:cs typeface="Times New Roman"/>
                <a:sym typeface="Times New Roman"/>
              </a:rPr>
              <a:t> The KMO value was </a:t>
            </a:r>
            <a:r>
              <a:rPr b="1" lang="en-US" sz="1200">
                <a:solidFill>
                  <a:schemeClr val="dk1"/>
                </a:solidFill>
                <a:latin typeface="Times New Roman"/>
                <a:ea typeface="Times New Roman"/>
                <a:cs typeface="Times New Roman"/>
                <a:sym typeface="Times New Roman"/>
              </a:rPr>
              <a:t>0.731</a:t>
            </a:r>
            <a:r>
              <a:rPr lang="en-US" sz="1200">
                <a:solidFill>
                  <a:schemeClr val="dk1"/>
                </a:solidFill>
                <a:latin typeface="Times New Roman"/>
                <a:ea typeface="Times New Roman"/>
                <a:cs typeface="Times New Roman"/>
                <a:sym typeface="Times New Roman"/>
              </a:rPr>
              <a:t>, suggesting that the variables share enough common variance to proceed with the analysis.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Bartlett’s Test:</a:t>
            </a:r>
            <a:r>
              <a:rPr lang="en-US" sz="1200">
                <a:solidFill>
                  <a:schemeClr val="dk1"/>
                </a:solidFill>
                <a:latin typeface="Times New Roman"/>
                <a:ea typeface="Times New Roman"/>
                <a:cs typeface="Times New Roman"/>
                <a:sym typeface="Times New Roman"/>
              </a:rPr>
              <a:t> Bartlett’s test was highly significant, with a </a:t>
            </a:r>
            <a:r>
              <a:rPr b="1" lang="en-US" sz="1200">
                <a:solidFill>
                  <a:schemeClr val="dk1"/>
                </a:solidFill>
                <a:latin typeface="Times New Roman"/>
                <a:ea typeface="Times New Roman"/>
                <a:cs typeface="Times New Roman"/>
                <a:sym typeface="Times New Roman"/>
              </a:rPr>
              <a:t>p-value of 0.000</a:t>
            </a:r>
            <a:r>
              <a:rPr lang="en-US" sz="1200">
                <a:solidFill>
                  <a:schemeClr val="dk1"/>
                </a:solidFill>
                <a:latin typeface="Times New Roman"/>
                <a:ea typeface="Times New Roman"/>
                <a:cs typeface="Times New Roman"/>
                <a:sym typeface="Times New Roman"/>
              </a:rPr>
              <a:t>, allowing us to reject the null hypothesis. This confirms that there is a significant common variance among the variables.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Given these results, we can conclude that the dataset is appropriate for factor analysis.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2. Initial Exploratory Results:</a:t>
            </a:r>
            <a:endParaRPr b="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Scree Plot:</a:t>
            </a:r>
            <a:r>
              <a:rPr lang="en-US" sz="1200">
                <a:solidFill>
                  <a:schemeClr val="dk1"/>
                </a:solidFill>
                <a:latin typeface="Times New Roman"/>
                <a:ea typeface="Times New Roman"/>
                <a:cs typeface="Times New Roman"/>
                <a:sym typeface="Times New Roman"/>
              </a:rPr>
              <a:t> The results from the scree plot </a:t>
            </a:r>
            <a:r>
              <a:rPr b="1" lang="en-US" sz="1200">
                <a:solidFill>
                  <a:schemeClr val="dk1"/>
                </a:solidFill>
                <a:latin typeface="Times New Roman"/>
                <a:ea typeface="Times New Roman"/>
                <a:cs typeface="Times New Roman"/>
                <a:sym typeface="Times New Roman"/>
              </a:rPr>
              <a:t>(Graph 4)</a:t>
            </a:r>
            <a:r>
              <a:rPr lang="en-US" sz="1200">
                <a:solidFill>
                  <a:schemeClr val="dk1"/>
                </a:solidFill>
                <a:latin typeface="Times New Roman"/>
                <a:ea typeface="Times New Roman"/>
                <a:cs typeface="Times New Roman"/>
                <a:sym typeface="Times New Roman"/>
              </a:rPr>
              <a:t> indicate a potential “elbow” after the first factor, which suggests that retaining 1 factor is sufficient. However, using only 1 factor might underestimate the dimensionality of the data.</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Eigenvalue Criterion:</a:t>
            </a:r>
            <a:r>
              <a:rPr lang="en-US" sz="1200">
                <a:solidFill>
                  <a:schemeClr val="dk1"/>
                </a:solidFill>
                <a:latin typeface="Times New Roman"/>
                <a:ea typeface="Times New Roman"/>
                <a:cs typeface="Times New Roman"/>
                <a:sym typeface="Times New Roman"/>
              </a:rPr>
              <a:t> The Eigenvalue criterion suggests that retaining 4 factors is sufficient, as four factors had eigenvalues greater than 1</a:t>
            </a:r>
            <a:r>
              <a:rPr b="1" lang="en-US" sz="1200">
                <a:solidFill>
                  <a:schemeClr val="dk1"/>
                </a:solidFill>
                <a:latin typeface="Times New Roman"/>
                <a:ea typeface="Times New Roman"/>
                <a:cs typeface="Times New Roman"/>
                <a:sym typeface="Times New Roman"/>
              </a:rPr>
              <a:t>(Table 6)</a:t>
            </a:r>
            <a:r>
              <a:rPr lang="en-US" sz="1200">
                <a:solidFill>
                  <a:schemeClr val="dk1"/>
                </a:solidFill>
                <a:latin typeface="Times New Roman"/>
                <a:ea typeface="Times New Roman"/>
                <a:cs typeface="Times New Roman"/>
                <a:sym typeface="Times New Roman"/>
              </a:rPr>
              <a:t>. However, while this criterion is useful, it can overestimate the number of factors, given that the results from the scree plot suggested only 1 factor.</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3. Rotation and Loadings Analysis: </a:t>
            </a:r>
            <a:r>
              <a:rPr lang="en-US" sz="1200">
                <a:solidFill>
                  <a:schemeClr val="dk1"/>
                </a:solidFill>
                <a:latin typeface="Times New Roman"/>
                <a:ea typeface="Times New Roman"/>
                <a:cs typeface="Times New Roman"/>
                <a:sym typeface="Times New Roman"/>
              </a:rPr>
              <a:t>After the initial results, we conducted an oblique rotation to enhance the interpretability of the factor solution.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The results from the rotation evaluated the SS loading for each factor. Based on the eigenvalue criteria, a four-factor model was initially tested </a:t>
            </a:r>
            <a:r>
              <a:rPr b="1" lang="en-US" sz="1200">
                <a:solidFill>
                  <a:schemeClr val="dk1"/>
                </a:solidFill>
                <a:latin typeface="Times New Roman"/>
                <a:ea typeface="Times New Roman"/>
                <a:cs typeface="Times New Roman"/>
                <a:sym typeface="Times New Roman"/>
              </a:rPr>
              <a:t>(see Table 7)</a:t>
            </a:r>
            <a:r>
              <a:rPr lang="en-US" sz="1200">
                <a:solidFill>
                  <a:schemeClr val="dk1"/>
                </a:solidFill>
                <a:latin typeface="Times New Roman"/>
                <a:ea typeface="Times New Roman"/>
                <a:cs typeface="Times New Roman"/>
                <a:sym typeface="Times New Roman"/>
              </a:rPr>
              <a:t>. However, the fourth factor had SS loadings below 1, indicating that it did not account for sufficient variance to be considered significant.</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Subsequently. the model was reduced to a three-factor model, yielding the results presented in </a:t>
            </a:r>
            <a:r>
              <a:rPr b="1" lang="en-US" sz="1200">
                <a:solidFill>
                  <a:schemeClr val="dk1"/>
                </a:solidFill>
                <a:latin typeface="Times New Roman"/>
                <a:ea typeface="Times New Roman"/>
                <a:cs typeface="Times New Roman"/>
                <a:sym typeface="Times New Roman"/>
              </a:rPr>
              <a:t>Table 8</a:t>
            </a:r>
            <a:r>
              <a:rPr lang="en-US" sz="1200">
                <a:solidFill>
                  <a:schemeClr val="dk1"/>
                </a:solidFill>
                <a:latin typeface="Times New Roman"/>
                <a:ea typeface="Times New Roman"/>
                <a:cs typeface="Times New Roman"/>
                <a:sym typeface="Times New Roman"/>
              </a:rPr>
              <a:t>. The SS loadings for all three factors were above 1, indicating that each factor explained a significant portion of the total variance. Based on these considerations, we chose a three-factor model for our exploratory factor analysis.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4. Results: </a:t>
            </a:r>
            <a:r>
              <a:rPr lang="en-US" sz="1200">
                <a:solidFill>
                  <a:schemeClr val="dk1"/>
                </a:solidFill>
                <a:latin typeface="Times New Roman"/>
                <a:ea typeface="Times New Roman"/>
                <a:cs typeface="Times New Roman"/>
                <a:sym typeface="Times New Roman"/>
              </a:rPr>
              <a:t>After performing an exploratory factor analysis on the set of questions related to perceptions of organic/bio foods, three distinct factors emerged that effectively grouped the variables. These factors were identified as </a:t>
            </a:r>
            <a:r>
              <a:rPr b="1" lang="en-US" sz="1200">
                <a:solidFill>
                  <a:schemeClr val="dk1"/>
                </a:solidFill>
                <a:latin typeface="Times New Roman"/>
                <a:ea typeface="Times New Roman"/>
                <a:cs typeface="Times New Roman"/>
                <a:sym typeface="Times New Roman"/>
              </a:rPr>
              <a:t>Factor 1 – Knowledge of Organic/Bio Foods, Factor 2 – Perceived Lack of Knowledge,</a:t>
            </a:r>
            <a:r>
              <a:rPr lang="en-US" sz="1200">
                <a:solidFill>
                  <a:schemeClr val="dk1"/>
                </a:solidFill>
                <a:latin typeface="Times New Roman"/>
                <a:ea typeface="Times New Roman"/>
                <a:cs typeface="Times New Roman"/>
                <a:sym typeface="Times New Roman"/>
              </a:rPr>
              <a:t> and </a:t>
            </a:r>
            <a:r>
              <a:rPr b="1" lang="en-US" sz="1200">
                <a:solidFill>
                  <a:schemeClr val="dk1"/>
                </a:solidFill>
                <a:latin typeface="Times New Roman"/>
                <a:ea typeface="Times New Roman"/>
                <a:cs typeface="Times New Roman"/>
                <a:sym typeface="Times New Roman"/>
              </a:rPr>
              <a:t>Factor 3 – Perceived Ease of Access and Control.</a:t>
            </a:r>
            <a:r>
              <a:rPr lang="en-US" sz="1200">
                <a:solidFill>
                  <a:schemeClr val="dk1"/>
                </a:solidFill>
                <a:latin typeface="Times New Roman"/>
                <a:ea typeface="Times New Roman"/>
                <a:cs typeface="Times New Roman"/>
                <a:sym typeface="Times New Roman"/>
              </a:rPr>
              <a:t> Specifically, Factor 1 encompasses Q24, Q25, Q27, and Q33, reflecting respondents' knowledge and expertise regarding organic/bio foods. Factor 2 includes Q26, Q28, and Q29, capturing perceptions of a lack of knowledge. Finally, Factor 3 groups Q30, Q31, and Q34, representing perceptions of ease and control over the ability to purchase organic/bio foods. All these variables (questions) have loadings greater than 0.4, hence we can say that these variables are strongly associated with these factors. </a:t>
            </a:r>
            <a:r>
              <a:rPr b="1" lang="en-US" sz="1200">
                <a:solidFill>
                  <a:schemeClr val="dk1"/>
                </a:solidFill>
                <a:latin typeface="Times New Roman"/>
                <a:ea typeface="Times New Roman"/>
                <a:cs typeface="Times New Roman"/>
                <a:sym typeface="Times New Roman"/>
              </a:rPr>
              <a:t>(see Graph 5)</a:t>
            </a:r>
            <a:endParaRPr b="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200">
                <a:solidFill>
                  <a:schemeClr val="dk1"/>
                </a:solidFill>
                <a:latin typeface="Times New Roman"/>
                <a:ea typeface="Times New Roman"/>
                <a:cs typeface="Times New Roman"/>
                <a:sym typeface="Times New Roman"/>
              </a:rPr>
              <a:t>5.  Managerial Advice</a:t>
            </a:r>
            <a:endParaRPr b="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The manager can streamline decision-making by focusing on the three identified factors—</a:t>
            </a:r>
            <a:r>
              <a:rPr b="1" lang="en-US" sz="1200">
                <a:solidFill>
                  <a:schemeClr val="dk1"/>
                </a:solidFill>
                <a:latin typeface="Times New Roman"/>
                <a:ea typeface="Times New Roman"/>
                <a:cs typeface="Times New Roman"/>
                <a:sym typeface="Times New Roman"/>
              </a:rPr>
              <a:t>Factor 1: Knowledge of Organic/Bio Foods, Factor 2: Perceived Lack of Knowledge, </a:t>
            </a:r>
            <a:r>
              <a:rPr lang="en-US" sz="1200">
                <a:solidFill>
                  <a:schemeClr val="dk1"/>
                </a:solidFill>
                <a:latin typeface="Times New Roman"/>
                <a:ea typeface="Times New Roman"/>
                <a:cs typeface="Times New Roman"/>
                <a:sym typeface="Times New Roman"/>
              </a:rPr>
              <a:t>and </a:t>
            </a:r>
            <a:r>
              <a:rPr b="1" lang="en-US" sz="1200">
                <a:solidFill>
                  <a:schemeClr val="dk1"/>
                </a:solidFill>
                <a:latin typeface="Times New Roman"/>
                <a:ea typeface="Times New Roman"/>
                <a:cs typeface="Times New Roman"/>
                <a:sym typeface="Times New Roman"/>
              </a:rPr>
              <a:t>Factor 3: Perceived Ease of Access and Control</a:t>
            </a:r>
            <a:r>
              <a:rPr lang="en-US" sz="1200">
                <a:solidFill>
                  <a:schemeClr val="dk1"/>
                </a:solidFill>
                <a:latin typeface="Times New Roman"/>
                <a:ea typeface="Times New Roman"/>
                <a:cs typeface="Times New Roman"/>
                <a:sym typeface="Times New Roman"/>
              </a:rPr>
              <a:t>—rather than evaluating each of the 11 individual questions separately.</a:t>
            </a:r>
            <a:endParaRPr sz="1200">
              <a:latin typeface="Times New Roman"/>
              <a:ea typeface="Times New Roman"/>
              <a:cs typeface="Times New Roman"/>
              <a:sym typeface="Times New Roman"/>
            </a:endParaRPr>
          </a:p>
        </p:txBody>
      </p:sp>
      <p:sp>
        <p:nvSpPr>
          <p:cNvPr id="110" name="Google Shape;110;g303249b16a7_1_1"/>
          <p:cNvSpPr txBox="1"/>
          <p:nvPr/>
        </p:nvSpPr>
        <p:spPr>
          <a:xfrm>
            <a:off x="3520250" y="661250"/>
            <a:ext cx="83445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2000">
                <a:solidFill>
                  <a:schemeClr val="dk1"/>
                </a:solidFill>
                <a:latin typeface="Times New Roman"/>
                <a:ea typeface="Times New Roman"/>
                <a:cs typeface="Times New Roman"/>
                <a:sym typeface="Times New Roman"/>
              </a:rPr>
              <a:t>Analysis, Results and Managerial Advice - Perception of Organic/bio Food</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03249b16a7_1_33"/>
          <p:cNvSpPr txBox="1"/>
          <p:nvPr>
            <p:ph type="title"/>
          </p:nvPr>
        </p:nvSpPr>
        <p:spPr>
          <a:xfrm>
            <a:off x="838200" y="1013013"/>
            <a:ext cx="10515600" cy="53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Comments On AI Comparison:</a:t>
            </a:r>
            <a:endParaRPr b="1" sz="2800">
              <a:latin typeface="Calibri"/>
              <a:ea typeface="Calibri"/>
              <a:cs typeface="Calibri"/>
              <a:sym typeface="Calibri"/>
            </a:endParaRPr>
          </a:p>
        </p:txBody>
      </p:sp>
      <p:sp>
        <p:nvSpPr>
          <p:cNvPr id="116" name="Google Shape;116;g303249b16a7_1_33"/>
          <p:cNvSpPr txBox="1"/>
          <p:nvPr/>
        </p:nvSpPr>
        <p:spPr>
          <a:xfrm>
            <a:off x="0" y="1599275"/>
            <a:ext cx="11865000" cy="4757700"/>
          </a:xfrm>
          <a:prstGeom prst="rect">
            <a:avLst/>
          </a:prstGeom>
          <a:noFill/>
          <a:ln>
            <a:noFill/>
          </a:ln>
        </p:spPr>
        <p:txBody>
          <a:bodyPr anchorCtr="0" anchor="t" bIns="91425" lIns="91425" spcFirstLastPara="1" rIns="91425" wrap="square" tIns="91425">
            <a:spAutoFit/>
          </a:bodyPr>
          <a:lstStyle/>
          <a:p>
            <a:pPr indent="-342900" lvl="1" marL="914400" rtl="0" algn="just">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 chose to keep our original drafts and not go with the ChatGPT versions</a:t>
            </a:r>
            <a:endParaRPr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reason for this is that, although ChatGPT captured the general message of our analysis, some explanations and nuance was omitted from the GPT version, therefore we decided to keep our original draft. We believe that our readability is not a problem, and that chatgpt removes some important explanations and </a:t>
            </a:r>
            <a:r>
              <a:rPr lang="en-US" sz="1800">
                <a:solidFill>
                  <a:schemeClr val="dk1"/>
                </a:solidFill>
                <a:latin typeface="Times New Roman"/>
                <a:ea typeface="Times New Roman"/>
                <a:cs typeface="Times New Roman"/>
                <a:sym typeface="Times New Roman"/>
              </a:rPr>
              <a:t>humanity</a:t>
            </a:r>
            <a:r>
              <a:rPr lang="en-US" sz="1800">
                <a:solidFill>
                  <a:schemeClr val="dk1"/>
                </a:solidFill>
                <a:latin typeface="Times New Roman"/>
                <a:ea typeface="Times New Roman"/>
                <a:cs typeface="Times New Roman"/>
                <a:sym typeface="Times New Roman"/>
              </a:rPr>
              <a:t> from the project. A manager would not </a:t>
            </a:r>
            <a:r>
              <a:rPr lang="en-US" sz="1800">
                <a:solidFill>
                  <a:schemeClr val="dk1"/>
                </a:solidFill>
                <a:latin typeface="Times New Roman"/>
                <a:ea typeface="Times New Roman"/>
                <a:cs typeface="Times New Roman"/>
                <a:sym typeface="Times New Roman"/>
              </a:rPr>
              <a:t>necessarily</a:t>
            </a:r>
            <a:r>
              <a:rPr lang="en-US" sz="1800">
                <a:solidFill>
                  <a:schemeClr val="dk1"/>
                </a:solidFill>
                <a:latin typeface="Times New Roman"/>
                <a:ea typeface="Times New Roman"/>
                <a:cs typeface="Times New Roman"/>
                <a:sym typeface="Times New Roman"/>
              </a:rPr>
              <a:t> understand the ins and outs of data processing so they would benefit from a more human explanation otherwise they may get overwhelmed by all the numbers.</a:t>
            </a:r>
            <a:endParaRPr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 terms of coding, we asked GPT for advice on errors we got and how to fix it if it was not something that our teammates knew either. An example of such a question is: “We keep getting error X when attempting to do an oblique rotation. Can you help troubleshoot what the problem is?” or “For these questions below, please reorder them and let us know what questions fit into each group based on this: group 1: </a:t>
            </a:r>
            <a:r>
              <a:rPr lang="en-US" sz="1800">
                <a:solidFill>
                  <a:schemeClr val="dk1"/>
                </a:solidFill>
                <a:latin typeface="Times New Roman"/>
                <a:ea typeface="Times New Roman"/>
                <a:cs typeface="Times New Roman"/>
                <a:sym typeface="Times New Roman"/>
              </a:rPr>
              <a:t>Q20, Q21, Q22, Q12, and Q16 group 2: …. “</a:t>
            </a:r>
            <a:endParaRPr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 generally followed the template of the R code already provided to us so we did not need much advice on coming up with code ourselves this time around. </a:t>
            </a:r>
            <a:endParaRPr sz="18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120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1013013"/>
            <a:ext cx="10515600" cy="537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APPENDIX 1. R Code (</a:t>
            </a:r>
            <a:r>
              <a:rPr b="1" lang="en-US" sz="2800">
                <a:latin typeface="Calibri"/>
                <a:ea typeface="Calibri"/>
                <a:cs typeface="Calibri"/>
                <a:sym typeface="Calibri"/>
              </a:rPr>
              <a:t>lifestyle</a:t>
            </a:r>
            <a:r>
              <a:rPr b="1" lang="en-US" sz="2800">
                <a:latin typeface="Calibri"/>
                <a:ea typeface="Calibri"/>
                <a:cs typeface="Calibri"/>
                <a:sym typeface="Calibri"/>
              </a:rPr>
              <a:t>)</a:t>
            </a:r>
            <a:endParaRPr b="1" sz="2800">
              <a:latin typeface="Calibri"/>
              <a:ea typeface="Calibri"/>
              <a:cs typeface="Calibri"/>
              <a:sym typeface="Calibri"/>
            </a:endParaRPr>
          </a:p>
        </p:txBody>
      </p:sp>
      <p:sp>
        <p:nvSpPr>
          <p:cNvPr id="122" name="Google Shape;122;p6"/>
          <p:cNvSpPr txBox="1"/>
          <p:nvPr>
            <p:ph idx="1" type="body"/>
          </p:nvPr>
        </p:nvSpPr>
        <p:spPr>
          <a:xfrm>
            <a:off x="838200" y="1739150"/>
            <a:ext cx="4946100" cy="5205900"/>
          </a:xfrm>
          <a:prstGeom prst="rect">
            <a:avLst/>
          </a:prstGeom>
          <a:noFill/>
          <a:ln>
            <a:noFill/>
          </a:ln>
        </p:spPr>
        <p:txBody>
          <a:bodyPr anchorCtr="0" anchor="t" bIns="45700" lIns="91425" spcFirstLastPara="1" rIns="91425" wrap="square" tIns="45700">
            <a:normAutofit fontScale="25000" lnSpcReduction="10000"/>
          </a:bodyPr>
          <a:lstStyle/>
          <a:p>
            <a:pPr indent="-50800" lvl="0" marL="228600" rtl="0" algn="l">
              <a:spcBef>
                <a:spcPts val="0"/>
              </a:spcBef>
              <a:spcAft>
                <a:spcPts val="0"/>
              </a:spcAft>
              <a:buClr>
                <a:schemeClr val="dk1"/>
              </a:buClr>
              <a:buSzPts val="275"/>
              <a:buFont typeface="Arial"/>
              <a:buNone/>
            </a:pPr>
            <a:r>
              <a:rPr lang="en-US" sz="4800"/>
              <a:t>group9 &lt;- SLIM2425a_team_9_glm</a:t>
            </a:r>
            <a:endParaRPr sz="4800"/>
          </a:p>
          <a:p>
            <a:pPr indent="0" lvl="0" marL="0" rtl="0" algn="l">
              <a:spcBef>
                <a:spcPts val="0"/>
              </a:spcBef>
              <a:spcAft>
                <a:spcPts val="0"/>
              </a:spcAft>
              <a:buClr>
                <a:schemeClr val="dk1"/>
              </a:buClr>
              <a:buSzPts val="275"/>
              <a:buFont typeface="Arial"/>
              <a:buNone/>
            </a:pPr>
            <a:r>
              <a:t/>
            </a:r>
            <a:endParaRPr sz="4800"/>
          </a:p>
          <a:p>
            <a:pPr indent="-50800" lvl="0" marL="228600" rtl="0" algn="l">
              <a:spcBef>
                <a:spcPts val="0"/>
              </a:spcBef>
              <a:spcAft>
                <a:spcPts val="0"/>
              </a:spcAft>
              <a:buClr>
                <a:schemeClr val="dk1"/>
              </a:buClr>
              <a:buSzPts val="275"/>
              <a:buFont typeface="Arial"/>
              <a:buNone/>
            </a:pPr>
            <a:r>
              <a:rPr lang="en-US" sz="4800"/>
              <a:t>##########Life style############</a:t>
            </a:r>
            <a:endParaRPr sz="4800"/>
          </a:p>
          <a:p>
            <a:pPr indent="-50800" lvl="0" marL="228600" rtl="0" algn="l">
              <a:spcBef>
                <a:spcPts val="0"/>
              </a:spcBef>
              <a:spcAft>
                <a:spcPts val="0"/>
              </a:spcAft>
              <a:buClr>
                <a:schemeClr val="dk1"/>
              </a:buClr>
              <a:buSzPts val="275"/>
              <a:buFont typeface="Arial"/>
              <a:buNone/>
            </a:pPr>
            <a:r>
              <a:t/>
            </a:r>
            <a:endParaRPr sz="4800"/>
          </a:p>
          <a:p>
            <a:pPr indent="-50800" lvl="0" marL="228600" rtl="0" algn="l">
              <a:spcBef>
                <a:spcPts val="0"/>
              </a:spcBef>
              <a:spcAft>
                <a:spcPts val="0"/>
              </a:spcAft>
              <a:buClr>
                <a:schemeClr val="dk1"/>
              </a:buClr>
              <a:buSzPts val="275"/>
              <a:buFont typeface="Arial"/>
              <a:buNone/>
            </a:pPr>
            <a:r>
              <a:rPr lang="en-US" sz="4800"/>
              <a:t>ls &lt;- group9[,11:23]</a:t>
            </a:r>
            <a:endParaRPr sz="4800"/>
          </a:p>
          <a:p>
            <a:pPr indent="-50800" lvl="0" marL="228600" rtl="0" algn="l">
              <a:spcBef>
                <a:spcPts val="0"/>
              </a:spcBef>
              <a:spcAft>
                <a:spcPts val="0"/>
              </a:spcAft>
              <a:buClr>
                <a:schemeClr val="dk1"/>
              </a:buClr>
              <a:buSzPts val="275"/>
              <a:buFont typeface="Arial"/>
              <a:buNone/>
            </a:pPr>
            <a:r>
              <a:rPr lang="en-US" sz="4800"/>
              <a:t>ls.sd &lt;- data.frame(scale(ls))</a:t>
            </a:r>
            <a:endParaRPr sz="4800"/>
          </a:p>
          <a:p>
            <a:pPr indent="-50800" lvl="0" marL="228600" rtl="0" algn="l">
              <a:spcBef>
                <a:spcPts val="0"/>
              </a:spcBef>
              <a:spcAft>
                <a:spcPts val="0"/>
              </a:spcAft>
              <a:buClr>
                <a:schemeClr val="dk1"/>
              </a:buClr>
              <a:buSzPts val="275"/>
              <a:buFont typeface="Arial"/>
              <a:buNone/>
            </a:pPr>
            <a:r>
              <a:rPr lang="en-US" sz="4800"/>
              <a:t>summary(ls.sd)</a:t>
            </a:r>
            <a:endParaRPr sz="4800"/>
          </a:p>
          <a:p>
            <a:pPr indent="-50800" lvl="0" marL="228600" rtl="0" algn="l">
              <a:spcBef>
                <a:spcPts val="0"/>
              </a:spcBef>
              <a:spcAft>
                <a:spcPts val="0"/>
              </a:spcAft>
              <a:buClr>
                <a:schemeClr val="dk1"/>
              </a:buClr>
              <a:buSzPts val="275"/>
              <a:buFont typeface="Arial"/>
              <a:buNone/>
            </a:pPr>
            <a:r>
              <a:t/>
            </a:r>
            <a:endParaRPr sz="4800"/>
          </a:p>
          <a:p>
            <a:pPr indent="-50800" lvl="0" marL="228600" rtl="0" algn="l">
              <a:spcBef>
                <a:spcPts val="0"/>
              </a:spcBef>
              <a:spcAft>
                <a:spcPts val="0"/>
              </a:spcAft>
              <a:buClr>
                <a:schemeClr val="dk1"/>
              </a:buClr>
              <a:buSzPts val="275"/>
              <a:buFont typeface="Arial"/>
              <a:buNone/>
            </a:pPr>
            <a:r>
              <a:rPr lang="en-US" sz="4800"/>
              <a:t>library(nFactors)</a:t>
            </a:r>
            <a:endParaRPr sz="4800"/>
          </a:p>
          <a:p>
            <a:pPr indent="-50800" lvl="0" marL="228600" rtl="0" algn="l">
              <a:spcBef>
                <a:spcPts val="0"/>
              </a:spcBef>
              <a:spcAft>
                <a:spcPts val="0"/>
              </a:spcAft>
              <a:buClr>
                <a:schemeClr val="dk1"/>
              </a:buClr>
              <a:buSzPts val="275"/>
              <a:buFont typeface="Arial"/>
              <a:buNone/>
            </a:pPr>
            <a:r>
              <a:rPr lang="en-US" sz="4800"/>
              <a:t>nScree(ls.sd)     </a:t>
            </a:r>
            <a:r>
              <a:rPr lang="en-US" sz="4800">
                <a:solidFill>
                  <a:schemeClr val="accent6"/>
                </a:solidFill>
              </a:rPr>
              <a:t>#recommended factor num 1-2</a:t>
            </a:r>
            <a:endParaRPr sz="4800">
              <a:solidFill>
                <a:schemeClr val="accent6"/>
              </a:solidFill>
            </a:endParaRPr>
          </a:p>
          <a:p>
            <a:pPr indent="-50800" lvl="0" marL="228600" rtl="0" algn="l">
              <a:spcBef>
                <a:spcPts val="0"/>
              </a:spcBef>
              <a:spcAft>
                <a:spcPts val="0"/>
              </a:spcAft>
              <a:buClr>
                <a:schemeClr val="dk1"/>
              </a:buClr>
              <a:buSzPts val="275"/>
              <a:buFont typeface="Arial"/>
              <a:buNone/>
            </a:pPr>
            <a:r>
              <a:rPr lang="en-US" sz="4800"/>
              <a:t>eigen(cor(ls.sd)) </a:t>
            </a:r>
            <a:r>
              <a:rPr lang="en-US" sz="4800">
                <a:solidFill>
                  <a:schemeClr val="accent6"/>
                </a:solidFill>
              </a:rPr>
              <a:t> #regards to eigenvalue, 5 factors recommended</a:t>
            </a:r>
            <a:endParaRPr sz="4800">
              <a:solidFill>
                <a:schemeClr val="accent6"/>
              </a:solidFill>
            </a:endParaRPr>
          </a:p>
          <a:p>
            <a:pPr indent="-50800" lvl="0" marL="228600" rtl="0" algn="l">
              <a:spcBef>
                <a:spcPts val="0"/>
              </a:spcBef>
              <a:spcAft>
                <a:spcPts val="0"/>
              </a:spcAft>
              <a:buClr>
                <a:schemeClr val="dk1"/>
              </a:buClr>
              <a:buSzPts val="275"/>
              <a:buFont typeface="Arial"/>
              <a:buNone/>
            </a:pPr>
            <a:r>
              <a:t/>
            </a:r>
            <a:endParaRPr sz="4800"/>
          </a:p>
          <a:p>
            <a:pPr indent="-50800" lvl="0" marL="228600" rtl="0" algn="l">
              <a:spcBef>
                <a:spcPts val="0"/>
              </a:spcBef>
              <a:spcAft>
                <a:spcPts val="0"/>
              </a:spcAft>
              <a:buClr>
                <a:schemeClr val="dk1"/>
              </a:buClr>
              <a:buSzPts val="275"/>
              <a:buFont typeface="Arial"/>
              <a:buNone/>
            </a:pPr>
            <a:r>
              <a:rPr lang="en-US" sz="4800"/>
              <a:t>library(corrplot)</a:t>
            </a:r>
            <a:endParaRPr sz="4800"/>
          </a:p>
          <a:p>
            <a:pPr indent="-50800" lvl="0" marL="228600" rtl="0" algn="l">
              <a:spcBef>
                <a:spcPts val="0"/>
              </a:spcBef>
              <a:spcAft>
                <a:spcPts val="0"/>
              </a:spcAft>
              <a:buClr>
                <a:schemeClr val="dk1"/>
              </a:buClr>
              <a:buSzPts val="275"/>
              <a:buFont typeface="Arial"/>
              <a:buNone/>
            </a:pPr>
            <a:r>
              <a:rPr lang="en-US" sz="4800"/>
              <a:t>corrplot(cor(ls.sd), order="hclust")</a:t>
            </a:r>
            <a:endParaRPr sz="4800"/>
          </a:p>
          <a:p>
            <a:pPr indent="-50800" lvl="0" marL="228600" rtl="0" algn="l">
              <a:spcBef>
                <a:spcPts val="0"/>
              </a:spcBef>
              <a:spcAft>
                <a:spcPts val="0"/>
              </a:spcAft>
              <a:buClr>
                <a:schemeClr val="dk1"/>
              </a:buClr>
              <a:buSzPts val="275"/>
              <a:buFont typeface="Arial"/>
              <a:buNone/>
            </a:pPr>
            <a:r>
              <a:t/>
            </a:r>
            <a:endParaRPr sz="4800"/>
          </a:p>
          <a:p>
            <a:pPr indent="-50800" lvl="0" marL="228600" rtl="0" algn="l">
              <a:spcBef>
                <a:spcPts val="0"/>
              </a:spcBef>
              <a:spcAft>
                <a:spcPts val="0"/>
              </a:spcAft>
              <a:buClr>
                <a:schemeClr val="dk1"/>
              </a:buClr>
              <a:buSzPts val="275"/>
              <a:buFont typeface="Arial"/>
              <a:buNone/>
            </a:pPr>
            <a:r>
              <a:rPr lang="en-US" sz="4800"/>
              <a:t>plot(prcomp(ls.sd),type="l")</a:t>
            </a:r>
            <a:endParaRPr sz="4800"/>
          </a:p>
          <a:p>
            <a:pPr indent="0" lvl="0" marL="0" rtl="0" algn="l">
              <a:spcBef>
                <a:spcPts val="0"/>
              </a:spcBef>
              <a:spcAft>
                <a:spcPts val="0"/>
              </a:spcAft>
              <a:buClr>
                <a:schemeClr val="dk1"/>
              </a:buClr>
              <a:buSzPts val="275"/>
              <a:buFont typeface="Arial"/>
              <a:buNone/>
            </a:pPr>
            <a:r>
              <a:t/>
            </a:r>
            <a:endParaRPr sz="4800"/>
          </a:p>
          <a:p>
            <a:pPr indent="-50800" lvl="0" marL="228600" rtl="0" algn="l">
              <a:spcBef>
                <a:spcPts val="0"/>
              </a:spcBef>
              <a:spcAft>
                <a:spcPts val="0"/>
              </a:spcAft>
              <a:buClr>
                <a:schemeClr val="dk1"/>
              </a:buClr>
              <a:buSzPts val="275"/>
              <a:buFont typeface="Arial"/>
              <a:buNone/>
            </a:pPr>
            <a:r>
              <a:rPr lang="en-US" sz="4800"/>
              <a:t>kmo &lt;- function(x){</a:t>
            </a:r>
            <a:endParaRPr sz="4800"/>
          </a:p>
          <a:p>
            <a:pPr indent="-50800" lvl="0" marL="228600" rtl="0" algn="l">
              <a:spcBef>
                <a:spcPts val="0"/>
              </a:spcBef>
              <a:spcAft>
                <a:spcPts val="0"/>
              </a:spcAft>
              <a:buClr>
                <a:schemeClr val="dk1"/>
              </a:buClr>
              <a:buSzPts val="275"/>
              <a:buFont typeface="Arial"/>
              <a:buNone/>
            </a:pPr>
            <a:r>
              <a:rPr lang="en-US" sz="4800"/>
              <a:t>  x &lt;- subset(x, complete.cases(x))</a:t>
            </a:r>
            <a:endParaRPr sz="4800"/>
          </a:p>
          <a:p>
            <a:pPr indent="-50800" lvl="0" marL="228600" rtl="0" algn="l">
              <a:spcBef>
                <a:spcPts val="0"/>
              </a:spcBef>
              <a:spcAft>
                <a:spcPts val="0"/>
              </a:spcAft>
              <a:buClr>
                <a:schemeClr val="dk1"/>
              </a:buClr>
              <a:buSzPts val="275"/>
              <a:buFont typeface="Arial"/>
              <a:buNone/>
            </a:pPr>
            <a:r>
              <a:rPr lang="en-US" sz="4800"/>
              <a:t>  r &lt;- cor(x)</a:t>
            </a:r>
            <a:endParaRPr sz="4800"/>
          </a:p>
          <a:p>
            <a:pPr indent="-50800" lvl="0" marL="228600" rtl="0" algn="l">
              <a:spcBef>
                <a:spcPts val="0"/>
              </a:spcBef>
              <a:spcAft>
                <a:spcPts val="0"/>
              </a:spcAft>
              <a:buClr>
                <a:schemeClr val="dk1"/>
              </a:buClr>
              <a:buSzPts val="275"/>
              <a:buFont typeface="Arial"/>
              <a:buNone/>
            </a:pPr>
            <a:r>
              <a:rPr lang="en-US" sz="4800"/>
              <a:t>  r2 &lt;- r^2</a:t>
            </a:r>
            <a:endParaRPr sz="4800"/>
          </a:p>
          <a:p>
            <a:pPr indent="-50800" lvl="0" marL="228600" rtl="0" algn="l">
              <a:spcBef>
                <a:spcPts val="0"/>
              </a:spcBef>
              <a:spcAft>
                <a:spcPts val="0"/>
              </a:spcAft>
              <a:buClr>
                <a:schemeClr val="dk1"/>
              </a:buClr>
              <a:buSzPts val="275"/>
              <a:buFont typeface="Arial"/>
              <a:buNone/>
            </a:pPr>
            <a:r>
              <a:rPr lang="en-US" sz="4800"/>
              <a:t>  i &lt;- solve(r)</a:t>
            </a:r>
            <a:endParaRPr sz="4800"/>
          </a:p>
          <a:p>
            <a:pPr indent="-50800" lvl="0" marL="228600" rtl="0" algn="l">
              <a:spcBef>
                <a:spcPts val="0"/>
              </a:spcBef>
              <a:spcAft>
                <a:spcPts val="0"/>
              </a:spcAft>
              <a:buClr>
                <a:schemeClr val="dk1"/>
              </a:buClr>
              <a:buSzPts val="275"/>
              <a:buFont typeface="Arial"/>
              <a:buNone/>
            </a:pPr>
            <a:r>
              <a:rPr lang="en-US" sz="4800"/>
              <a:t>  d &lt;- diag(i)</a:t>
            </a:r>
            <a:endParaRPr sz="4800"/>
          </a:p>
          <a:p>
            <a:pPr indent="-50800" lvl="0" marL="228600" rtl="0" algn="l">
              <a:spcBef>
                <a:spcPts val="0"/>
              </a:spcBef>
              <a:spcAft>
                <a:spcPts val="0"/>
              </a:spcAft>
              <a:buClr>
                <a:schemeClr val="dk1"/>
              </a:buClr>
              <a:buSzPts val="275"/>
              <a:buFont typeface="Arial"/>
              <a:buNone/>
            </a:pPr>
            <a:r>
              <a:rPr lang="en-US" sz="4800"/>
              <a:t>  p2 &lt;- (-i/sqrt(outer(d, d)))^2</a:t>
            </a:r>
            <a:endParaRPr sz="4800"/>
          </a:p>
          <a:p>
            <a:pPr indent="-50800" lvl="0" marL="228600" rtl="0" algn="l">
              <a:spcBef>
                <a:spcPts val="0"/>
              </a:spcBef>
              <a:spcAft>
                <a:spcPts val="0"/>
              </a:spcAft>
              <a:buClr>
                <a:schemeClr val="dk1"/>
              </a:buClr>
              <a:buSzPts val="275"/>
              <a:buFont typeface="Arial"/>
              <a:buNone/>
            </a:pPr>
            <a:r>
              <a:rPr lang="en-US" sz="4800"/>
              <a:t>  diag(r2) &lt;- diag(p2) &lt;- 0</a:t>
            </a:r>
            <a:endParaRPr sz="4800"/>
          </a:p>
          <a:p>
            <a:pPr indent="-50800" lvl="0" marL="228600" rtl="0" algn="l">
              <a:spcBef>
                <a:spcPts val="0"/>
              </a:spcBef>
              <a:spcAft>
                <a:spcPts val="0"/>
              </a:spcAft>
              <a:buClr>
                <a:schemeClr val="dk1"/>
              </a:buClr>
              <a:buSzPts val="275"/>
              <a:buFont typeface="Arial"/>
              <a:buNone/>
            </a:pPr>
            <a:r>
              <a:rPr lang="en-US" sz="4800"/>
              <a:t>  KMO &lt;- sum(r2)/(sum(r2)+sum(p2))</a:t>
            </a:r>
            <a:endParaRPr sz="4800"/>
          </a:p>
          <a:p>
            <a:pPr indent="-50800" lvl="0" marL="228600" rtl="0" algn="l">
              <a:spcBef>
                <a:spcPts val="0"/>
              </a:spcBef>
              <a:spcAft>
                <a:spcPts val="0"/>
              </a:spcAft>
              <a:buClr>
                <a:schemeClr val="dk1"/>
              </a:buClr>
              <a:buSzPts val="275"/>
              <a:buFont typeface="Arial"/>
              <a:buNone/>
            </a:pPr>
            <a:r>
              <a:rPr lang="en-US" sz="4800"/>
              <a:t>  MSA &lt;- colSums(r2)/(colSums(r2)+colSums(p2))</a:t>
            </a:r>
            <a:endParaRPr sz="4800"/>
          </a:p>
          <a:p>
            <a:pPr indent="-50800" lvl="0" marL="228600" rtl="0" algn="l">
              <a:spcBef>
                <a:spcPts val="0"/>
              </a:spcBef>
              <a:spcAft>
                <a:spcPts val="0"/>
              </a:spcAft>
              <a:buClr>
                <a:schemeClr val="dk1"/>
              </a:buClr>
              <a:buSzPts val="275"/>
              <a:buFont typeface="Arial"/>
              <a:buNone/>
            </a:pPr>
            <a:r>
              <a:rPr lang="en-US" sz="4800"/>
              <a:t>  return(list(KMO=KMO, MSA=MSA))</a:t>
            </a:r>
            <a:endParaRPr sz="4800"/>
          </a:p>
          <a:p>
            <a:pPr indent="-50800" lvl="0" marL="228600" rtl="0" algn="l">
              <a:spcBef>
                <a:spcPts val="0"/>
              </a:spcBef>
              <a:spcAft>
                <a:spcPts val="0"/>
              </a:spcAft>
              <a:buClr>
                <a:schemeClr val="dk1"/>
              </a:buClr>
              <a:buSzPts val="275"/>
              <a:buFont typeface="Arial"/>
              <a:buNone/>
            </a:pPr>
            <a:r>
              <a:rPr lang="en-US" sz="4800"/>
              <a:t>}</a:t>
            </a:r>
            <a:endParaRPr sz="4800"/>
          </a:p>
          <a:p>
            <a:pPr indent="-50800" lvl="0" marL="228600" rtl="0" algn="l">
              <a:spcBef>
                <a:spcPts val="0"/>
              </a:spcBef>
              <a:spcAft>
                <a:spcPts val="0"/>
              </a:spcAft>
              <a:buClr>
                <a:schemeClr val="dk1"/>
              </a:buClr>
              <a:buSzPts val="275"/>
              <a:buFont typeface="Arial"/>
              <a:buNone/>
            </a:pPr>
            <a:r>
              <a:t/>
            </a:r>
            <a:endParaRPr sz="4800"/>
          </a:p>
          <a:p>
            <a:pPr indent="-50800" lvl="0" marL="228600" rtl="0" algn="l">
              <a:spcBef>
                <a:spcPts val="0"/>
              </a:spcBef>
              <a:spcAft>
                <a:spcPts val="0"/>
              </a:spcAft>
              <a:buClr>
                <a:schemeClr val="dk1"/>
              </a:buClr>
              <a:buSzPts val="275"/>
              <a:buFont typeface="Arial"/>
              <a:buNone/>
            </a:pPr>
            <a:r>
              <a:rPr lang="en-US" sz="4800"/>
              <a:t>kmo(ls.sd) </a:t>
            </a:r>
            <a:r>
              <a:rPr lang="en-US" sz="4800">
                <a:solidFill>
                  <a:schemeClr val="accent6"/>
                </a:solidFill>
              </a:rPr>
              <a:t> #KMO=0.68, proportion of variability among variables that might be common variability</a:t>
            </a:r>
            <a:endParaRPr sz="4800">
              <a:solidFill>
                <a:schemeClr val="accent6"/>
              </a:solidFill>
            </a:endParaRPr>
          </a:p>
          <a:p>
            <a:pPr indent="0" lvl="0" marL="0" rtl="0" algn="l">
              <a:lnSpc>
                <a:spcPct val="90000"/>
              </a:lnSpc>
              <a:spcBef>
                <a:spcPts val="0"/>
              </a:spcBef>
              <a:spcAft>
                <a:spcPts val="0"/>
              </a:spcAft>
              <a:buClr>
                <a:schemeClr val="dk1"/>
              </a:buClr>
              <a:buSzPct val="100000"/>
              <a:buNone/>
            </a:pPr>
            <a:r>
              <a:t/>
            </a:r>
            <a:endParaRPr/>
          </a:p>
        </p:txBody>
      </p:sp>
      <p:sp>
        <p:nvSpPr>
          <p:cNvPr id="123" name="Google Shape;123;p6"/>
          <p:cNvSpPr txBox="1"/>
          <p:nvPr>
            <p:ph idx="1" type="body"/>
          </p:nvPr>
        </p:nvSpPr>
        <p:spPr>
          <a:xfrm>
            <a:off x="6234425" y="1739150"/>
            <a:ext cx="4946100" cy="4823400"/>
          </a:xfrm>
          <a:prstGeom prst="rect">
            <a:avLst/>
          </a:prstGeom>
          <a:noFill/>
          <a:ln>
            <a:noFill/>
          </a:ln>
        </p:spPr>
        <p:txBody>
          <a:bodyPr anchorCtr="0" anchor="t" bIns="45700" lIns="91425" spcFirstLastPara="1" rIns="91425" wrap="square" tIns="45700">
            <a:normAutofit fontScale="40000" lnSpcReduction="10000"/>
          </a:bodyPr>
          <a:lstStyle/>
          <a:p>
            <a:pPr indent="-50800" lvl="0" marL="228600" rtl="0" algn="l">
              <a:spcBef>
                <a:spcPts val="0"/>
              </a:spcBef>
              <a:spcAft>
                <a:spcPts val="0"/>
              </a:spcAft>
              <a:buClr>
                <a:schemeClr val="dk1"/>
              </a:buClr>
              <a:buSzPct val="36666"/>
              <a:buNone/>
            </a:pPr>
            <a:r>
              <a:rPr lang="en-US" sz="3000"/>
              <a:t>bartlett.sphere&lt;-function(data){chi.square=-( (dim(data)[1]-1) -</a:t>
            </a:r>
            <a:endParaRPr sz="3000"/>
          </a:p>
          <a:p>
            <a:pPr indent="-50800" lvl="0" marL="228600" rtl="0" algn="l">
              <a:spcBef>
                <a:spcPts val="0"/>
              </a:spcBef>
              <a:spcAft>
                <a:spcPts val="0"/>
              </a:spcAft>
              <a:buClr>
                <a:schemeClr val="dk1"/>
              </a:buClr>
              <a:buSzPct val="36666"/>
              <a:buNone/>
            </a:pPr>
            <a:r>
              <a:rPr lang="en-US" sz="3000"/>
              <a:t>                                                (2*dim(data)[2]-5)/6 )*</a:t>
            </a:r>
            <a:endParaRPr sz="3000"/>
          </a:p>
          <a:p>
            <a:pPr indent="-50800" lvl="0" marL="228600" rtl="0" algn="l">
              <a:spcBef>
                <a:spcPts val="0"/>
              </a:spcBef>
              <a:spcAft>
                <a:spcPts val="0"/>
              </a:spcAft>
              <a:buClr>
                <a:schemeClr val="dk1"/>
              </a:buClr>
              <a:buSzPct val="36666"/>
              <a:buNone/>
            </a:pPr>
            <a:r>
              <a:rPr lang="en-US" sz="3000"/>
              <a:t>  log(det(cor(data,use='pairwise.complete.obs')));cat('chi.square value ',</a:t>
            </a:r>
            <a:endParaRPr sz="3000"/>
          </a:p>
          <a:p>
            <a:pPr indent="-50800" lvl="0" marL="228600" rtl="0" algn="l">
              <a:spcBef>
                <a:spcPts val="0"/>
              </a:spcBef>
              <a:spcAft>
                <a:spcPts val="0"/>
              </a:spcAft>
              <a:buClr>
                <a:schemeClr val="dk1"/>
              </a:buClr>
              <a:buSzPct val="36666"/>
              <a:buNone/>
            </a:pPr>
            <a:r>
              <a:rPr lang="en-US" sz="3000"/>
              <a:t>                                                      chi.square , ' on ', (dim(data)[2]^2-dim(data)[2])/2, ' degrees of freedom.'</a:t>
            </a:r>
            <a:endParaRPr sz="3000"/>
          </a:p>
          <a:p>
            <a:pPr indent="-50800" lvl="0" marL="228600" rtl="0" algn="l">
              <a:spcBef>
                <a:spcPts val="0"/>
              </a:spcBef>
              <a:spcAft>
                <a:spcPts val="0"/>
              </a:spcAft>
              <a:buClr>
                <a:schemeClr val="dk1"/>
              </a:buClr>
              <a:buSzPct val="36666"/>
              <a:buNone/>
            </a:pPr>
            <a:r>
              <a:rPr lang="en-US" sz="3000"/>
              <a:t>                                                      , ' p-value: ', 1-pchisq(chi.square,(dim(data)[2]^2-dim(data)[2])/2))}</a:t>
            </a:r>
            <a:endParaRPr sz="3000"/>
          </a:p>
          <a:p>
            <a:pPr indent="-50800" lvl="0" marL="228600" rtl="0" algn="l">
              <a:spcBef>
                <a:spcPts val="0"/>
              </a:spcBef>
              <a:spcAft>
                <a:spcPts val="0"/>
              </a:spcAft>
              <a:buClr>
                <a:schemeClr val="dk1"/>
              </a:buClr>
              <a:buSzPct val="36666"/>
              <a:buNone/>
            </a:pPr>
            <a:r>
              <a:t/>
            </a:r>
            <a:endParaRPr sz="3000"/>
          </a:p>
          <a:p>
            <a:pPr indent="-50800" lvl="0" marL="228600" rtl="0" algn="l">
              <a:spcBef>
                <a:spcPts val="0"/>
              </a:spcBef>
              <a:spcAft>
                <a:spcPts val="0"/>
              </a:spcAft>
              <a:buClr>
                <a:schemeClr val="dk1"/>
              </a:buClr>
              <a:buSzPct val="36666"/>
              <a:buNone/>
            </a:pPr>
            <a:r>
              <a:rPr lang="en-US" sz="3000"/>
              <a:t>bartlett.sphere(ls.sd)   </a:t>
            </a:r>
            <a:r>
              <a:rPr lang="en-US" sz="3000">
                <a:solidFill>
                  <a:schemeClr val="accent6"/>
                </a:solidFill>
              </a:rPr>
              <a:t>#p-value:  0, H0 rejected, common variance among variables</a:t>
            </a:r>
            <a:endParaRPr sz="3000">
              <a:solidFill>
                <a:schemeClr val="accent6"/>
              </a:solidFill>
            </a:endParaRPr>
          </a:p>
          <a:p>
            <a:pPr indent="-50800" lvl="0" marL="228600" rtl="0" algn="l">
              <a:spcBef>
                <a:spcPts val="0"/>
              </a:spcBef>
              <a:spcAft>
                <a:spcPts val="0"/>
              </a:spcAft>
              <a:buClr>
                <a:schemeClr val="dk1"/>
              </a:buClr>
              <a:buSzPct val="36666"/>
              <a:buNone/>
            </a:pPr>
            <a:r>
              <a:t/>
            </a:r>
            <a:endParaRPr sz="3000"/>
          </a:p>
          <a:p>
            <a:pPr indent="-50800" lvl="0" marL="228600" rtl="0" algn="l">
              <a:spcBef>
                <a:spcPts val="0"/>
              </a:spcBef>
              <a:spcAft>
                <a:spcPts val="0"/>
              </a:spcAft>
              <a:buClr>
                <a:schemeClr val="dk1"/>
              </a:buClr>
              <a:buSzPct val="36666"/>
              <a:buNone/>
            </a:pPr>
            <a:r>
              <a:rPr lang="en-US" sz="3000"/>
              <a:t>         edge.label.cex=0.75, nCharNodes=7)</a:t>
            </a:r>
            <a:endParaRPr sz="3000"/>
          </a:p>
          <a:p>
            <a:pPr indent="-50800" lvl="0" marL="228600" rtl="0" algn="l">
              <a:spcBef>
                <a:spcPts val="0"/>
              </a:spcBef>
              <a:spcAft>
                <a:spcPts val="0"/>
              </a:spcAft>
              <a:buClr>
                <a:schemeClr val="dk1"/>
              </a:buClr>
              <a:buSzPct val="36666"/>
              <a:buNone/>
            </a:pPr>
            <a:r>
              <a:t/>
            </a:r>
            <a:endParaRPr sz="3000"/>
          </a:p>
          <a:p>
            <a:pPr indent="-50800" lvl="0" marL="228600" rtl="0" algn="l">
              <a:spcBef>
                <a:spcPts val="0"/>
              </a:spcBef>
              <a:spcAft>
                <a:spcPts val="0"/>
              </a:spcAft>
              <a:buClr>
                <a:schemeClr val="dk1"/>
              </a:buClr>
              <a:buSzPct val="36666"/>
              <a:buFont typeface="Arial"/>
              <a:buNone/>
            </a:pPr>
            <a:r>
              <a:t/>
            </a:r>
            <a:endParaRPr sz="3000"/>
          </a:p>
          <a:p>
            <a:pPr indent="-50800" lvl="0" marL="228600" rtl="0" algn="l">
              <a:spcBef>
                <a:spcPts val="0"/>
              </a:spcBef>
              <a:spcAft>
                <a:spcPts val="0"/>
              </a:spcAft>
              <a:buClr>
                <a:schemeClr val="dk1"/>
              </a:buClr>
              <a:buSzPct val="36666"/>
              <a:buFont typeface="Arial"/>
              <a:buNone/>
            </a:pPr>
            <a:r>
              <a:rPr lang="en-US" sz="3000"/>
              <a:t>library(GPArotation)</a:t>
            </a:r>
            <a:endParaRPr sz="3000"/>
          </a:p>
          <a:p>
            <a:pPr indent="-50800" lvl="0" marL="228600" rtl="0" algn="l">
              <a:spcBef>
                <a:spcPts val="0"/>
              </a:spcBef>
              <a:spcAft>
                <a:spcPts val="0"/>
              </a:spcAft>
              <a:buClr>
                <a:schemeClr val="dk1"/>
              </a:buClr>
              <a:buSzPct val="36666"/>
              <a:buFont typeface="Arial"/>
              <a:buNone/>
            </a:pPr>
            <a:r>
              <a:rPr lang="en-US" sz="3000"/>
              <a:t>(ls.sd.ob &lt;- factanal(ls.sd, factors=3, rotation="oblimin"))   </a:t>
            </a:r>
            <a:endParaRPr sz="3000"/>
          </a:p>
          <a:p>
            <a:pPr indent="-50800" lvl="0" marL="228600" rtl="0" algn="l">
              <a:spcBef>
                <a:spcPts val="0"/>
              </a:spcBef>
              <a:spcAft>
                <a:spcPts val="0"/>
              </a:spcAft>
              <a:buClr>
                <a:schemeClr val="dk1"/>
              </a:buClr>
              <a:buSzPct val="36666"/>
              <a:buFont typeface="Arial"/>
              <a:buNone/>
            </a:pPr>
            <a:r>
              <a:t/>
            </a:r>
            <a:endParaRPr sz="3000"/>
          </a:p>
          <a:p>
            <a:pPr indent="-50800" lvl="0" marL="228600" rtl="0" algn="l">
              <a:spcBef>
                <a:spcPts val="0"/>
              </a:spcBef>
              <a:spcAft>
                <a:spcPts val="0"/>
              </a:spcAft>
              <a:buClr>
                <a:schemeClr val="dk1"/>
              </a:buClr>
              <a:buSzPct val="36666"/>
              <a:buFont typeface="Arial"/>
              <a:buNone/>
            </a:pPr>
            <a:r>
              <a:rPr lang="en-US" sz="3000"/>
              <a:t>library(gplots)</a:t>
            </a:r>
            <a:endParaRPr sz="3000"/>
          </a:p>
          <a:p>
            <a:pPr indent="-50800" lvl="0" marL="228600" rtl="0" algn="l">
              <a:spcBef>
                <a:spcPts val="0"/>
              </a:spcBef>
              <a:spcAft>
                <a:spcPts val="0"/>
              </a:spcAft>
              <a:buClr>
                <a:schemeClr val="dk1"/>
              </a:buClr>
              <a:buSzPct val="36666"/>
              <a:buFont typeface="Arial"/>
              <a:buNone/>
            </a:pPr>
            <a:r>
              <a:rPr lang="en-US" sz="3000"/>
              <a:t>library(RColorBrewer)</a:t>
            </a:r>
            <a:endParaRPr sz="3000"/>
          </a:p>
          <a:p>
            <a:pPr indent="-50800" lvl="0" marL="228600" rtl="0" algn="l">
              <a:spcBef>
                <a:spcPts val="0"/>
              </a:spcBef>
              <a:spcAft>
                <a:spcPts val="0"/>
              </a:spcAft>
              <a:buClr>
                <a:schemeClr val="dk1"/>
              </a:buClr>
              <a:buSzPct val="36666"/>
              <a:buFont typeface="Arial"/>
              <a:buNone/>
            </a:pPr>
            <a:r>
              <a:rPr lang="en-US" sz="3000"/>
              <a:t>heatmap.2(ls.sd.ob$loadings, </a:t>
            </a:r>
            <a:endParaRPr sz="3000"/>
          </a:p>
          <a:p>
            <a:pPr indent="-50800" lvl="0" marL="228600" rtl="0" algn="l">
              <a:spcBef>
                <a:spcPts val="0"/>
              </a:spcBef>
              <a:spcAft>
                <a:spcPts val="0"/>
              </a:spcAft>
              <a:buClr>
                <a:schemeClr val="dk1"/>
              </a:buClr>
              <a:buSzPct val="36666"/>
              <a:buFont typeface="Arial"/>
              <a:buNone/>
            </a:pPr>
            <a:r>
              <a:rPr lang="en-US" sz="3000"/>
              <a:t>          col=brewer.pal(9, "YlOrRd"), trace="none", key=FALSE, dend="none",</a:t>
            </a:r>
            <a:endParaRPr sz="3000"/>
          </a:p>
          <a:p>
            <a:pPr indent="-50800" lvl="0" marL="228600" rtl="0" algn="l">
              <a:spcBef>
                <a:spcPts val="0"/>
              </a:spcBef>
              <a:spcAft>
                <a:spcPts val="0"/>
              </a:spcAft>
              <a:buClr>
                <a:schemeClr val="dk1"/>
              </a:buClr>
              <a:buSzPct val="36666"/>
              <a:buFont typeface="Arial"/>
              <a:buNone/>
            </a:pPr>
            <a:r>
              <a:rPr lang="en-US" sz="3000"/>
              <a:t>          Colv=FALSE, cexCol = 1.2,</a:t>
            </a:r>
            <a:endParaRPr sz="3000"/>
          </a:p>
          <a:p>
            <a:pPr indent="-50800" lvl="0" marL="228600" rtl="0" algn="l">
              <a:spcBef>
                <a:spcPts val="0"/>
              </a:spcBef>
              <a:spcAft>
                <a:spcPts val="0"/>
              </a:spcAft>
              <a:buClr>
                <a:schemeClr val="dk1"/>
              </a:buClr>
              <a:buSzPct val="36666"/>
              <a:buFont typeface="Arial"/>
              <a:buNone/>
            </a:pPr>
            <a:r>
              <a:rPr lang="en-US" sz="3000"/>
              <a:t>          main="\n\n\n\n\nFactor loadings for brand adjectives")</a:t>
            </a:r>
            <a:endParaRPr sz="3000"/>
          </a:p>
          <a:p>
            <a:pPr indent="-50800" lvl="0" marL="228600" rtl="0" algn="l">
              <a:spcBef>
                <a:spcPts val="0"/>
              </a:spcBef>
              <a:spcAft>
                <a:spcPts val="0"/>
              </a:spcAft>
              <a:buClr>
                <a:schemeClr val="dk1"/>
              </a:buClr>
              <a:buSzPct val="36666"/>
              <a:buFont typeface="Arial"/>
              <a:buNone/>
            </a:pPr>
            <a:r>
              <a:t/>
            </a:r>
            <a:endParaRPr sz="3000"/>
          </a:p>
          <a:p>
            <a:pPr indent="-50800" lvl="0" marL="228600" rtl="0" algn="l">
              <a:spcBef>
                <a:spcPts val="0"/>
              </a:spcBef>
              <a:spcAft>
                <a:spcPts val="0"/>
              </a:spcAft>
              <a:buClr>
                <a:schemeClr val="dk1"/>
              </a:buClr>
              <a:buSzPct val="36666"/>
              <a:buFont typeface="Arial"/>
              <a:buNone/>
            </a:pPr>
            <a:r>
              <a:rPr lang="en-US" sz="3000"/>
              <a:t>library(semPlot)</a:t>
            </a:r>
            <a:endParaRPr sz="3000"/>
          </a:p>
          <a:p>
            <a:pPr indent="-50800" lvl="0" marL="228600" rtl="0" algn="l">
              <a:spcBef>
                <a:spcPts val="0"/>
              </a:spcBef>
              <a:spcAft>
                <a:spcPts val="0"/>
              </a:spcAft>
              <a:buClr>
                <a:schemeClr val="dk1"/>
              </a:buClr>
              <a:buSzPct val="36666"/>
              <a:buFont typeface="Arial"/>
              <a:buNone/>
            </a:pPr>
            <a:r>
              <a:rPr lang="en-US" sz="3000"/>
              <a:t>semPaths(ls.sd.ob, what="est", residuals=FALSE,</a:t>
            </a:r>
            <a:endParaRPr sz="3000"/>
          </a:p>
          <a:p>
            <a:pPr indent="-50800" lvl="0" marL="228600" rtl="0" algn="l">
              <a:spcBef>
                <a:spcPts val="0"/>
              </a:spcBef>
              <a:spcAft>
                <a:spcPts val="0"/>
              </a:spcAft>
              <a:buClr>
                <a:schemeClr val="dk1"/>
              </a:buClr>
              <a:buSzPct val="36666"/>
              <a:buFont typeface="Arial"/>
              <a:buNone/>
            </a:pPr>
            <a:r>
              <a:rPr lang="en-US" sz="3000"/>
              <a:t>         cut=0.3, posCol=c("white", "darkgreen"), negCol=c("white", "red"),</a:t>
            </a:r>
            <a:endParaRPr sz="3000"/>
          </a:p>
          <a:p>
            <a:pPr indent="-50800" lvl="0" marL="228600" rtl="0" algn="l">
              <a:spcBef>
                <a:spcPts val="0"/>
              </a:spcBef>
              <a:spcAft>
                <a:spcPts val="0"/>
              </a:spcAft>
              <a:buClr>
                <a:schemeClr val="dk1"/>
              </a:buClr>
              <a:buSzPct val="36666"/>
              <a:buNone/>
            </a:pPr>
            <a:r>
              <a:rPr lang="en-US" sz="3000"/>
              <a:t>         edge.label.cex=0.75, nCharNodes=7)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03249b16a7_0_16"/>
          <p:cNvSpPr txBox="1"/>
          <p:nvPr>
            <p:ph type="title"/>
          </p:nvPr>
        </p:nvSpPr>
        <p:spPr>
          <a:xfrm>
            <a:off x="838200" y="1013013"/>
            <a:ext cx="10515600" cy="53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APPENDIX 1. R Code (</a:t>
            </a:r>
            <a:r>
              <a:rPr b="1" lang="en-US" sz="2800">
                <a:latin typeface="Calibri"/>
                <a:ea typeface="Calibri"/>
                <a:cs typeface="Calibri"/>
                <a:sym typeface="Calibri"/>
              </a:rPr>
              <a:t>bio food perception</a:t>
            </a:r>
            <a:r>
              <a:rPr b="1" lang="en-US" sz="2800">
                <a:latin typeface="Calibri"/>
                <a:ea typeface="Calibri"/>
                <a:cs typeface="Calibri"/>
                <a:sym typeface="Calibri"/>
              </a:rPr>
              <a:t>)</a:t>
            </a:r>
            <a:endParaRPr b="1" sz="2800">
              <a:latin typeface="Calibri"/>
              <a:ea typeface="Calibri"/>
              <a:cs typeface="Calibri"/>
              <a:sym typeface="Calibri"/>
            </a:endParaRPr>
          </a:p>
        </p:txBody>
      </p:sp>
      <p:sp>
        <p:nvSpPr>
          <p:cNvPr id="129" name="Google Shape;129;g303249b16a7_0_16"/>
          <p:cNvSpPr txBox="1"/>
          <p:nvPr>
            <p:ph idx="1" type="body"/>
          </p:nvPr>
        </p:nvSpPr>
        <p:spPr>
          <a:xfrm>
            <a:off x="838200" y="1739150"/>
            <a:ext cx="4946100" cy="4823400"/>
          </a:xfrm>
          <a:prstGeom prst="rect">
            <a:avLst/>
          </a:prstGeom>
          <a:noFill/>
          <a:ln>
            <a:noFill/>
          </a:ln>
        </p:spPr>
        <p:txBody>
          <a:bodyPr anchorCtr="0" anchor="t" bIns="45700" lIns="91425" spcFirstLastPara="1" rIns="91425" wrap="square" tIns="45700">
            <a:noAutofit/>
          </a:bodyPr>
          <a:lstStyle/>
          <a:p>
            <a:pPr indent="-50800" lvl="0" marL="228600" marR="0" rtl="0" algn="l">
              <a:lnSpc>
                <a:spcPct val="80000"/>
              </a:lnSpc>
              <a:spcBef>
                <a:spcPts val="0"/>
              </a:spcBef>
              <a:spcAft>
                <a:spcPts val="0"/>
              </a:spcAft>
              <a:buClr>
                <a:schemeClr val="dk1"/>
              </a:buClr>
              <a:buSzPts val="358"/>
              <a:buFont typeface="Arial"/>
              <a:buNone/>
            </a:pPr>
            <a:r>
              <a:rPr lang="en-US" sz="1210"/>
              <a:t>###### perception of bio food######</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pc &lt;- group9[,24:34]</a:t>
            </a:r>
            <a:endParaRPr sz="1210"/>
          </a:p>
          <a:p>
            <a:pPr indent="-50800" lvl="0" marL="228600" marR="0" rtl="0" algn="l">
              <a:lnSpc>
                <a:spcPct val="80000"/>
              </a:lnSpc>
              <a:spcBef>
                <a:spcPts val="0"/>
              </a:spcBef>
              <a:spcAft>
                <a:spcPts val="0"/>
              </a:spcAft>
              <a:buClr>
                <a:schemeClr val="dk1"/>
              </a:buClr>
              <a:buSzPts val="358"/>
              <a:buFont typeface="Arial"/>
              <a:buNone/>
            </a:pPr>
            <a:r>
              <a:rPr lang="en-US" sz="1210"/>
              <a:t>pc.sd &lt;- data.frame(scale(pc))</a:t>
            </a:r>
            <a:endParaRPr sz="1210"/>
          </a:p>
          <a:p>
            <a:pPr indent="-50800" lvl="0" marL="228600" marR="0" rtl="0" algn="l">
              <a:lnSpc>
                <a:spcPct val="80000"/>
              </a:lnSpc>
              <a:spcBef>
                <a:spcPts val="0"/>
              </a:spcBef>
              <a:spcAft>
                <a:spcPts val="0"/>
              </a:spcAft>
              <a:buClr>
                <a:schemeClr val="dk1"/>
              </a:buClr>
              <a:buSzPts val="358"/>
              <a:buFont typeface="Arial"/>
              <a:buNone/>
            </a:pPr>
            <a:r>
              <a:rPr lang="en-US" sz="1210"/>
              <a:t>summary(pc.sd)</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library(nFactors)</a:t>
            </a:r>
            <a:endParaRPr sz="1210"/>
          </a:p>
          <a:p>
            <a:pPr indent="-50800" lvl="0" marL="228600" marR="0" rtl="0" algn="l">
              <a:lnSpc>
                <a:spcPct val="80000"/>
              </a:lnSpc>
              <a:spcBef>
                <a:spcPts val="0"/>
              </a:spcBef>
              <a:spcAft>
                <a:spcPts val="0"/>
              </a:spcAft>
              <a:buClr>
                <a:schemeClr val="dk1"/>
              </a:buClr>
              <a:buSzPts val="358"/>
              <a:buFont typeface="Arial"/>
              <a:buNone/>
            </a:pPr>
            <a:r>
              <a:rPr lang="en-US" sz="1210"/>
              <a:t>nScree(pc.sd)    </a:t>
            </a:r>
            <a:r>
              <a:rPr lang="en-US" sz="1210">
                <a:solidFill>
                  <a:schemeClr val="accent6"/>
                </a:solidFill>
              </a:rPr>
              <a:t> #recommended factor num 1-2</a:t>
            </a:r>
            <a:endParaRPr sz="1210">
              <a:solidFill>
                <a:schemeClr val="accent6"/>
              </a:solidFill>
            </a:endParaRPr>
          </a:p>
          <a:p>
            <a:pPr indent="-50800" lvl="0" marL="228600" marR="0" rtl="0" algn="l">
              <a:lnSpc>
                <a:spcPct val="80000"/>
              </a:lnSpc>
              <a:spcBef>
                <a:spcPts val="0"/>
              </a:spcBef>
              <a:spcAft>
                <a:spcPts val="0"/>
              </a:spcAft>
              <a:buClr>
                <a:schemeClr val="dk1"/>
              </a:buClr>
              <a:buSzPts val="358"/>
              <a:buFont typeface="Arial"/>
              <a:buNone/>
            </a:pPr>
            <a:r>
              <a:rPr lang="en-US" sz="1210"/>
              <a:t>eigen(cor(pc.sd)) </a:t>
            </a:r>
            <a:r>
              <a:rPr lang="en-US" sz="1210">
                <a:solidFill>
                  <a:schemeClr val="accent6"/>
                </a:solidFill>
              </a:rPr>
              <a:t> #regards to eigenvalue, 5 factors recommended</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library(corrplot)</a:t>
            </a:r>
            <a:endParaRPr sz="1210"/>
          </a:p>
          <a:p>
            <a:pPr indent="-50800" lvl="0" marL="228600" marR="0" rtl="0" algn="l">
              <a:lnSpc>
                <a:spcPct val="80000"/>
              </a:lnSpc>
              <a:spcBef>
                <a:spcPts val="0"/>
              </a:spcBef>
              <a:spcAft>
                <a:spcPts val="0"/>
              </a:spcAft>
              <a:buClr>
                <a:schemeClr val="dk1"/>
              </a:buClr>
              <a:buSzPts val="358"/>
              <a:buFont typeface="Arial"/>
              <a:buNone/>
            </a:pPr>
            <a:r>
              <a:rPr lang="en-US" sz="1210"/>
              <a:t>corrplot(cor(pc.sd), order="hclust")</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plot(prcomp(pc.sd),type="l")</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kmo &lt;- function(x){</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x &lt;- subset(x, complete.cases(x))</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r &lt;- cor(x)</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r2 &lt;- r^2</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i &lt;- solve(r)</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d &lt;- diag(i)</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p2 &lt;- (-i/sqrt(outer(d, d)))^2</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diag(r2) &lt;- diag(p2) &lt;- 0</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KMO &lt;- sum(r2)/(sum(r2)+sum(p2))</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MSA &lt;- colSums(r2)/(colSums(r2)+colSums(p2))</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return(list(KMO=KMO, MSA=MSA))</a:t>
            </a:r>
            <a:endParaRPr sz="1210"/>
          </a:p>
          <a:p>
            <a:pPr indent="-50800" lvl="0" marL="228600" marR="0" rtl="0" algn="l">
              <a:lnSpc>
                <a:spcPct val="80000"/>
              </a:lnSpc>
              <a:spcBef>
                <a:spcPts val="0"/>
              </a:spcBef>
              <a:spcAft>
                <a:spcPts val="0"/>
              </a:spcAft>
              <a:buClr>
                <a:schemeClr val="dk1"/>
              </a:buClr>
              <a:buSzPts val="358"/>
              <a:buFont typeface="Arial"/>
              <a:buNone/>
            </a:pPr>
            <a:r>
              <a:rPr lang="en-US" sz="1210"/>
              <a:t>}</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None/>
            </a:pPr>
            <a:r>
              <a:rPr lang="en-US" sz="1210"/>
              <a:t>kmo(pc.sd) </a:t>
            </a:r>
            <a:r>
              <a:rPr lang="en-US" sz="1210">
                <a:solidFill>
                  <a:schemeClr val="accent6"/>
                </a:solidFill>
              </a:rPr>
              <a:t> #KMO=0.73, proportion of variability among variables that might be common variability</a:t>
            </a:r>
            <a:endParaRPr sz="1210">
              <a:solidFill>
                <a:schemeClr val="accent6"/>
              </a:solidFill>
            </a:endParaRPr>
          </a:p>
        </p:txBody>
      </p:sp>
      <p:sp>
        <p:nvSpPr>
          <p:cNvPr id="130" name="Google Shape;130;g303249b16a7_0_16"/>
          <p:cNvSpPr txBox="1"/>
          <p:nvPr>
            <p:ph idx="1" type="body"/>
          </p:nvPr>
        </p:nvSpPr>
        <p:spPr>
          <a:xfrm>
            <a:off x="6234425" y="1739150"/>
            <a:ext cx="4946100" cy="4823400"/>
          </a:xfrm>
          <a:prstGeom prst="rect">
            <a:avLst/>
          </a:prstGeom>
          <a:noFill/>
          <a:ln>
            <a:noFill/>
          </a:ln>
        </p:spPr>
        <p:txBody>
          <a:bodyPr anchorCtr="0" anchor="t" bIns="45700" lIns="91425" spcFirstLastPara="1" rIns="91425" wrap="square" tIns="45700">
            <a:normAutofit/>
          </a:bodyPr>
          <a:lstStyle/>
          <a:p>
            <a:pPr indent="-50800" lvl="0" marL="228600" marR="0" rtl="0" algn="l">
              <a:lnSpc>
                <a:spcPct val="80000"/>
              </a:lnSpc>
              <a:spcBef>
                <a:spcPts val="0"/>
              </a:spcBef>
              <a:spcAft>
                <a:spcPts val="0"/>
              </a:spcAft>
              <a:buClr>
                <a:schemeClr val="dk1"/>
              </a:buClr>
              <a:buSzPts val="358"/>
              <a:buFont typeface="Arial"/>
              <a:buNone/>
            </a:pPr>
            <a:r>
              <a:rPr lang="en-US" sz="1210"/>
              <a:t>bartlett.sphere&lt;-function(data){chi.square=-( (dim(data)[1]-1)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(2*dim(data)[2]-5)/6 )*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log(det(cor(data,use='pairwise.complete.obs')));cat('chi.square value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chi.square , ' on ', (dim(data)[2]^2-dim(data)[2])/2, ' degrees of freedom.'</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 ' p-value: ', 1-pchisq(chi.square,(dim(data)[2]^2-dim(data)[2])/2))}</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bartlett.sphere(pc.sd)   </a:t>
            </a:r>
            <a:r>
              <a:rPr lang="en-US" sz="1210">
                <a:solidFill>
                  <a:schemeClr val="accent6"/>
                </a:solidFill>
              </a:rPr>
              <a:t>#p-value:  0, H0 rejected, common variance among variables</a:t>
            </a:r>
            <a:endParaRPr sz="1210">
              <a:solidFill>
                <a:schemeClr val="accent6"/>
              </a:solidFill>
            </a:endParaRPr>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library(GPArotation)</a:t>
            </a:r>
            <a:endParaRPr sz="1210"/>
          </a:p>
          <a:p>
            <a:pPr indent="-50800" lvl="0" marL="228600" marR="0" rtl="0" algn="l">
              <a:lnSpc>
                <a:spcPct val="80000"/>
              </a:lnSpc>
              <a:spcBef>
                <a:spcPts val="0"/>
              </a:spcBef>
              <a:spcAft>
                <a:spcPts val="0"/>
              </a:spcAft>
              <a:buClr>
                <a:schemeClr val="dk1"/>
              </a:buClr>
              <a:buSzPts val="358"/>
              <a:buNone/>
            </a:pPr>
            <a:r>
              <a:rPr lang="en-US" sz="1210"/>
              <a:t>(pc.sd.ob &lt;- factanal(pc.sd, factors=3, rotation="oblimin"))   </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library(gplots)</a:t>
            </a:r>
            <a:endParaRPr sz="1210"/>
          </a:p>
          <a:p>
            <a:pPr indent="-50800" lvl="0" marL="228600" marR="0" rtl="0" algn="l">
              <a:lnSpc>
                <a:spcPct val="80000"/>
              </a:lnSpc>
              <a:spcBef>
                <a:spcPts val="0"/>
              </a:spcBef>
              <a:spcAft>
                <a:spcPts val="0"/>
              </a:spcAft>
              <a:buClr>
                <a:schemeClr val="dk1"/>
              </a:buClr>
              <a:buSzPts val="358"/>
              <a:buFont typeface="Arial"/>
              <a:buNone/>
            </a:pPr>
            <a:r>
              <a:rPr lang="en-US" sz="1210"/>
              <a:t>library(RColorBrewer)</a:t>
            </a:r>
            <a:endParaRPr sz="1210"/>
          </a:p>
          <a:p>
            <a:pPr indent="-50800" lvl="0" marL="228600" marR="0" rtl="0" algn="l">
              <a:lnSpc>
                <a:spcPct val="80000"/>
              </a:lnSpc>
              <a:spcBef>
                <a:spcPts val="0"/>
              </a:spcBef>
              <a:spcAft>
                <a:spcPts val="0"/>
              </a:spcAft>
              <a:buClr>
                <a:schemeClr val="dk1"/>
              </a:buClr>
              <a:buSzPts val="358"/>
              <a:buFont typeface="Arial"/>
              <a:buNone/>
            </a:pPr>
            <a:r>
              <a:rPr lang="en-US" sz="1210"/>
              <a:t>heatmap.2(pc.sd.ob$loadings,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col=brewer.pal(9, "YlOrRd"), trace="none", key=FALSE, dend="none",</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Colv=FALSE, cexCol = 1.2,</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main="\n\n\n\n\nFactor loadings for brand adjectives")</a:t>
            </a:r>
            <a:endParaRPr sz="1210"/>
          </a:p>
          <a:p>
            <a:pPr indent="-50800" lvl="0" marL="228600" marR="0" rtl="0" algn="l">
              <a:lnSpc>
                <a:spcPct val="80000"/>
              </a:lnSpc>
              <a:spcBef>
                <a:spcPts val="0"/>
              </a:spcBef>
              <a:spcAft>
                <a:spcPts val="0"/>
              </a:spcAft>
              <a:buClr>
                <a:schemeClr val="dk1"/>
              </a:buClr>
              <a:buSzPts val="358"/>
              <a:buFont typeface="Arial"/>
              <a:buNone/>
            </a:pPr>
            <a:r>
              <a:t/>
            </a:r>
            <a:endParaRPr sz="1210"/>
          </a:p>
          <a:p>
            <a:pPr indent="-50800" lvl="0" marL="228600" marR="0" rtl="0" algn="l">
              <a:lnSpc>
                <a:spcPct val="80000"/>
              </a:lnSpc>
              <a:spcBef>
                <a:spcPts val="0"/>
              </a:spcBef>
              <a:spcAft>
                <a:spcPts val="0"/>
              </a:spcAft>
              <a:buClr>
                <a:schemeClr val="dk1"/>
              </a:buClr>
              <a:buSzPts val="358"/>
              <a:buFont typeface="Arial"/>
              <a:buNone/>
            </a:pPr>
            <a:r>
              <a:rPr lang="en-US" sz="1210"/>
              <a:t>library(semPlot)</a:t>
            </a:r>
            <a:endParaRPr sz="1210"/>
          </a:p>
          <a:p>
            <a:pPr indent="-50800" lvl="0" marL="228600" marR="0" rtl="0" algn="l">
              <a:lnSpc>
                <a:spcPct val="80000"/>
              </a:lnSpc>
              <a:spcBef>
                <a:spcPts val="0"/>
              </a:spcBef>
              <a:spcAft>
                <a:spcPts val="0"/>
              </a:spcAft>
              <a:buClr>
                <a:schemeClr val="dk1"/>
              </a:buClr>
              <a:buSzPts val="358"/>
              <a:buFont typeface="Arial"/>
              <a:buNone/>
            </a:pPr>
            <a:r>
              <a:rPr lang="en-US" sz="1210"/>
              <a:t>semPaths(pc.sd.ob, what="est", residuals=FALSE,</a:t>
            </a:r>
            <a:endParaRPr sz="1210"/>
          </a:p>
          <a:p>
            <a:pPr indent="-50800" lvl="0" marL="228600" marR="0" rtl="0" algn="l">
              <a:lnSpc>
                <a:spcPct val="80000"/>
              </a:lnSpc>
              <a:spcBef>
                <a:spcPts val="0"/>
              </a:spcBef>
              <a:spcAft>
                <a:spcPts val="0"/>
              </a:spcAft>
              <a:buClr>
                <a:schemeClr val="dk1"/>
              </a:buClr>
              <a:buSzPts val="358"/>
              <a:buFont typeface="Arial"/>
              <a:buNone/>
            </a:pPr>
            <a:r>
              <a:rPr lang="en-US" sz="1210"/>
              <a:t>         cut=0.3, posCol=c("white", "darkgreen"), negCol=c("white", "red"),</a:t>
            </a:r>
            <a:endParaRPr sz="1210"/>
          </a:p>
          <a:p>
            <a:pPr indent="-50800" lvl="0" marL="228600" marR="0" rtl="0" algn="l">
              <a:lnSpc>
                <a:spcPct val="80000"/>
              </a:lnSpc>
              <a:spcBef>
                <a:spcPts val="0"/>
              </a:spcBef>
              <a:spcAft>
                <a:spcPts val="0"/>
              </a:spcAft>
              <a:buClr>
                <a:schemeClr val="dk1"/>
              </a:buClr>
              <a:buSzPts val="358"/>
              <a:buNone/>
            </a:pPr>
            <a:r>
              <a:rPr lang="en-US" sz="1210"/>
              <a:t>         edge.label.cex=0.75, nCharNodes=7)</a:t>
            </a:r>
            <a:endParaRPr sz="121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38200" y="1013013"/>
            <a:ext cx="10515600" cy="537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APPENDIX 2. </a:t>
            </a:r>
            <a:r>
              <a:rPr b="1" lang="en-US" sz="2800">
                <a:latin typeface="Calibri"/>
                <a:ea typeface="Calibri"/>
                <a:cs typeface="Calibri"/>
                <a:sym typeface="Calibri"/>
              </a:rPr>
              <a:t>Coding output</a:t>
            </a:r>
            <a:endParaRPr b="1" sz="2800">
              <a:latin typeface="Calibri"/>
              <a:ea typeface="Calibri"/>
              <a:cs typeface="Calibri"/>
              <a:sym typeface="Calibri"/>
            </a:endParaRPr>
          </a:p>
        </p:txBody>
      </p:sp>
      <p:pic>
        <p:nvPicPr>
          <p:cNvPr id="136" name="Google Shape;136;p7"/>
          <p:cNvPicPr preferRelativeResize="0"/>
          <p:nvPr/>
        </p:nvPicPr>
        <p:blipFill>
          <a:blip r:embed="rId3">
            <a:alphaModFix/>
          </a:blip>
          <a:stretch>
            <a:fillRect/>
          </a:stretch>
        </p:blipFill>
        <p:spPr>
          <a:xfrm>
            <a:off x="152400" y="1703295"/>
            <a:ext cx="4126132" cy="5002307"/>
          </a:xfrm>
          <a:prstGeom prst="rect">
            <a:avLst/>
          </a:prstGeom>
          <a:noFill/>
          <a:ln>
            <a:noFill/>
          </a:ln>
        </p:spPr>
      </p:pic>
      <p:pic>
        <p:nvPicPr>
          <p:cNvPr id="137" name="Google Shape;137;p7"/>
          <p:cNvPicPr preferRelativeResize="0"/>
          <p:nvPr/>
        </p:nvPicPr>
        <p:blipFill>
          <a:blip r:embed="rId4">
            <a:alphaModFix/>
          </a:blip>
          <a:stretch>
            <a:fillRect/>
          </a:stretch>
        </p:blipFill>
        <p:spPr>
          <a:xfrm>
            <a:off x="4430925" y="1703300"/>
            <a:ext cx="3716299" cy="4138251"/>
          </a:xfrm>
          <a:prstGeom prst="rect">
            <a:avLst/>
          </a:prstGeom>
          <a:noFill/>
          <a:ln>
            <a:noFill/>
          </a:ln>
        </p:spPr>
      </p:pic>
      <p:pic>
        <p:nvPicPr>
          <p:cNvPr id="138" name="Google Shape;138;p7"/>
          <p:cNvPicPr preferRelativeResize="0"/>
          <p:nvPr/>
        </p:nvPicPr>
        <p:blipFill>
          <a:blip r:embed="rId5">
            <a:alphaModFix/>
          </a:blip>
          <a:stretch>
            <a:fillRect/>
          </a:stretch>
        </p:blipFill>
        <p:spPr>
          <a:xfrm>
            <a:off x="8323300" y="1703300"/>
            <a:ext cx="3716299" cy="46844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03249b16a7_0_26"/>
          <p:cNvSpPr txBox="1"/>
          <p:nvPr>
            <p:ph type="title"/>
          </p:nvPr>
        </p:nvSpPr>
        <p:spPr>
          <a:xfrm>
            <a:off x="838200" y="1013013"/>
            <a:ext cx="10515600" cy="53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APPENDIX 2. Coding output</a:t>
            </a:r>
            <a:endParaRPr b="1" sz="2800">
              <a:latin typeface="Calibri"/>
              <a:ea typeface="Calibri"/>
              <a:cs typeface="Calibri"/>
              <a:sym typeface="Calibri"/>
            </a:endParaRPr>
          </a:p>
        </p:txBody>
      </p:sp>
      <p:pic>
        <p:nvPicPr>
          <p:cNvPr id="144" name="Google Shape;144;g303249b16a7_0_26"/>
          <p:cNvPicPr preferRelativeResize="0"/>
          <p:nvPr/>
        </p:nvPicPr>
        <p:blipFill>
          <a:blip r:embed="rId3">
            <a:alphaModFix/>
          </a:blip>
          <a:stretch>
            <a:fillRect/>
          </a:stretch>
        </p:blipFill>
        <p:spPr>
          <a:xfrm>
            <a:off x="152400" y="1703313"/>
            <a:ext cx="4126125" cy="4411231"/>
          </a:xfrm>
          <a:prstGeom prst="rect">
            <a:avLst/>
          </a:prstGeom>
          <a:noFill/>
          <a:ln>
            <a:noFill/>
          </a:ln>
        </p:spPr>
      </p:pic>
      <p:pic>
        <p:nvPicPr>
          <p:cNvPr id="145" name="Google Shape;145;g303249b16a7_0_26"/>
          <p:cNvPicPr preferRelativeResize="0"/>
          <p:nvPr/>
        </p:nvPicPr>
        <p:blipFill>
          <a:blip r:embed="rId4">
            <a:alphaModFix/>
          </a:blip>
          <a:stretch>
            <a:fillRect/>
          </a:stretch>
        </p:blipFill>
        <p:spPr>
          <a:xfrm>
            <a:off x="4430925" y="1703313"/>
            <a:ext cx="3739976" cy="3517641"/>
          </a:xfrm>
          <a:prstGeom prst="rect">
            <a:avLst/>
          </a:prstGeom>
          <a:noFill/>
          <a:ln>
            <a:noFill/>
          </a:ln>
        </p:spPr>
      </p:pic>
      <p:pic>
        <p:nvPicPr>
          <p:cNvPr id="146" name="Google Shape;146;g303249b16a7_0_26"/>
          <p:cNvPicPr preferRelativeResize="0"/>
          <p:nvPr/>
        </p:nvPicPr>
        <p:blipFill>
          <a:blip r:embed="rId5">
            <a:alphaModFix/>
          </a:blip>
          <a:stretch>
            <a:fillRect/>
          </a:stretch>
        </p:blipFill>
        <p:spPr>
          <a:xfrm>
            <a:off x="8323300" y="1703313"/>
            <a:ext cx="3716299" cy="43444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2024-01-11T11:12:06Z</dcterms:created>
  <dc:creator>YICHONG TAO</dc:creator>
</cp:coreProperties>
</file>