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4" r:id="rId4"/>
    <p:sldId id="265" r:id="rId5"/>
    <p:sldId id="266" r:id="rId6"/>
    <p:sldId id="267" r:id="rId7"/>
    <p:sldId id="268" r:id="rId8"/>
    <p:sldId id="269" r:id="rId9"/>
    <p:sldId id="270" r:id="rId10"/>
    <p:sldId id="276" r:id="rId11"/>
    <p:sldId id="272" r:id="rId12"/>
    <p:sldId id="295" r:id="rId13"/>
    <p:sldId id="273" r:id="rId14"/>
    <p:sldId id="275" r:id="rId15"/>
    <p:sldId id="277" r:id="rId16"/>
    <p:sldId id="279" r:id="rId17"/>
    <p:sldId id="281" r:id="rId18"/>
    <p:sldId id="282" r:id="rId19"/>
    <p:sldId id="283" r:id="rId20"/>
    <p:sldId id="284" r:id="rId21"/>
    <p:sldId id="286" r:id="rId22"/>
    <p:sldId id="287" r:id="rId23"/>
    <p:sldId id="288" r:id="rId24"/>
    <p:sldId id="292" r:id="rId25"/>
    <p:sldId id="278" r:id="rId26"/>
    <p:sldId id="290" r:id="rId27"/>
    <p:sldId id="291" r:id="rId28"/>
    <p:sldId id="294" r:id="rId29"/>
    <p:sldId id="293" r:id="rId30"/>
    <p:sldId id="296" r:id="rId31"/>
    <p:sldId id="297" r:id="rId32"/>
    <p:sldId id="298" r:id="rId33"/>
    <p:sldId id="29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snapToGrid="0">
      <p:cViewPr varScale="1">
        <p:scale>
          <a:sx n="108" d="100"/>
          <a:sy n="108"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AA869-630F-42B2-91EE-0DD3F1F206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7F48ED-849A-405A-8C45-F6C884BBB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B2E1B2-D52F-41B5-AE79-58490C0EBCC6}"/>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62F5A8C8-969D-40B2-80EA-F02D8529C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5C676-4A9B-47DD-8E28-22C4A1E1D06B}"/>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26040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8A24-E2D5-4396-ACBA-3A97B96B56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5F6093-3F18-440B-9176-8F62562F50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94B3D7-E5D1-4266-96F1-74D79DAAD7C8}"/>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C34A2806-AD56-4236-8146-82CAC0556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50422-F57D-42D9-A145-DB5A7A05553F}"/>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109059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93D284-2758-4E55-A87A-F026D8B23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E77DF4-14D0-42B7-9B22-40BA197BB4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0EE1B1-CBFA-4D30-B412-1AD3211B0D3D}"/>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E033EF59-5B15-4713-B2AB-E492E8FF24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6749E-4CD5-44FB-826F-E93B2D426508}"/>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56892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021A5-F24D-4C4A-85F5-D730E41B25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9788CD-ADF1-435E-A785-452DC6552A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E56589-33B0-4EEC-876C-65301E14FF76}"/>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57B1A0F4-1CA1-4EAF-88B8-1FBE118F8F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A7EEC-8F97-43A9-A89A-DC7852BEDBD2}"/>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261377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F4E0B-6905-4E6D-8716-8DBFBBEE0E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1CA1A5-EC50-4C01-98E5-CE5057C6A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04CE89-C26B-410F-A3A4-BA1BC42099F7}"/>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928C1807-50D1-48DB-A9DD-2110451D8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485CEF-4140-44E6-9A3D-B1F44E3E10FE}"/>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414168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98F0D-D18A-4899-AB64-9511270E67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8FF6A5-515F-4A0C-8441-1DECCA1665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4D60C4-2F2F-45D6-894C-6938CA4971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59FAE3-8917-49DE-8941-1475221E4907}"/>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EB48E1CD-75B1-4D36-90E3-AB273282B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6B4614-E80D-4778-91E8-42B5248D3723}"/>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359964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78DAE-7D19-4A0E-9D33-CFF82D8753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F7CA72-D90B-44B8-91CE-F98E0A847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A8FD2D-83A8-4357-A560-7B235A4D135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76213E-7965-46D0-A967-39F495FE4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F73583-873C-48FC-8FA5-8E4E2AA19E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C69C03-E148-452B-A77D-59D9AFBB6F08}"/>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8" name="页脚占位符 7">
            <a:extLst>
              <a:ext uri="{FF2B5EF4-FFF2-40B4-BE49-F238E27FC236}">
                <a16:creationId xmlns:a16="http://schemas.microsoft.com/office/drawing/2014/main" id="{0F550786-1F84-4D44-8BBF-5BF57BA6F2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20DCE6-CD75-4D67-8335-1BE7CF72EED3}"/>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7223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F9EDC-B1E4-4039-A264-6C625E2C14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7C1283-8971-4BA9-95B6-66E552169BAD}"/>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4" name="页脚占位符 3">
            <a:extLst>
              <a:ext uri="{FF2B5EF4-FFF2-40B4-BE49-F238E27FC236}">
                <a16:creationId xmlns:a16="http://schemas.microsoft.com/office/drawing/2014/main" id="{185E6449-A6A2-43AB-8D79-2A379667A7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83A17E-EC91-4267-89D0-19E7015FC81F}"/>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164546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BC536-18ED-4D73-83F4-E84265DADF19}"/>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3" name="页脚占位符 2">
            <a:extLst>
              <a:ext uri="{FF2B5EF4-FFF2-40B4-BE49-F238E27FC236}">
                <a16:creationId xmlns:a16="http://schemas.microsoft.com/office/drawing/2014/main" id="{1F8C0538-40CD-4602-B165-36CFD18B87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DF65F8-029C-4A3E-ABCA-C205A0E43A06}"/>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293811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25E68-4718-41C7-B94B-EFE39D5E1A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381057-4B9D-4E69-BBD6-C3C01424C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BB2B50-5D93-47A2-9CDA-54FDE0546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77F5-2940-4AF1-A2E2-48C7AA0271A1}"/>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367CBC31-A721-48D5-9945-10245A9E1D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893536-A9D5-44F2-87CA-F1D3F8F3F3F9}"/>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378107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C0AB5-1079-43DC-8238-C01242D6B6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999DA8-001A-49D0-8352-9DE4BC19F1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493AFA-F4D5-4781-9304-03E049D2C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8E1E3F-573E-4B8A-B863-D2181A05E80A}"/>
              </a:ext>
            </a:extLst>
          </p:cNvPr>
          <p:cNvSpPr>
            <a:spLocks noGrp="1"/>
          </p:cNvSpPr>
          <p:nvPr>
            <p:ph type="dt" sz="half" idx="10"/>
          </p:nvPr>
        </p:nvSpPr>
        <p:spPr/>
        <p:txBody>
          <a:bodyPr/>
          <a:lstStyle/>
          <a:p>
            <a:fld id="{C5377080-83BA-4948-A4CE-90B2C2027B3B}"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9A93982B-E122-4489-848E-C88988C9C7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BE8E22-E767-4B8F-BA48-4242ACB19DAC}"/>
              </a:ext>
            </a:extLst>
          </p:cNvPr>
          <p:cNvSpPr>
            <a:spLocks noGrp="1"/>
          </p:cNvSpPr>
          <p:nvPr>
            <p:ph type="sldNum" sz="quarter" idx="12"/>
          </p:nvPr>
        </p:nvSpPr>
        <p:spPr/>
        <p:txBody>
          <a:body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282619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71FB3F-0B7D-42AF-B73E-4F0011C96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C78D55-8FA0-4090-8D5D-0E1CC2FAA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72D8D7-9C29-4CB3-BDF5-1A3DB3309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77080-83BA-4948-A4CE-90B2C2027B3B}"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65F9B752-2BFA-4890-B1D3-E0BBFBD19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772B6A-BFFE-4B89-A0E5-F6E958DD0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F8693-182E-4188-9DAB-A5A091E76566}" type="slidenum">
              <a:rPr lang="zh-CN" altLang="en-US" smtClean="0"/>
              <a:t>‹#›</a:t>
            </a:fld>
            <a:endParaRPr lang="zh-CN" altLang="en-US"/>
          </a:p>
        </p:txBody>
      </p:sp>
    </p:spTree>
    <p:extLst>
      <p:ext uri="{BB962C8B-B14F-4D97-AF65-F5344CB8AC3E}">
        <p14:creationId xmlns:p14="http://schemas.microsoft.com/office/powerpoint/2010/main" val="374636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1.x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0.png"/><Relationship Id="rId1" Type="http://schemas.openxmlformats.org/officeDocument/2006/relationships/slideLayout" Target="../slideLayouts/slideLayout1.xml"/><Relationship Id="rId4" Type="http://schemas.openxmlformats.org/officeDocument/2006/relationships/image" Target="../media/image38.svg"/></Relationships>
</file>

<file path=ppt/slides/_rels/slide2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1.xml"/><Relationship Id="rId4" Type="http://schemas.openxmlformats.org/officeDocument/2006/relationships/image" Target="../media/image4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574B6E-4DB4-4C39-986E-8F7DB3CE7C2C}"/>
              </a:ext>
            </a:extLst>
          </p:cNvPr>
          <p:cNvSpPr txBox="1"/>
          <p:nvPr/>
        </p:nvSpPr>
        <p:spPr>
          <a:xfrm>
            <a:off x="2343123" y="320062"/>
            <a:ext cx="7677177" cy="4826962"/>
          </a:xfrm>
          <a:prstGeom prst="rect">
            <a:avLst/>
          </a:prstGeom>
          <a:noFill/>
        </p:spPr>
        <p:txBody>
          <a:bodyPr wrap="square" rtlCol="0">
            <a:spAutoFit/>
          </a:bodyPr>
          <a:lstStyle/>
          <a:p>
            <a:pPr indent="457200">
              <a:lnSpc>
                <a:spcPct val="150000"/>
              </a:lnSpc>
              <a:spcBef>
                <a:spcPts val="50"/>
              </a:spcBef>
              <a:spcAft>
                <a:spcPts val="200"/>
              </a:spcAft>
            </a:pPr>
            <a:r>
              <a:rPr lang="en-US" altLang="zh-CN" sz="6000" b="1">
                <a:solidFill>
                  <a:srgbClr val="FF0000"/>
                </a:solidFill>
                <a:latin typeface="宋体" panose="02010600030101010101" pitchFamily="2" charset="-122"/>
                <a:ea typeface="宋体" panose="02010600030101010101" pitchFamily="2" charset="-122"/>
              </a:rPr>
              <a:t>1</a:t>
            </a:r>
            <a:r>
              <a:rPr lang="zh-CN" altLang="en-US" sz="6000" b="1">
                <a:solidFill>
                  <a:srgbClr val="FF0000"/>
                </a:solidFill>
                <a:latin typeface="宋体" panose="02010600030101010101" pitchFamily="2" charset="-122"/>
                <a:ea typeface="宋体" panose="02010600030101010101" pitchFamily="2" charset="-122"/>
              </a:rPr>
              <a:t>、单目标优化</a:t>
            </a:r>
            <a:endParaRPr lang="en-US" altLang="zh-CN" sz="6000" b="1">
              <a:solidFill>
                <a:srgbClr val="FF0000"/>
              </a:solidFill>
              <a:latin typeface="宋体" panose="02010600030101010101" pitchFamily="2" charset="-122"/>
              <a:ea typeface="宋体" panose="02010600030101010101" pitchFamily="2" charset="-122"/>
            </a:endParaRPr>
          </a:p>
          <a:p>
            <a:pPr indent="457200"/>
            <a:r>
              <a:rPr lang="en-US" altLang="zh-CN" sz="3600" b="1">
                <a:latin typeface="宋体" panose="02010600030101010101" pitchFamily="2" charset="-122"/>
                <a:ea typeface="宋体" panose="02010600030101010101" pitchFamily="2" charset="-122"/>
              </a:rPr>
              <a:t>1.1 </a:t>
            </a:r>
            <a:r>
              <a:rPr lang="zh-CN" altLang="en-US" sz="3600" b="1">
                <a:latin typeface="宋体" panose="02010600030101010101" pitchFamily="2" charset="-122"/>
                <a:ea typeface="宋体" panose="02010600030101010101" pitchFamily="2" charset="-122"/>
              </a:rPr>
              <a:t>优化问题举例</a:t>
            </a:r>
          </a:p>
          <a:p>
            <a:pPr indent="457200"/>
            <a:r>
              <a:rPr lang="en-US" altLang="zh-CN" sz="3600" b="1">
                <a:latin typeface="宋体" panose="02010600030101010101" pitchFamily="2" charset="-122"/>
                <a:ea typeface="宋体" panose="02010600030101010101" pitchFamily="2" charset="-122"/>
              </a:rPr>
              <a:t>1.2 </a:t>
            </a:r>
            <a:r>
              <a:rPr lang="zh-CN" altLang="en-US" sz="3600" b="1">
                <a:latin typeface="宋体" panose="02010600030101010101" pitchFamily="2" charset="-122"/>
                <a:ea typeface="宋体" panose="02010600030101010101" pitchFamily="2" charset="-122"/>
              </a:rPr>
              <a:t>优化问题的一般表达</a:t>
            </a:r>
          </a:p>
          <a:p>
            <a:pPr indent="457200"/>
            <a:r>
              <a:rPr lang="en-US" altLang="zh-CN" sz="3600" b="1">
                <a:latin typeface="宋体" panose="02010600030101010101" pitchFamily="2" charset="-122"/>
                <a:ea typeface="宋体" panose="02010600030101010101" pitchFamily="2" charset="-122"/>
              </a:rPr>
              <a:t>1.3 </a:t>
            </a:r>
            <a:r>
              <a:rPr lang="zh-CN" altLang="en-US" sz="3600" b="1">
                <a:latin typeface="宋体" panose="02010600030101010101" pitchFamily="2" charset="-122"/>
                <a:ea typeface="宋体" panose="02010600030101010101" pitchFamily="2" charset="-122"/>
              </a:rPr>
              <a:t>优化的思想</a:t>
            </a:r>
          </a:p>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r>
              <a:rPr lang="en-US" altLang="zh-CN" sz="3600" b="1">
                <a:latin typeface="宋体" panose="02010600030101010101" pitchFamily="2" charset="-122"/>
                <a:ea typeface="宋体" panose="02010600030101010101" pitchFamily="2" charset="-122"/>
              </a:rPr>
              <a:t>PSO</a:t>
            </a:r>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GA</a:t>
            </a:r>
            <a:r>
              <a:rPr lang="zh-CN" altLang="en-US" sz="3600" b="1">
                <a:latin typeface="宋体" panose="02010600030101010101" pitchFamily="2" charset="-122"/>
                <a:ea typeface="宋体" panose="02010600030101010101" pitchFamily="2" charset="-122"/>
              </a:rPr>
              <a:t>）</a:t>
            </a:r>
          </a:p>
          <a:p>
            <a:pPr indent="457200"/>
            <a:r>
              <a:rPr lang="en-US" altLang="zh-CN" sz="3600" b="1">
                <a:latin typeface="宋体" panose="02010600030101010101" pitchFamily="2" charset="-122"/>
                <a:ea typeface="宋体" panose="02010600030101010101" pitchFamily="2" charset="-122"/>
              </a:rPr>
              <a:t>1.5 </a:t>
            </a:r>
            <a:r>
              <a:rPr lang="zh-CN" altLang="en-US" sz="3600" b="1">
                <a:latin typeface="宋体" panose="02010600030101010101" pitchFamily="2" charset="-122"/>
                <a:ea typeface="宋体" panose="02010600030101010101" pitchFamily="2" charset="-122"/>
              </a:rPr>
              <a:t>优化算法的一般策略及优缺点</a:t>
            </a:r>
          </a:p>
          <a:p>
            <a:pPr indent="457200"/>
            <a:r>
              <a:rPr lang="en-US" altLang="zh-CN" sz="3600" b="1">
                <a:latin typeface="宋体" panose="02010600030101010101" pitchFamily="2" charset="-122"/>
                <a:ea typeface="宋体" panose="02010600030101010101" pitchFamily="2" charset="-122"/>
              </a:rPr>
              <a:t>1.6 </a:t>
            </a:r>
            <a:r>
              <a:rPr lang="zh-CN" altLang="en-US" sz="3600" b="1">
                <a:latin typeface="宋体" panose="02010600030101010101" pitchFamily="2" charset="-122"/>
                <a:ea typeface="宋体" panose="02010600030101010101" pitchFamily="2" charset="-122"/>
              </a:rPr>
              <a:t>近两年的优化算法简介</a:t>
            </a:r>
          </a:p>
        </p:txBody>
      </p:sp>
    </p:spTree>
    <p:extLst>
      <p:ext uri="{BB962C8B-B14F-4D97-AF65-F5344CB8AC3E}">
        <p14:creationId xmlns:p14="http://schemas.microsoft.com/office/powerpoint/2010/main" val="420205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）遗传算法</a:t>
            </a:r>
            <a:r>
              <a:rPr lang="en-US" altLang="zh-CN" sz="3600" b="1">
                <a:latin typeface="宋体" panose="02010600030101010101" pitchFamily="2" charset="-122"/>
                <a:ea typeface="宋体" panose="02010600030101010101" pitchFamily="2" charset="-122"/>
              </a:rPr>
              <a:t>GA</a:t>
            </a:r>
            <a:endParaRPr lang="zh-CN" altLang="en-US" sz="3600" b="1">
              <a:latin typeface="宋体" panose="02010600030101010101" pitchFamily="2" charset="-122"/>
              <a:ea typeface="宋体" panose="02010600030101010101" pitchFamily="2" charset="-122"/>
            </a:endParaRPr>
          </a:p>
        </p:txBody>
      </p:sp>
      <p:graphicFrame>
        <p:nvGraphicFramePr>
          <p:cNvPr id="14" name="对象 13">
            <a:extLst>
              <a:ext uri="{FF2B5EF4-FFF2-40B4-BE49-F238E27FC236}">
                <a16:creationId xmlns:a16="http://schemas.microsoft.com/office/drawing/2014/main" id="{A09FEE80-7FB9-434D-A44E-6F451639D230}"/>
              </a:ext>
            </a:extLst>
          </p:cNvPr>
          <p:cNvGraphicFramePr>
            <a:graphicFrameLocks/>
          </p:cNvGraphicFramePr>
          <p:nvPr>
            <p:extLst>
              <p:ext uri="{D42A27DB-BD31-4B8C-83A1-F6EECF244321}">
                <p14:modId xmlns:p14="http://schemas.microsoft.com/office/powerpoint/2010/main" val="2129326211"/>
              </p:ext>
            </p:extLst>
          </p:nvPr>
        </p:nvGraphicFramePr>
        <p:xfrm>
          <a:off x="537017" y="2400300"/>
          <a:ext cx="4284663" cy="3533775"/>
        </p:xfrm>
        <a:graphic>
          <a:graphicData uri="http://schemas.openxmlformats.org/presentationml/2006/ole">
            <mc:AlternateContent xmlns:mc="http://schemas.openxmlformats.org/markup-compatibility/2006">
              <mc:Choice xmlns:v="urn:schemas-microsoft-com:vml" Requires="v">
                <p:oleObj name="Equation" r:id="rId2" imgW="1473120" imgH="1511280" progId="Equation.DSMT4">
                  <p:embed/>
                </p:oleObj>
              </mc:Choice>
              <mc:Fallback>
                <p:oleObj name="Equation" r:id="rId2" imgW="1473120" imgH="1511280" progId="Equation.DSMT4">
                  <p:embed/>
                  <p:pic>
                    <p:nvPicPr>
                      <p:cNvPr id="14" name="对象 13">
                        <a:extLst>
                          <a:ext uri="{FF2B5EF4-FFF2-40B4-BE49-F238E27FC236}">
                            <a16:creationId xmlns:a16="http://schemas.microsoft.com/office/drawing/2014/main" id="{A09FEE80-7FB9-434D-A44E-6F451639D230}"/>
                          </a:ext>
                        </a:extLst>
                      </p:cNvPr>
                      <p:cNvPicPr>
                        <a:picLocks noChangeArrowheads="1"/>
                      </p:cNvPicPr>
                      <p:nvPr/>
                    </p:nvPicPr>
                    <p:blipFill>
                      <a:blip r:embed="rId3"/>
                      <a:srcRect/>
                      <a:stretch>
                        <a:fillRect/>
                      </a:stretch>
                    </p:blipFill>
                    <p:spPr bwMode="auto">
                      <a:xfrm>
                        <a:off x="537017" y="2400300"/>
                        <a:ext cx="4284663" cy="3533775"/>
                      </a:xfrm>
                      <a:prstGeom prst="rect">
                        <a:avLst/>
                      </a:prstGeom>
                      <a:noFill/>
                    </p:spPr>
                  </p:pic>
                </p:oleObj>
              </mc:Fallback>
            </mc:AlternateContent>
          </a:graphicData>
        </a:graphic>
      </p:graphicFrame>
      <p:sp>
        <p:nvSpPr>
          <p:cNvPr id="11" name="标题 1">
            <a:extLst>
              <a:ext uri="{FF2B5EF4-FFF2-40B4-BE49-F238E27FC236}">
                <a16:creationId xmlns:a16="http://schemas.microsoft.com/office/drawing/2014/main" id="{51208A7A-3F50-41EC-9911-47434ACD8647}"/>
              </a:ext>
            </a:extLst>
          </p:cNvPr>
          <p:cNvSpPr txBox="1">
            <a:spLocks/>
          </p:cNvSpPr>
          <p:nvPr/>
        </p:nvSpPr>
        <p:spPr>
          <a:xfrm>
            <a:off x="-314383" y="3327399"/>
            <a:ext cx="1637929" cy="6396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457200" algn="l"/>
            <a:r>
              <a:rPr lang="zh-CN" altLang="en-US" sz="2800" b="1" dirty="0">
                <a:solidFill>
                  <a:srgbClr val="FF0000"/>
                </a:solidFill>
              </a:rPr>
              <a:t>交叉</a:t>
            </a:r>
            <a:endParaRPr lang="en-US" altLang="zh-CN" sz="2800" b="1" dirty="0">
              <a:solidFill>
                <a:srgbClr val="FF0000"/>
              </a:solidFill>
            </a:endParaRPr>
          </a:p>
        </p:txBody>
      </p:sp>
      <p:pic>
        <p:nvPicPr>
          <p:cNvPr id="6" name="图片 5">
            <a:extLst>
              <a:ext uri="{FF2B5EF4-FFF2-40B4-BE49-F238E27FC236}">
                <a16:creationId xmlns:a16="http://schemas.microsoft.com/office/drawing/2014/main" id="{6135BA3F-BA48-4ADD-898A-2D98584FF6B0}"/>
              </a:ext>
            </a:extLst>
          </p:cNvPr>
          <p:cNvPicPr>
            <a:picLocks noChangeAspect="1"/>
          </p:cNvPicPr>
          <p:nvPr/>
        </p:nvPicPr>
        <p:blipFill>
          <a:blip r:embed="rId4"/>
          <a:stretch>
            <a:fillRect/>
          </a:stretch>
        </p:blipFill>
        <p:spPr>
          <a:xfrm>
            <a:off x="5127568" y="2191631"/>
            <a:ext cx="6838095" cy="3447619"/>
          </a:xfrm>
          <a:prstGeom prst="rect">
            <a:avLst/>
          </a:prstGeom>
        </p:spPr>
      </p:pic>
    </p:spTree>
    <p:extLst>
      <p:ext uri="{BB962C8B-B14F-4D97-AF65-F5344CB8AC3E}">
        <p14:creationId xmlns:p14="http://schemas.microsoft.com/office/powerpoint/2010/main" val="135969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3</a:t>
            </a:r>
            <a:r>
              <a:rPr lang="zh-CN" altLang="en-US" sz="3600" b="1">
                <a:latin typeface="宋体" panose="02010600030101010101" pitchFamily="2" charset="-122"/>
                <a:ea typeface="宋体" panose="02010600030101010101" pitchFamily="2" charset="-122"/>
              </a:rPr>
              <a:t>）优化过程展示 一维</a:t>
            </a:r>
          </a:p>
        </p:txBody>
      </p:sp>
      <p:pic>
        <p:nvPicPr>
          <p:cNvPr id="14" name="图片 13">
            <a:extLst>
              <a:ext uri="{FF2B5EF4-FFF2-40B4-BE49-F238E27FC236}">
                <a16:creationId xmlns:a16="http://schemas.microsoft.com/office/drawing/2014/main" id="{553DD469-2A89-49B4-8DB4-64B844072BF4}"/>
              </a:ext>
            </a:extLst>
          </p:cNvPr>
          <p:cNvPicPr>
            <a:picLocks noChangeAspect="1"/>
          </p:cNvPicPr>
          <p:nvPr/>
        </p:nvPicPr>
        <p:blipFill>
          <a:blip r:embed="rId2"/>
          <a:stretch>
            <a:fillRect/>
          </a:stretch>
        </p:blipFill>
        <p:spPr>
          <a:xfrm>
            <a:off x="77927" y="2585729"/>
            <a:ext cx="4194934" cy="3146201"/>
          </a:xfrm>
          <a:prstGeom prst="rect">
            <a:avLst/>
          </a:prstGeom>
        </p:spPr>
      </p:pic>
      <p:pic>
        <p:nvPicPr>
          <p:cNvPr id="18" name="图片 17">
            <a:extLst>
              <a:ext uri="{FF2B5EF4-FFF2-40B4-BE49-F238E27FC236}">
                <a16:creationId xmlns:a16="http://schemas.microsoft.com/office/drawing/2014/main" id="{AB76CEA9-E6B5-48FF-9B03-1D94B493A6B1}"/>
              </a:ext>
            </a:extLst>
          </p:cNvPr>
          <p:cNvPicPr>
            <a:picLocks noChangeAspect="1"/>
          </p:cNvPicPr>
          <p:nvPr/>
        </p:nvPicPr>
        <p:blipFill>
          <a:blip r:embed="rId3"/>
          <a:stretch>
            <a:fillRect/>
          </a:stretch>
        </p:blipFill>
        <p:spPr>
          <a:xfrm>
            <a:off x="3982612" y="2585729"/>
            <a:ext cx="4194935" cy="3146201"/>
          </a:xfrm>
          <a:prstGeom prst="rect">
            <a:avLst/>
          </a:prstGeom>
        </p:spPr>
      </p:pic>
      <p:sp>
        <p:nvSpPr>
          <p:cNvPr id="19" name="标题 1">
            <a:extLst>
              <a:ext uri="{FF2B5EF4-FFF2-40B4-BE49-F238E27FC236}">
                <a16:creationId xmlns:a16="http://schemas.microsoft.com/office/drawing/2014/main" id="{4B1237B3-BDE6-463F-A789-3F06F96D4B29}"/>
              </a:ext>
            </a:extLst>
          </p:cNvPr>
          <p:cNvSpPr txBox="1">
            <a:spLocks/>
          </p:cNvSpPr>
          <p:nvPr/>
        </p:nvSpPr>
        <p:spPr>
          <a:xfrm>
            <a:off x="5507802" y="5825225"/>
            <a:ext cx="1176395" cy="3239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1800"/>
              <a:t>迭代</a:t>
            </a:r>
            <a:r>
              <a:rPr lang="en-US" altLang="zh-CN" sz="1800"/>
              <a:t>20</a:t>
            </a:r>
            <a:r>
              <a:rPr lang="zh-CN" altLang="en-US" sz="1800"/>
              <a:t>次</a:t>
            </a:r>
            <a:endParaRPr lang="en-US" altLang="zh-CN" sz="1800" dirty="0"/>
          </a:p>
        </p:txBody>
      </p:sp>
      <p:pic>
        <p:nvPicPr>
          <p:cNvPr id="20" name="图片 19">
            <a:extLst>
              <a:ext uri="{FF2B5EF4-FFF2-40B4-BE49-F238E27FC236}">
                <a16:creationId xmlns:a16="http://schemas.microsoft.com/office/drawing/2014/main" id="{E901F05A-AE40-4E26-ADAE-CF1DF5A935B7}"/>
              </a:ext>
            </a:extLst>
          </p:cNvPr>
          <p:cNvPicPr>
            <a:picLocks noChangeAspect="1"/>
          </p:cNvPicPr>
          <p:nvPr/>
        </p:nvPicPr>
        <p:blipFill>
          <a:blip r:embed="rId4"/>
          <a:stretch>
            <a:fillRect/>
          </a:stretch>
        </p:blipFill>
        <p:spPr>
          <a:xfrm>
            <a:off x="7988346" y="2585729"/>
            <a:ext cx="4194935" cy="3146201"/>
          </a:xfrm>
          <a:prstGeom prst="rect">
            <a:avLst/>
          </a:prstGeom>
        </p:spPr>
      </p:pic>
      <p:sp>
        <p:nvSpPr>
          <p:cNvPr id="22" name="标题 1">
            <a:extLst>
              <a:ext uri="{FF2B5EF4-FFF2-40B4-BE49-F238E27FC236}">
                <a16:creationId xmlns:a16="http://schemas.microsoft.com/office/drawing/2014/main" id="{0DC057ED-2D98-43A0-B305-6BC4B31A1D77}"/>
              </a:ext>
            </a:extLst>
          </p:cNvPr>
          <p:cNvSpPr txBox="1">
            <a:spLocks/>
          </p:cNvSpPr>
          <p:nvPr/>
        </p:nvSpPr>
        <p:spPr>
          <a:xfrm>
            <a:off x="9498467" y="5804055"/>
            <a:ext cx="1254430" cy="3239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1800" dirty="0"/>
              <a:t>迭代</a:t>
            </a:r>
            <a:r>
              <a:rPr lang="en-US" altLang="zh-CN" sz="1800" dirty="0"/>
              <a:t>100</a:t>
            </a:r>
            <a:r>
              <a:rPr lang="zh-CN" altLang="en-US" sz="1800" dirty="0"/>
              <a:t>次</a:t>
            </a:r>
            <a:endParaRPr lang="en-US" altLang="zh-CN" sz="1800" dirty="0"/>
          </a:p>
        </p:txBody>
      </p:sp>
      <p:sp>
        <p:nvSpPr>
          <p:cNvPr id="25" name="标题 1">
            <a:extLst>
              <a:ext uri="{FF2B5EF4-FFF2-40B4-BE49-F238E27FC236}">
                <a16:creationId xmlns:a16="http://schemas.microsoft.com/office/drawing/2014/main" id="{24A48556-302E-4EFF-82CE-F4DBE8DF3760}"/>
              </a:ext>
            </a:extLst>
          </p:cNvPr>
          <p:cNvSpPr txBox="1">
            <a:spLocks/>
          </p:cNvSpPr>
          <p:nvPr/>
        </p:nvSpPr>
        <p:spPr>
          <a:xfrm>
            <a:off x="1657256" y="5777749"/>
            <a:ext cx="1036276" cy="3239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1800"/>
              <a:t>迭代</a:t>
            </a:r>
            <a:r>
              <a:rPr lang="en-US" altLang="zh-CN" sz="1800"/>
              <a:t>5</a:t>
            </a:r>
            <a:r>
              <a:rPr lang="zh-CN" altLang="en-US" sz="1800"/>
              <a:t>次</a:t>
            </a:r>
            <a:endParaRPr lang="en-US" altLang="zh-CN" sz="1800" dirty="0"/>
          </a:p>
        </p:txBody>
      </p:sp>
    </p:spTree>
    <p:extLst>
      <p:ext uri="{BB962C8B-B14F-4D97-AF65-F5344CB8AC3E}">
        <p14:creationId xmlns:p14="http://schemas.microsoft.com/office/powerpoint/2010/main" val="324207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4</a:t>
            </a:r>
            <a:r>
              <a:rPr lang="zh-CN" altLang="en-US" sz="3600" b="1">
                <a:latin typeface="宋体" panose="02010600030101010101" pitchFamily="2" charset="-122"/>
                <a:ea typeface="宋体" panose="02010600030101010101" pitchFamily="2" charset="-122"/>
              </a:rPr>
              <a:t>）优化过程展示 二维</a:t>
            </a:r>
          </a:p>
        </p:txBody>
      </p:sp>
      <p:pic>
        <p:nvPicPr>
          <p:cNvPr id="10" name="图片 9">
            <a:extLst>
              <a:ext uri="{FF2B5EF4-FFF2-40B4-BE49-F238E27FC236}">
                <a16:creationId xmlns:a16="http://schemas.microsoft.com/office/drawing/2014/main" id="{ED90F571-3E4B-F9E5-30BC-1BE2E2B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55" y="2230108"/>
            <a:ext cx="5047911" cy="3785934"/>
          </a:xfrm>
          <a:prstGeom prst="rect">
            <a:avLst/>
          </a:prstGeom>
        </p:spPr>
      </p:pic>
      <p:pic>
        <p:nvPicPr>
          <p:cNvPr id="11" name="图片 10">
            <a:extLst>
              <a:ext uri="{FF2B5EF4-FFF2-40B4-BE49-F238E27FC236}">
                <a16:creationId xmlns:a16="http://schemas.microsoft.com/office/drawing/2014/main" id="{58B5BC30-A676-237D-224E-E942EDAEF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9753"/>
            <a:ext cx="5397478" cy="4048109"/>
          </a:xfrm>
          <a:prstGeom prst="rect">
            <a:avLst/>
          </a:prstGeom>
        </p:spPr>
      </p:pic>
    </p:spTree>
    <p:extLst>
      <p:ext uri="{BB962C8B-B14F-4D97-AF65-F5344CB8AC3E}">
        <p14:creationId xmlns:p14="http://schemas.microsoft.com/office/powerpoint/2010/main" val="223921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633284"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1.5 </a:t>
            </a:r>
            <a:r>
              <a:rPr lang="zh-CN" altLang="en-US" sz="3600" b="1">
                <a:latin typeface="宋体" panose="02010600030101010101" pitchFamily="2" charset="-122"/>
                <a:ea typeface="宋体" panose="02010600030101010101" pitchFamily="2" charset="-122"/>
              </a:rPr>
              <a:t>优化算法的一般策略及优缺点</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7407128"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）如何对待搜索到的当前优解</a:t>
            </a:r>
          </a:p>
        </p:txBody>
      </p:sp>
      <p:sp>
        <p:nvSpPr>
          <p:cNvPr id="10" name="文本框 9">
            <a:extLst>
              <a:ext uri="{FF2B5EF4-FFF2-40B4-BE49-F238E27FC236}">
                <a16:creationId xmlns:a16="http://schemas.microsoft.com/office/drawing/2014/main" id="{D20B58F1-F4BF-48BC-A5E8-8A07BEACF866}"/>
              </a:ext>
            </a:extLst>
          </p:cNvPr>
          <p:cNvSpPr txBox="1"/>
          <p:nvPr/>
        </p:nvSpPr>
        <p:spPr>
          <a:xfrm>
            <a:off x="1146323" y="2090172"/>
            <a:ext cx="10093178" cy="3046988"/>
          </a:xfrm>
          <a:prstGeom prst="rect">
            <a:avLst/>
          </a:prstGeom>
          <a:noFill/>
        </p:spPr>
        <p:txBody>
          <a:bodyPr wrap="square" rtlCol="0">
            <a:spAutoFit/>
          </a:bodyPr>
          <a:lstStyle/>
          <a:p>
            <a:pPr indent="457200"/>
            <a:r>
              <a:rPr lang="en-US" altLang="zh-CN" sz="2400">
                <a:latin typeface="宋体" panose="02010600030101010101" pitchFamily="2" charset="-122"/>
                <a:ea typeface="宋体" panose="02010600030101010101" pitchFamily="2" charset="-122"/>
              </a:rPr>
              <a:t>PSO:</a:t>
            </a:r>
            <a:r>
              <a:rPr lang="zh-CN" altLang="en-US" sz="2400">
                <a:latin typeface="宋体" panose="02010600030101010101" pitchFamily="2" charset="-122"/>
                <a:ea typeface="宋体" panose="02010600030101010101" pitchFamily="2" charset="-122"/>
              </a:rPr>
              <a:t>分别为每个粒子保存一个自身搜索历史中的最优解，再保存整个种群搜索到的一个最优解，以这两种解来指导粒子的搜索。</a:t>
            </a:r>
            <a:endParaRPr lang="en-US" altLang="zh-CN" sz="2400">
              <a:latin typeface="宋体" panose="02010600030101010101" pitchFamily="2" charset="-122"/>
              <a:ea typeface="宋体" panose="02010600030101010101" pitchFamily="2" charset="-122"/>
            </a:endParaRPr>
          </a:p>
          <a:p>
            <a:pPr indent="457200"/>
            <a:r>
              <a:rPr lang="en-US" altLang="zh-CN" sz="2400">
                <a:latin typeface="宋体" panose="02010600030101010101" pitchFamily="2" charset="-122"/>
                <a:ea typeface="宋体" panose="02010600030101010101" pitchFamily="2" charset="-122"/>
              </a:rPr>
              <a:t>GA:</a:t>
            </a:r>
            <a:r>
              <a:rPr lang="zh-CN" altLang="en-US" sz="2400">
                <a:latin typeface="宋体" panose="02010600030101010101" pitchFamily="2" charset="-122"/>
                <a:ea typeface="宋体" panose="02010600030101010101" pitchFamily="2" charset="-122"/>
              </a:rPr>
              <a:t>当前优解在选择过程中有较大概率与更多其它解发生交叉，指导对最优解的搜索，同时有一定概率发生变异，对最优解产生一个扰动。</a:t>
            </a:r>
            <a:endParaRPr lang="en-US" altLang="zh-CN" sz="2400">
              <a:latin typeface="宋体" panose="02010600030101010101" pitchFamily="2" charset="-122"/>
              <a:ea typeface="宋体" panose="02010600030101010101" pitchFamily="2" charset="-122"/>
            </a:endParaRPr>
          </a:p>
          <a:p>
            <a:pPr indent="457200"/>
            <a:r>
              <a:rPr lang="zh-CN" altLang="en-US" sz="2400">
                <a:latin typeface="宋体" panose="02010600030101010101" pitchFamily="2" charset="-122"/>
                <a:ea typeface="宋体" panose="02010600030101010101" pitchFamily="2" charset="-122"/>
              </a:rPr>
              <a:t>总结：当前优解的保存、当前优解如何指导对最优解的进一步搜索都将影响优化算法的优化性能。</a:t>
            </a:r>
            <a:r>
              <a:rPr lang="zh-CN" altLang="en-US" sz="2400">
                <a:solidFill>
                  <a:srgbClr val="FF0000"/>
                </a:solidFill>
                <a:latin typeface="宋体" panose="02010600030101010101" pitchFamily="2" charset="-122"/>
                <a:ea typeface="宋体" panose="02010600030101010101" pitchFamily="2" charset="-122"/>
              </a:rPr>
              <a:t>过分依赖优解，则可能限制对整个决策空间的进一步探索，导致搜索到的最优解非全局最优；减少对优解的学习，可能导致搜索收敛的速度慢，在有限优化时间能不能优化出能够接受的解</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5160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633284"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1.5 </a:t>
            </a:r>
            <a:r>
              <a:rPr lang="zh-CN" altLang="en-US" sz="3600" b="1">
                <a:latin typeface="宋体" panose="02010600030101010101" pitchFamily="2" charset="-122"/>
                <a:ea typeface="宋体" panose="02010600030101010101" pitchFamily="2" charset="-122"/>
              </a:rPr>
              <a:t>优化算法的一般策略及优缺点</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7407128"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）如何设计搜索方式</a:t>
            </a:r>
          </a:p>
        </p:txBody>
      </p:sp>
      <p:sp>
        <p:nvSpPr>
          <p:cNvPr id="10" name="文本框 9">
            <a:extLst>
              <a:ext uri="{FF2B5EF4-FFF2-40B4-BE49-F238E27FC236}">
                <a16:creationId xmlns:a16="http://schemas.microsoft.com/office/drawing/2014/main" id="{D20B58F1-F4BF-48BC-A5E8-8A07BEACF866}"/>
              </a:ext>
            </a:extLst>
          </p:cNvPr>
          <p:cNvSpPr txBox="1"/>
          <p:nvPr/>
        </p:nvSpPr>
        <p:spPr>
          <a:xfrm>
            <a:off x="1146323" y="2090172"/>
            <a:ext cx="10093178" cy="3785652"/>
          </a:xfrm>
          <a:prstGeom prst="rect">
            <a:avLst/>
          </a:prstGeom>
          <a:noFill/>
        </p:spPr>
        <p:txBody>
          <a:bodyPr wrap="square" rtlCol="0">
            <a:spAutoFit/>
          </a:bodyPr>
          <a:lstStyle/>
          <a:p>
            <a:pPr indent="457200"/>
            <a:r>
              <a:rPr lang="en-US" altLang="zh-CN" sz="2400">
                <a:latin typeface="宋体" panose="02010600030101010101" pitchFamily="2" charset="-122"/>
                <a:ea typeface="宋体" panose="02010600030101010101" pitchFamily="2" charset="-122"/>
              </a:rPr>
              <a:t>PSO:</a:t>
            </a:r>
            <a:r>
              <a:rPr lang="zh-CN" altLang="en-US" sz="2400">
                <a:latin typeface="宋体" panose="02010600030101010101" pitchFamily="2" charset="-122"/>
                <a:ea typeface="宋体" panose="02010600030101010101" pitchFamily="2" charset="-122"/>
              </a:rPr>
              <a:t>根据个体最优与全局最优，再引入自身历史搜索的惯性，共同组成下一次搜索的空间，在该空间内以随机的方式选择下一个解。</a:t>
            </a:r>
            <a:endParaRPr lang="en-US" altLang="zh-CN" sz="2400">
              <a:latin typeface="宋体" panose="02010600030101010101" pitchFamily="2" charset="-122"/>
              <a:ea typeface="宋体" panose="02010600030101010101" pitchFamily="2" charset="-122"/>
            </a:endParaRPr>
          </a:p>
          <a:p>
            <a:pPr indent="457200"/>
            <a:r>
              <a:rPr lang="en-US" altLang="zh-CN" sz="2400">
                <a:latin typeface="宋体" panose="02010600030101010101" pitchFamily="2" charset="-122"/>
                <a:ea typeface="宋体" panose="02010600030101010101" pitchFamily="2" charset="-122"/>
              </a:rPr>
              <a:t>GA:</a:t>
            </a:r>
            <a:r>
              <a:rPr lang="zh-CN" altLang="en-US" sz="2400">
                <a:latin typeface="宋体" panose="02010600030101010101" pitchFamily="2" charset="-122"/>
                <a:ea typeface="宋体" panose="02010600030101010101" pitchFamily="2" charset="-122"/>
              </a:rPr>
              <a:t>交叉，任意两个解交换部分信息形成新解。</a:t>
            </a: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变异，以一定概率对任意一个解进行扰动。</a:t>
            </a:r>
            <a:endParaRPr lang="en-US" altLang="zh-CN" sz="2400">
              <a:latin typeface="宋体" panose="02010600030101010101" pitchFamily="2" charset="-122"/>
              <a:ea typeface="宋体" panose="02010600030101010101" pitchFamily="2" charset="-122"/>
            </a:endParaRPr>
          </a:p>
          <a:p>
            <a:pPr indent="457200"/>
            <a:r>
              <a:rPr lang="zh-CN" altLang="en-US" sz="2400">
                <a:latin typeface="宋体" panose="02010600030101010101" pitchFamily="2" charset="-122"/>
                <a:ea typeface="宋体" panose="02010600030101010101" pitchFamily="2" charset="-122"/>
              </a:rPr>
              <a:t>总结：搜索方式可分为两类：</a:t>
            </a:r>
            <a:endParaRPr lang="en-US" altLang="zh-CN" sz="2400">
              <a:latin typeface="宋体" panose="02010600030101010101" pitchFamily="2" charset="-122"/>
              <a:ea typeface="宋体" panose="02010600030101010101" pitchFamily="2" charset="-122"/>
            </a:endParaRPr>
          </a:p>
          <a:p>
            <a:pPr indent="457200"/>
            <a:r>
              <a:rPr lang="zh-CN" altLang="en-US" sz="2400">
                <a:solidFill>
                  <a:srgbClr val="FF0000"/>
                </a:solidFill>
                <a:latin typeface="宋体" panose="02010600030101010101" pitchFamily="2" charset="-122"/>
                <a:ea typeface="宋体" panose="02010600030101010101" pitchFamily="2" charset="-122"/>
              </a:rPr>
              <a:t>第一类是根据已知信息，确定更优解可能分布的空间，并在该空间中随机搜索一处作为下一个解。</a:t>
            </a:r>
            <a:endParaRPr lang="en-US" altLang="zh-CN" sz="2400">
              <a:solidFill>
                <a:srgbClr val="FF0000"/>
              </a:solidFill>
              <a:latin typeface="宋体" panose="02010600030101010101" pitchFamily="2" charset="-122"/>
              <a:ea typeface="宋体" panose="02010600030101010101" pitchFamily="2" charset="-122"/>
            </a:endParaRPr>
          </a:p>
          <a:p>
            <a:pPr indent="457200"/>
            <a:r>
              <a:rPr lang="zh-CN" altLang="en-US" sz="2400">
                <a:solidFill>
                  <a:srgbClr val="FF0000"/>
                </a:solidFill>
                <a:latin typeface="宋体" panose="02010600030101010101" pitchFamily="2" charset="-122"/>
                <a:ea typeface="宋体" panose="02010600030101010101" pitchFamily="2" charset="-122"/>
              </a:rPr>
              <a:t>第二类是不根据已知信息，以某种概率分布的随机扰动搜索下一个解。</a:t>
            </a:r>
            <a:endParaRPr lang="en-US" altLang="zh-CN" sz="2400">
              <a:solidFill>
                <a:srgbClr val="FF0000"/>
              </a:solidFill>
              <a:latin typeface="宋体" panose="02010600030101010101" pitchFamily="2" charset="-122"/>
              <a:ea typeface="宋体" panose="02010600030101010101" pitchFamily="2" charset="-122"/>
            </a:endParaRPr>
          </a:p>
          <a:p>
            <a:pPr indent="457200"/>
            <a:r>
              <a:rPr lang="zh-CN" altLang="en-US" sz="2400" b="1">
                <a:solidFill>
                  <a:srgbClr val="FF0000"/>
                </a:solidFill>
                <a:latin typeface="宋体" panose="02010600030101010101" pitchFamily="2" charset="-122"/>
                <a:ea typeface="宋体" panose="02010600030101010101" pitchFamily="2" charset="-122"/>
              </a:rPr>
              <a:t>搜索方式的设计往往会在提升某一方面性能的同时牺牲其它一些方面的性能，不存在对所有优化问题都能够表现性能优越的最优解搜索方式。</a:t>
            </a:r>
            <a:endParaRPr lang="en-US" altLang="zh-CN" sz="2400" b="1">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317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574B6E-4DB4-4C39-986E-8F7DB3CE7C2C}"/>
              </a:ext>
            </a:extLst>
          </p:cNvPr>
          <p:cNvSpPr txBox="1"/>
          <p:nvPr/>
        </p:nvSpPr>
        <p:spPr>
          <a:xfrm>
            <a:off x="2343123" y="320062"/>
            <a:ext cx="7677177" cy="4272965"/>
          </a:xfrm>
          <a:prstGeom prst="rect">
            <a:avLst/>
          </a:prstGeom>
          <a:noFill/>
        </p:spPr>
        <p:txBody>
          <a:bodyPr wrap="square" rtlCol="0">
            <a:spAutoFit/>
          </a:bodyPr>
          <a:lstStyle/>
          <a:p>
            <a:pPr indent="457200">
              <a:lnSpc>
                <a:spcPct val="150000"/>
              </a:lnSpc>
              <a:spcBef>
                <a:spcPts val="50"/>
              </a:spcBef>
              <a:spcAft>
                <a:spcPts val="200"/>
              </a:spcAft>
            </a:pPr>
            <a:r>
              <a:rPr lang="en-US" altLang="zh-CN" sz="6000" b="1">
                <a:solidFill>
                  <a:srgbClr val="FF0000"/>
                </a:solidFill>
                <a:latin typeface="宋体" panose="02010600030101010101" pitchFamily="2" charset="-122"/>
                <a:ea typeface="宋体" panose="02010600030101010101" pitchFamily="2" charset="-122"/>
              </a:rPr>
              <a:t>2</a:t>
            </a:r>
            <a:r>
              <a:rPr lang="zh-CN" altLang="en-US" sz="6000" b="1">
                <a:solidFill>
                  <a:srgbClr val="FF0000"/>
                </a:solidFill>
                <a:latin typeface="宋体" panose="02010600030101010101" pitchFamily="2" charset="-122"/>
                <a:ea typeface="宋体" panose="02010600030101010101" pitchFamily="2" charset="-122"/>
              </a:rPr>
              <a:t>、多目标优化</a:t>
            </a:r>
            <a:endParaRPr lang="en-US" altLang="zh-CN" sz="6000" b="1">
              <a:solidFill>
                <a:srgbClr val="FF0000"/>
              </a:solidFill>
              <a:latin typeface="宋体" panose="02010600030101010101" pitchFamily="2" charset="-122"/>
              <a:ea typeface="宋体" panose="02010600030101010101" pitchFamily="2" charset="-122"/>
            </a:endParaRPr>
          </a:p>
          <a:p>
            <a:pPr indent="457200"/>
            <a:r>
              <a:rPr lang="en-US" altLang="zh-CN" sz="3600" b="1">
                <a:latin typeface="宋体" panose="02010600030101010101" pitchFamily="2" charset="-122"/>
                <a:ea typeface="宋体" panose="02010600030101010101" pitchFamily="2" charset="-122"/>
              </a:rPr>
              <a:t>1.1 </a:t>
            </a:r>
            <a:r>
              <a:rPr lang="zh-CN" altLang="en-US" sz="3600" b="1">
                <a:latin typeface="宋体" panose="02010600030101010101" pitchFamily="2" charset="-122"/>
                <a:ea typeface="宋体" panose="02010600030101010101" pitchFamily="2" charset="-122"/>
              </a:rPr>
              <a:t>多目标优化的问题的表达</a:t>
            </a:r>
          </a:p>
          <a:p>
            <a:pPr indent="457200"/>
            <a:r>
              <a:rPr lang="en-US" altLang="zh-CN" sz="3600" b="1">
                <a:latin typeface="宋体" panose="02010600030101010101" pitchFamily="2" charset="-122"/>
                <a:ea typeface="宋体" panose="02010600030101010101" pitchFamily="2" charset="-122"/>
              </a:rPr>
              <a:t>1.2 </a:t>
            </a:r>
            <a:r>
              <a:rPr lang="zh-CN" altLang="en-US" sz="3600" b="1">
                <a:latin typeface="宋体" panose="02010600030101010101" pitchFamily="2" charset="-122"/>
                <a:ea typeface="宋体" panose="02010600030101010101" pitchFamily="2" charset="-122"/>
              </a:rPr>
              <a:t>多目标优化的问题的特征</a:t>
            </a:r>
            <a:endParaRPr lang="en-US" altLang="zh-CN" sz="3600" b="1">
              <a:latin typeface="宋体" panose="02010600030101010101" pitchFamily="2" charset="-122"/>
              <a:ea typeface="宋体" panose="02010600030101010101" pitchFamily="2" charset="-122"/>
            </a:endParaRPr>
          </a:p>
          <a:p>
            <a:pPr indent="457200"/>
            <a:r>
              <a:rPr lang="en-US" altLang="zh-CN" sz="3600" b="1">
                <a:latin typeface="宋体" panose="02010600030101010101" pitchFamily="2" charset="-122"/>
                <a:ea typeface="宋体" panose="02010600030101010101" pitchFamily="2" charset="-122"/>
              </a:rPr>
              <a:t>1.3 </a:t>
            </a:r>
            <a:r>
              <a:rPr lang="zh-CN" altLang="en-US" sz="3600" b="1">
                <a:latin typeface="宋体" panose="02010600030101010101" pitchFamily="2" charset="-122"/>
                <a:ea typeface="宋体" panose="02010600030101010101" pitchFamily="2" charset="-122"/>
              </a:rPr>
              <a:t>多目标优化的思想</a:t>
            </a:r>
          </a:p>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经典多目标优化算法（</a:t>
            </a:r>
            <a:r>
              <a:rPr lang="en-US" altLang="zh-CN" sz="3600" b="1">
                <a:latin typeface="宋体" panose="02010600030101010101" pitchFamily="2" charset="-122"/>
                <a:ea typeface="宋体" panose="02010600030101010101" pitchFamily="2" charset="-122"/>
              </a:rPr>
              <a:t>MOPSO</a:t>
            </a:r>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NSGA-II</a:t>
            </a:r>
            <a:r>
              <a:rPr lang="zh-CN" altLang="en-US" sz="3600" b="1">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7343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21418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2.1 </a:t>
            </a:r>
            <a:r>
              <a:rPr lang="zh-CN" altLang="en-US" sz="3600" b="1">
                <a:latin typeface="宋体" panose="02010600030101010101" pitchFamily="2" charset="-122"/>
                <a:ea typeface="宋体" panose="02010600030101010101" pitchFamily="2" charset="-122"/>
              </a:rPr>
              <a:t>多目标优化问题的表达</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378428"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）多目标优化问题的抽象</a:t>
            </a:r>
          </a:p>
        </p:txBody>
      </p:sp>
      <p:sp>
        <p:nvSpPr>
          <p:cNvPr id="6" name="矩形 5">
            <a:extLst>
              <a:ext uri="{FF2B5EF4-FFF2-40B4-BE49-F238E27FC236}">
                <a16:creationId xmlns:a16="http://schemas.microsoft.com/office/drawing/2014/main" id="{986FF0F2-9DFE-4ADF-BE01-896A4FA9AE2C}"/>
              </a:ext>
            </a:extLst>
          </p:cNvPr>
          <p:cNvSpPr/>
          <p:nvPr/>
        </p:nvSpPr>
        <p:spPr>
          <a:xfrm>
            <a:off x="4644501" y="3717759"/>
            <a:ext cx="2902998" cy="21750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A423378-8D4C-4673-A1E6-9E38E20BD0C0}"/>
              </a:ext>
            </a:extLst>
          </p:cNvPr>
          <p:cNvSpPr txBox="1"/>
          <p:nvPr/>
        </p:nvSpPr>
        <p:spPr>
          <a:xfrm>
            <a:off x="4836621" y="4339890"/>
            <a:ext cx="2542684" cy="1077218"/>
          </a:xfrm>
          <a:prstGeom prst="rect">
            <a:avLst/>
          </a:prstGeom>
          <a:noFill/>
        </p:spPr>
        <p:txBody>
          <a:bodyPr wrap="none" rtlCol="0">
            <a:spAutoFit/>
          </a:bodyPr>
          <a:lstStyle/>
          <a:p>
            <a:r>
              <a:rPr lang="zh-CN" altLang="en-US" sz="3200"/>
              <a:t>某未知系统</a:t>
            </a:r>
            <a:endParaRPr lang="en-US" altLang="zh-CN" sz="3200"/>
          </a:p>
          <a:p>
            <a:pPr algn="ctr"/>
            <a:r>
              <a:rPr lang="en-US" altLang="zh-CN" sz="3200"/>
              <a:t>F</a:t>
            </a:r>
            <a:r>
              <a:rPr lang="en-US" altLang="zh-CN" sz="2400"/>
              <a:t>1</a:t>
            </a:r>
            <a:r>
              <a:rPr lang="en-US" altLang="zh-CN" sz="3200"/>
              <a:t>(x)</a:t>
            </a:r>
            <a:r>
              <a:rPr lang="zh-CN" altLang="en-US" sz="3200"/>
              <a:t>，</a:t>
            </a:r>
            <a:r>
              <a:rPr lang="en-US" altLang="zh-CN" sz="3200"/>
              <a:t>.. F</a:t>
            </a:r>
            <a:r>
              <a:rPr lang="en-US" altLang="zh-CN" sz="2400"/>
              <a:t>m</a:t>
            </a:r>
            <a:r>
              <a:rPr lang="en-US" altLang="zh-CN" sz="3200"/>
              <a:t>(x)</a:t>
            </a:r>
            <a:endParaRPr lang="zh-CN" altLang="en-US" sz="3200"/>
          </a:p>
        </p:txBody>
      </p:sp>
      <p:sp>
        <p:nvSpPr>
          <p:cNvPr id="8" name="箭头: 右 7">
            <a:extLst>
              <a:ext uri="{FF2B5EF4-FFF2-40B4-BE49-F238E27FC236}">
                <a16:creationId xmlns:a16="http://schemas.microsoft.com/office/drawing/2014/main" id="{1AA18456-5EE9-40CF-83F9-CBF70E68A450}"/>
              </a:ext>
            </a:extLst>
          </p:cNvPr>
          <p:cNvSpPr/>
          <p:nvPr/>
        </p:nvSpPr>
        <p:spPr>
          <a:xfrm>
            <a:off x="2132120" y="4512885"/>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B4AA3E7-9A8C-4446-AF13-439A07074A69}"/>
              </a:ext>
            </a:extLst>
          </p:cNvPr>
          <p:cNvSpPr txBox="1"/>
          <p:nvPr/>
        </p:nvSpPr>
        <p:spPr>
          <a:xfrm>
            <a:off x="2367047" y="3959756"/>
            <a:ext cx="1343638" cy="707886"/>
          </a:xfrm>
          <a:prstGeom prst="rect">
            <a:avLst/>
          </a:prstGeom>
          <a:noFill/>
        </p:spPr>
        <p:txBody>
          <a:bodyPr wrap="none" rtlCol="0">
            <a:spAutoFit/>
          </a:bodyPr>
          <a:lstStyle/>
          <a:p>
            <a:r>
              <a:rPr lang="zh-CN" altLang="en-US" sz="3200">
                <a:solidFill>
                  <a:srgbClr val="FF0000"/>
                </a:solidFill>
              </a:rPr>
              <a:t>输入 </a:t>
            </a:r>
            <a:r>
              <a:rPr lang="en-US" altLang="zh-CN" sz="4000">
                <a:solidFill>
                  <a:srgbClr val="FF0000"/>
                </a:solidFill>
              </a:rPr>
              <a:t>x</a:t>
            </a:r>
            <a:endParaRPr lang="zh-CN" altLang="en-US" sz="3200">
              <a:solidFill>
                <a:srgbClr val="FF0000"/>
              </a:solidFill>
            </a:endParaRPr>
          </a:p>
        </p:txBody>
      </p:sp>
      <p:sp>
        <p:nvSpPr>
          <p:cNvPr id="10" name="箭头: 右 9">
            <a:extLst>
              <a:ext uri="{FF2B5EF4-FFF2-40B4-BE49-F238E27FC236}">
                <a16:creationId xmlns:a16="http://schemas.microsoft.com/office/drawing/2014/main" id="{E478BE56-F10B-4A88-94FA-A20FF6CD1B77}"/>
              </a:ext>
            </a:extLst>
          </p:cNvPr>
          <p:cNvSpPr/>
          <p:nvPr/>
        </p:nvSpPr>
        <p:spPr>
          <a:xfrm>
            <a:off x="7651976" y="4593071"/>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7C33A00-0055-4AA6-ACA0-3970EB9BA0CC}"/>
              </a:ext>
            </a:extLst>
          </p:cNvPr>
          <p:cNvSpPr txBox="1"/>
          <p:nvPr/>
        </p:nvSpPr>
        <p:spPr>
          <a:xfrm>
            <a:off x="7952425" y="2482428"/>
            <a:ext cx="1701107" cy="2062103"/>
          </a:xfrm>
          <a:prstGeom prst="rect">
            <a:avLst/>
          </a:prstGeom>
          <a:noFill/>
        </p:spPr>
        <p:txBody>
          <a:bodyPr wrap="none" rtlCol="0">
            <a:spAutoFit/>
          </a:bodyPr>
          <a:lstStyle/>
          <a:p>
            <a:r>
              <a:rPr lang="zh-CN" altLang="en-US" sz="3200">
                <a:solidFill>
                  <a:srgbClr val="FF0000"/>
                </a:solidFill>
              </a:rPr>
              <a:t>输出 </a:t>
            </a:r>
            <a:endParaRPr lang="en-US" altLang="zh-CN" sz="3200">
              <a:solidFill>
                <a:srgbClr val="FF0000"/>
              </a:solidFill>
            </a:endParaRPr>
          </a:p>
          <a:p>
            <a:r>
              <a:rPr lang="en-US" altLang="zh-CN" sz="3200">
                <a:solidFill>
                  <a:srgbClr val="FF0000"/>
                </a:solidFill>
              </a:rPr>
              <a:t>y</a:t>
            </a:r>
            <a:r>
              <a:rPr lang="en-US" altLang="zh-CN" sz="2000">
                <a:solidFill>
                  <a:srgbClr val="FF0000"/>
                </a:solidFill>
              </a:rPr>
              <a:t>1</a:t>
            </a:r>
            <a:r>
              <a:rPr lang="en-US" altLang="zh-CN" sz="3200">
                <a:solidFill>
                  <a:srgbClr val="FF0000"/>
                </a:solidFill>
              </a:rPr>
              <a:t>=F</a:t>
            </a:r>
            <a:r>
              <a:rPr lang="en-US" altLang="zh-CN" sz="2000">
                <a:solidFill>
                  <a:srgbClr val="FF0000"/>
                </a:solidFill>
              </a:rPr>
              <a:t>1</a:t>
            </a:r>
            <a:r>
              <a:rPr lang="en-US" altLang="zh-CN" sz="3200">
                <a:solidFill>
                  <a:srgbClr val="FF0000"/>
                </a:solidFill>
              </a:rPr>
              <a:t>(x)</a:t>
            </a:r>
          </a:p>
          <a:p>
            <a:r>
              <a:rPr lang="en-US" altLang="zh-CN" sz="3200">
                <a:solidFill>
                  <a:srgbClr val="FF0000"/>
                </a:solidFill>
              </a:rPr>
              <a:t>…</a:t>
            </a:r>
          </a:p>
          <a:p>
            <a:r>
              <a:rPr lang="en-US" altLang="zh-CN" sz="3200">
                <a:solidFill>
                  <a:srgbClr val="FF0000"/>
                </a:solidFill>
              </a:rPr>
              <a:t>y</a:t>
            </a:r>
            <a:r>
              <a:rPr lang="en-US" altLang="zh-CN" sz="2000">
                <a:solidFill>
                  <a:srgbClr val="FF0000"/>
                </a:solidFill>
              </a:rPr>
              <a:t>m</a:t>
            </a:r>
            <a:r>
              <a:rPr lang="en-US" altLang="zh-CN" sz="3200">
                <a:solidFill>
                  <a:srgbClr val="FF0000"/>
                </a:solidFill>
              </a:rPr>
              <a:t>=F</a:t>
            </a:r>
            <a:r>
              <a:rPr lang="en-US" altLang="zh-CN" sz="2000">
                <a:solidFill>
                  <a:srgbClr val="FF0000"/>
                </a:solidFill>
              </a:rPr>
              <a:t>m</a:t>
            </a:r>
            <a:r>
              <a:rPr lang="en-US" altLang="zh-CN" sz="3200">
                <a:solidFill>
                  <a:srgbClr val="FF0000"/>
                </a:solidFill>
              </a:rPr>
              <a:t>(x)</a:t>
            </a:r>
            <a:endParaRPr lang="zh-CN" altLang="en-US" sz="3200">
              <a:solidFill>
                <a:srgbClr val="FF0000"/>
              </a:solidFill>
            </a:endParaRPr>
          </a:p>
        </p:txBody>
      </p:sp>
    </p:spTree>
    <p:extLst>
      <p:ext uri="{BB962C8B-B14F-4D97-AF65-F5344CB8AC3E}">
        <p14:creationId xmlns:p14="http://schemas.microsoft.com/office/powerpoint/2010/main" val="125934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2.1 </a:t>
            </a:r>
            <a:r>
              <a:rPr lang="zh-CN" altLang="en-US" sz="3600" b="1">
                <a:latin typeface="宋体" panose="02010600030101010101" pitchFamily="2" charset="-122"/>
                <a:ea typeface="宋体" panose="02010600030101010101" pitchFamily="2" charset="-122"/>
              </a:rPr>
              <a:t>多目标优化问题的表达</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1200329"/>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）多目标优化问题数学表达式</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1147F0C-0247-42FA-B8FE-FBE84EDA7417}"/>
              </a:ext>
            </a:extLst>
          </p:cNvPr>
          <p:cNvGraphicFramePr>
            <a:graphicFrameLocks/>
          </p:cNvGraphicFramePr>
          <p:nvPr>
            <p:extLst>
              <p:ext uri="{D42A27DB-BD31-4B8C-83A1-F6EECF244321}">
                <p14:modId xmlns:p14="http://schemas.microsoft.com/office/powerpoint/2010/main" val="438458837"/>
              </p:ext>
            </p:extLst>
          </p:nvPr>
        </p:nvGraphicFramePr>
        <p:xfrm>
          <a:off x="825951" y="2341319"/>
          <a:ext cx="6907212" cy="3724275"/>
        </p:xfrm>
        <a:graphic>
          <a:graphicData uri="http://schemas.openxmlformats.org/presentationml/2006/ole">
            <mc:AlternateContent xmlns:mc="http://schemas.openxmlformats.org/markup-compatibility/2006">
              <mc:Choice xmlns:v="urn:schemas-microsoft-com:vml" Requires="v">
                <p:oleObj name="Equation" r:id="rId2" imgW="1790640" imgH="965160" progId="Equation.DSMT4">
                  <p:embed/>
                </p:oleObj>
              </mc:Choice>
              <mc:Fallback>
                <p:oleObj name="Equation" r:id="rId2" imgW="1790640" imgH="965160" progId="Equation.DSMT4">
                  <p:embed/>
                  <p:pic>
                    <p:nvPicPr>
                      <p:cNvPr id="3" name="对象 2">
                        <a:extLst>
                          <a:ext uri="{FF2B5EF4-FFF2-40B4-BE49-F238E27FC236}">
                            <a16:creationId xmlns:a16="http://schemas.microsoft.com/office/drawing/2014/main" id="{11147F0C-0247-42FA-B8FE-FBE84EDA7417}"/>
                          </a:ext>
                        </a:extLst>
                      </p:cNvPr>
                      <p:cNvPicPr>
                        <a:picLocks noChangeArrowheads="1"/>
                      </p:cNvPicPr>
                      <p:nvPr/>
                    </p:nvPicPr>
                    <p:blipFill>
                      <a:blip r:embed="rId3"/>
                      <a:srcRect/>
                      <a:stretch>
                        <a:fillRect/>
                      </a:stretch>
                    </p:blipFill>
                    <p:spPr bwMode="auto">
                      <a:xfrm>
                        <a:off x="825951" y="2341319"/>
                        <a:ext cx="6907212" cy="3724275"/>
                      </a:xfrm>
                      <a:prstGeom prst="rect">
                        <a:avLst/>
                      </a:prstGeom>
                      <a:noFill/>
                    </p:spPr>
                  </p:pic>
                </p:oleObj>
              </mc:Fallback>
            </mc:AlternateContent>
          </a:graphicData>
        </a:graphic>
      </p:graphicFrame>
      <p:grpSp>
        <p:nvGrpSpPr>
          <p:cNvPr id="6" name="组合 5">
            <a:extLst>
              <a:ext uri="{FF2B5EF4-FFF2-40B4-BE49-F238E27FC236}">
                <a16:creationId xmlns:a16="http://schemas.microsoft.com/office/drawing/2014/main" id="{C9B4B7F9-7BDE-44C2-A005-2A82A9E1F5FA}"/>
              </a:ext>
            </a:extLst>
          </p:cNvPr>
          <p:cNvGrpSpPr/>
          <p:nvPr/>
        </p:nvGrpSpPr>
        <p:grpSpPr>
          <a:xfrm>
            <a:off x="8903473" y="3483084"/>
            <a:ext cx="3379598" cy="646331"/>
            <a:chOff x="8020779" y="1788200"/>
            <a:chExt cx="3379598" cy="646331"/>
          </a:xfrm>
        </p:grpSpPr>
        <p:graphicFrame>
          <p:nvGraphicFramePr>
            <p:cNvPr id="18" name="对象 17">
              <a:extLst>
                <a:ext uri="{FF2B5EF4-FFF2-40B4-BE49-F238E27FC236}">
                  <a16:creationId xmlns:a16="http://schemas.microsoft.com/office/drawing/2014/main" id="{B2F4206D-DF3B-400E-8972-568479F9DAC6}"/>
                </a:ext>
              </a:extLst>
            </p:cNvPr>
            <p:cNvGraphicFramePr>
              <a:graphicFrameLocks/>
            </p:cNvGraphicFramePr>
            <p:nvPr/>
          </p:nvGraphicFramePr>
          <p:xfrm>
            <a:off x="8020779" y="1896368"/>
            <a:ext cx="538163" cy="538163"/>
          </p:xfrm>
          <a:graphic>
            <a:graphicData uri="http://schemas.openxmlformats.org/presentationml/2006/ole">
              <mc:AlternateContent xmlns:mc="http://schemas.openxmlformats.org/markup-compatibility/2006">
                <mc:Choice xmlns:v="urn:schemas-microsoft-com:vml" Requires="v">
                  <p:oleObj name="Equation" r:id="rId4" imgW="139680" imgH="139680" progId="Equation.DSMT4">
                    <p:embed/>
                  </p:oleObj>
                </mc:Choice>
                <mc:Fallback>
                  <p:oleObj name="Equation" r:id="rId4" imgW="139680" imgH="139680" progId="Equation.DSMT4">
                    <p:embed/>
                    <p:pic>
                      <p:nvPicPr>
                        <p:cNvPr id="18" name="对象 17">
                          <a:extLst>
                            <a:ext uri="{FF2B5EF4-FFF2-40B4-BE49-F238E27FC236}">
                              <a16:creationId xmlns:a16="http://schemas.microsoft.com/office/drawing/2014/main" id="{B2F4206D-DF3B-400E-8972-568479F9DAC6}"/>
                            </a:ext>
                          </a:extLst>
                        </p:cNvPr>
                        <p:cNvPicPr>
                          <a:picLocks noChangeArrowheads="1"/>
                        </p:cNvPicPr>
                        <p:nvPr/>
                      </p:nvPicPr>
                      <p:blipFill>
                        <a:blip r:embed="rId5"/>
                        <a:srcRect/>
                        <a:stretch>
                          <a:fillRect/>
                        </a:stretch>
                      </p:blipFill>
                      <p:spPr bwMode="auto">
                        <a:xfrm>
                          <a:off x="8020779" y="1896368"/>
                          <a:ext cx="538163" cy="538163"/>
                        </a:xfrm>
                        <a:prstGeom prst="rect">
                          <a:avLst/>
                        </a:prstGeom>
                        <a:noFill/>
                      </p:spPr>
                    </p:pic>
                  </p:oleObj>
                </mc:Fallback>
              </mc:AlternateContent>
            </a:graphicData>
          </a:graphic>
        </p:graphicFrame>
        <p:sp>
          <p:nvSpPr>
            <p:cNvPr id="25" name="文本框 24">
              <a:extLst>
                <a:ext uri="{FF2B5EF4-FFF2-40B4-BE49-F238E27FC236}">
                  <a16:creationId xmlns:a16="http://schemas.microsoft.com/office/drawing/2014/main" id="{FDC48A26-CBD2-4942-907B-71CBA7DBA9AF}"/>
                </a:ext>
              </a:extLst>
            </p:cNvPr>
            <p:cNvSpPr txBox="1"/>
            <p:nvPr/>
          </p:nvSpPr>
          <p:spPr>
            <a:xfrm>
              <a:off x="8475945" y="1788200"/>
              <a:ext cx="2924432" cy="646331"/>
            </a:xfrm>
            <a:prstGeom prst="rect">
              <a:avLst/>
            </a:prstGeom>
            <a:noFill/>
          </p:spPr>
          <p:txBody>
            <a:bodyPr wrap="square" rtlCol="0">
              <a:spAutoFit/>
            </a:bodyPr>
            <a:lstStyle/>
            <a:p>
              <a:r>
                <a:rPr lang="zh-CN" altLang="en-US" sz="3600" b="1">
                  <a:latin typeface="宋体" panose="02010600030101010101" pitchFamily="2" charset="-122"/>
                  <a:ea typeface="宋体" panose="02010600030101010101" pitchFamily="2" charset="-122"/>
                </a:rPr>
                <a:t>：决策变量</a:t>
              </a:r>
            </a:p>
          </p:txBody>
        </p:sp>
      </p:grpSp>
      <p:grpSp>
        <p:nvGrpSpPr>
          <p:cNvPr id="27" name="组合 26">
            <a:extLst>
              <a:ext uri="{FF2B5EF4-FFF2-40B4-BE49-F238E27FC236}">
                <a16:creationId xmlns:a16="http://schemas.microsoft.com/office/drawing/2014/main" id="{AE17A57B-EC38-4A00-BF2F-3DA159CA64F0}"/>
              </a:ext>
            </a:extLst>
          </p:cNvPr>
          <p:cNvGrpSpPr/>
          <p:nvPr/>
        </p:nvGrpSpPr>
        <p:grpSpPr>
          <a:xfrm>
            <a:off x="8056607" y="2646362"/>
            <a:ext cx="4226464" cy="782638"/>
            <a:chOff x="7173913" y="1774156"/>
            <a:chExt cx="4226464" cy="782638"/>
          </a:xfrm>
        </p:grpSpPr>
        <p:graphicFrame>
          <p:nvGraphicFramePr>
            <p:cNvPr id="28" name="对象 27">
              <a:extLst>
                <a:ext uri="{FF2B5EF4-FFF2-40B4-BE49-F238E27FC236}">
                  <a16:creationId xmlns:a16="http://schemas.microsoft.com/office/drawing/2014/main" id="{C7FD26EF-C968-4272-8981-2304103FA615}"/>
                </a:ext>
              </a:extLst>
            </p:cNvPr>
            <p:cNvGraphicFramePr>
              <a:graphicFrameLocks/>
            </p:cNvGraphicFramePr>
            <p:nvPr/>
          </p:nvGraphicFramePr>
          <p:xfrm>
            <a:off x="7173913" y="1774156"/>
            <a:ext cx="1419225" cy="782638"/>
          </p:xfrm>
          <a:graphic>
            <a:graphicData uri="http://schemas.openxmlformats.org/presentationml/2006/ole">
              <mc:AlternateContent xmlns:mc="http://schemas.openxmlformats.org/markup-compatibility/2006">
                <mc:Choice xmlns:v="urn:schemas-microsoft-com:vml" Requires="v">
                  <p:oleObj name="Equation" r:id="rId6" imgW="368280" imgH="203040" progId="Equation.DSMT4">
                    <p:embed/>
                  </p:oleObj>
                </mc:Choice>
                <mc:Fallback>
                  <p:oleObj name="Equation" r:id="rId6" imgW="368280" imgH="203040" progId="Equation.DSMT4">
                    <p:embed/>
                    <p:pic>
                      <p:nvPicPr>
                        <p:cNvPr id="28" name="对象 27">
                          <a:extLst>
                            <a:ext uri="{FF2B5EF4-FFF2-40B4-BE49-F238E27FC236}">
                              <a16:creationId xmlns:a16="http://schemas.microsoft.com/office/drawing/2014/main" id="{C7FD26EF-C968-4272-8981-2304103FA615}"/>
                            </a:ext>
                          </a:extLst>
                        </p:cNvPr>
                        <p:cNvPicPr>
                          <a:picLocks noChangeArrowheads="1"/>
                        </p:cNvPicPr>
                        <p:nvPr/>
                      </p:nvPicPr>
                      <p:blipFill>
                        <a:blip r:embed="rId7"/>
                        <a:srcRect/>
                        <a:stretch>
                          <a:fillRect/>
                        </a:stretch>
                      </p:blipFill>
                      <p:spPr bwMode="auto">
                        <a:xfrm>
                          <a:off x="7173913" y="1774156"/>
                          <a:ext cx="1419225" cy="782638"/>
                        </a:xfrm>
                        <a:prstGeom prst="rect">
                          <a:avLst/>
                        </a:prstGeom>
                        <a:noFill/>
                      </p:spPr>
                    </p:pic>
                  </p:oleObj>
                </mc:Fallback>
              </mc:AlternateContent>
            </a:graphicData>
          </a:graphic>
        </p:graphicFrame>
        <p:sp>
          <p:nvSpPr>
            <p:cNvPr id="29" name="文本框 28">
              <a:extLst>
                <a:ext uri="{FF2B5EF4-FFF2-40B4-BE49-F238E27FC236}">
                  <a16:creationId xmlns:a16="http://schemas.microsoft.com/office/drawing/2014/main" id="{DE0309B9-D7C1-4583-94BD-99EA5C07DDD9}"/>
                </a:ext>
              </a:extLst>
            </p:cNvPr>
            <p:cNvSpPr txBox="1"/>
            <p:nvPr/>
          </p:nvSpPr>
          <p:spPr>
            <a:xfrm>
              <a:off x="8475945" y="1788200"/>
              <a:ext cx="2924432" cy="646331"/>
            </a:xfrm>
            <a:prstGeom prst="rect">
              <a:avLst/>
            </a:prstGeom>
            <a:noFill/>
          </p:spPr>
          <p:txBody>
            <a:bodyPr wrap="square" rtlCol="0">
              <a:spAutoFit/>
            </a:bodyPr>
            <a:lstStyle/>
            <a:p>
              <a:r>
                <a:rPr lang="zh-CN" altLang="en-US" sz="3600" b="1">
                  <a:latin typeface="宋体" panose="02010600030101010101" pitchFamily="2" charset="-122"/>
                  <a:ea typeface="宋体" panose="02010600030101010101" pitchFamily="2" charset="-122"/>
                </a:rPr>
                <a:t>：目标函数</a:t>
              </a:r>
            </a:p>
          </p:txBody>
        </p:sp>
      </p:grpSp>
    </p:spTree>
    <p:extLst>
      <p:ext uri="{BB962C8B-B14F-4D97-AF65-F5344CB8AC3E}">
        <p14:creationId xmlns:p14="http://schemas.microsoft.com/office/powerpoint/2010/main" val="14710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2.2 </a:t>
            </a:r>
            <a:r>
              <a:rPr lang="zh-CN" altLang="en-US" sz="3600" b="1">
                <a:latin typeface="宋体" panose="02010600030101010101" pitchFamily="2" charset="-122"/>
                <a:ea typeface="宋体" panose="02010600030101010101" pitchFamily="2" charset="-122"/>
              </a:rPr>
              <a:t>多目标优化的问题的特征</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10953683"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）多目标优化问题的决策空间与目标空间展示</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形 11">
            <a:extLst>
              <a:ext uri="{FF2B5EF4-FFF2-40B4-BE49-F238E27FC236}">
                <a16:creationId xmlns:a16="http://schemas.microsoft.com/office/drawing/2014/main" id="{8B3EAF36-ED1D-4AB1-AC80-4109F51A43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235" y="2784106"/>
            <a:ext cx="9773370" cy="3876167"/>
          </a:xfrm>
          <a:prstGeom prst="rect">
            <a:avLst/>
          </a:prstGeom>
        </p:spPr>
      </p:pic>
    </p:spTree>
    <p:extLst>
      <p:ext uri="{BB962C8B-B14F-4D97-AF65-F5344CB8AC3E}">
        <p14:creationId xmlns:p14="http://schemas.microsoft.com/office/powerpoint/2010/main" val="355478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2.2 </a:t>
            </a:r>
            <a:r>
              <a:rPr lang="zh-CN" altLang="en-US" sz="3600" b="1">
                <a:latin typeface="宋体" panose="02010600030101010101" pitchFamily="2" charset="-122"/>
                <a:ea typeface="宋体" panose="02010600030101010101" pitchFamily="2" charset="-122"/>
              </a:rPr>
              <a:t>多目标优化的问题的特征</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）解优劣的比较</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6C019C9B-346B-4DF1-A0C6-2CCDFB1266F1}"/>
              </a:ext>
            </a:extLst>
          </p:cNvPr>
          <p:cNvSpPr txBox="1"/>
          <p:nvPr/>
        </p:nvSpPr>
        <p:spPr>
          <a:xfrm>
            <a:off x="306738" y="2230108"/>
            <a:ext cx="7251361" cy="3816429"/>
          </a:xfrm>
          <a:prstGeom prst="rect">
            <a:avLst/>
          </a:prstGeom>
          <a:noFill/>
        </p:spPr>
        <p:txBody>
          <a:bodyPr wrap="square" rtlCol="0">
            <a:spAutoFit/>
          </a:bodyPr>
          <a:lstStyle/>
          <a:p>
            <a:pPr indent="457200"/>
            <a:r>
              <a:rPr lang="en-US" altLang="zh-CN" sz="2800" b="1" i="0">
                <a:solidFill>
                  <a:srgbClr val="FF0000"/>
                </a:solidFill>
                <a:effectLst/>
                <a:latin typeface="宋体" panose="02010600030101010101" pitchFamily="2" charset="-122"/>
                <a:ea typeface="宋体" panose="02010600030101010101" pitchFamily="2" charset="-122"/>
              </a:rPr>
              <a:t>Pareto</a:t>
            </a:r>
            <a:r>
              <a:rPr lang="zh-CN" altLang="en-US" sz="2800" b="1" i="0">
                <a:solidFill>
                  <a:srgbClr val="FF0000"/>
                </a:solidFill>
                <a:effectLst/>
                <a:latin typeface="宋体" panose="02010600030101010101" pitchFamily="2" charset="-122"/>
                <a:ea typeface="宋体" panose="02010600030101010101" pitchFamily="2" charset="-122"/>
              </a:rPr>
              <a:t>最优解：</a:t>
            </a:r>
            <a:r>
              <a:rPr lang="zh-CN" altLang="en-US" sz="2800" b="0" i="0">
                <a:solidFill>
                  <a:srgbClr val="4D4D4D"/>
                </a:solidFill>
                <a:effectLst/>
                <a:latin typeface="宋体" panose="02010600030101010101" pitchFamily="2" charset="-122"/>
                <a:ea typeface="宋体" panose="02010600030101010101" pitchFamily="2" charset="-122"/>
              </a:rPr>
              <a:t>该解的所有目标函数值，在目标空间中不会全劣于其它解，称为</a:t>
            </a:r>
            <a:r>
              <a:rPr lang="en-US" altLang="zh-CN" sz="2800" b="0" i="0">
                <a:solidFill>
                  <a:srgbClr val="4D4D4D"/>
                </a:solidFill>
                <a:effectLst/>
                <a:latin typeface="宋体" panose="02010600030101010101" pitchFamily="2" charset="-122"/>
                <a:ea typeface="宋体" panose="02010600030101010101" pitchFamily="2" charset="-122"/>
              </a:rPr>
              <a:t>Pareto</a:t>
            </a:r>
            <a:r>
              <a:rPr lang="zh-CN" altLang="en-US" sz="2800" b="0" i="0">
                <a:solidFill>
                  <a:srgbClr val="4D4D4D"/>
                </a:solidFill>
                <a:effectLst/>
                <a:latin typeface="宋体" panose="02010600030101010101" pitchFamily="2" charset="-122"/>
                <a:ea typeface="宋体" panose="02010600030101010101" pitchFamily="2" charset="-122"/>
              </a:rPr>
              <a:t>最优解。</a:t>
            </a:r>
            <a:endParaRPr lang="en-US" altLang="zh-CN" sz="2800" b="0" i="0">
              <a:solidFill>
                <a:srgbClr val="4D4D4D"/>
              </a:solidFill>
              <a:effectLst/>
              <a:latin typeface="宋体" panose="02010600030101010101" pitchFamily="2" charset="-122"/>
              <a:ea typeface="宋体" panose="02010600030101010101" pitchFamily="2" charset="-122"/>
            </a:endParaRPr>
          </a:p>
          <a:p>
            <a:pPr indent="457200"/>
            <a:r>
              <a:rPr lang="en-US" altLang="zh-CN" sz="2800" b="1" i="0">
                <a:solidFill>
                  <a:srgbClr val="FF0000"/>
                </a:solidFill>
                <a:effectLst/>
                <a:latin typeface="宋体" panose="02010600030101010101" pitchFamily="2" charset="-122"/>
                <a:ea typeface="宋体" panose="02010600030101010101" pitchFamily="2" charset="-122"/>
              </a:rPr>
              <a:t>Pareto</a:t>
            </a:r>
            <a:r>
              <a:rPr lang="zh-CN" altLang="en-US" sz="2800" b="1" i="0">
                <a:solidFill>
                  <a:srgbClr val="FF0000"/>
                </a:solidFill>
                <a:effectLst/>
                <a:latin typeface="宋体" panose="02010600030101010101" pitchFamily="2" charset="-122"/>
                <a:ea typeface="宋体" panose="02010600030101010101" pitchFamily="2" charset="-122"/>
              </a:rPr>
              <a:t>最优解集：</a:t>
            </a:r>
            <a:r>
              <a:rPr lang="zh-CN" altLang="en-US" sz="2800">
                <a:solidFill>
                  <a:srgbClr val="4D4D4D"/>
                </a:solidFill>
                <a:latin typeface="宋体" panose="02010600030101010101" pitchFamily="2" charset="-122"/>
                <a:ea typeface="宋体" panose="02010600030101010101" pitchFamily="2" charset="-122"/>
              </a:rPr>
              <a:t>所有</a:t>
            </a:r>
            <a:r>
              <a:rPr lang="en-US" altLang="zh-CN" sz="2800">
                <a:solidFill>
                  <a:srgbClr val="4D4D4D"/>
                </a:solidFill>
                <a:latin typeface="宋体" panose="02010600030101010101" pitchFamily="2" charset="-122"/>
                <a:ea typeface="宋体" panose="02010600030101010101" pitchFamily="2" charset="-122"/>
              </a:rPr>
              <a:t>Pareto</a:t>
            </a:r>
            <a:r>
              <a:rPr lang="zh-CN" altLang="en-US" sz="2800" b="0" i="0">
                <a:solidFill>
                  <a:srgbClr val="4D4D4D"/>
                </a:solidFill>
                <a:effectLst/>
                <a:latin typeface="宋体" panose="02010600030101010101" pitchFamily="2" charset="-122"/>
                <a:ea typeface="宋体" panose="02010600030101010101" pitchFamily="2" charset="-122"/>
              </a:rPr>
              <a:t>最优解组成的集合。</a:t>
            </a:r>
            <a:endParaRPr lang="en-US" altLang="zh-CN" sz="2800" b="0" i="0">
              <a:solidFill>
                <a:srgbClr val="4D4D4D"/>
              </a:solidFill>
              <a:effectLst/>
              <a:latin typeface="宋体" panose="02010600030101010101" pitchFamily="2" charset="-122"/>
              <a:ea typeface="宋体" panose="02010600030101010101" pitchFamily="2" charset="-122"/>
            </a:endParaRPr>
          </a:p>
          <a:p>
            <a:pPr indent="457200"/>
            <a:r>
              <a:rPr lang="en-US" altLang="zh-CN" sz="2800" b="1" i="0">
                <a:solidFill>
                  <a:srgbClr val="FF0000"/>
                </a:solidFill>
                <a:effectLst/>
                <a:latin typeface="宋体" panose="02010600030101010101" pitchFamily="2" charset="-122"/>
                <a:ea typeface="宋体" panose="02010600030101010101" pitchFamily="2" charset="-122"/>
              </a:rPr>
              <a:t>Pareto</a:t>
            </a:r>
            <a:r>
              <a:rPr lang="zh-CN" altLang="en-US" sz="2800" b="1" i="0">
                <a:solidFill>
                  <a:srgbClr val="FF0000"/>
                </a:solidFill>
                <a:effectLst/>
                <a:latin typeface="宋体" panose="02010600030101010101" pitchFamily="2" charset="-122"/>
                <a:ea typeface="宋体" panose="02010600030101010101" pitchFamily="2" charset="-122"/>
              </a:rPr>
              <a:t>最优前沿：</a:t>
            </a:r>
            <a:r>
              <a:rPr lang="en-US" altLang="zh-CN" sz="2800">
                <a:solidFill>
                  <a:srgbClr val="4D4D4D"/>
                </a:solidFill>
                <a:latin typeface="宋体" panose="02010600030101010101" pitchFamily="2" charset="-122"/>
                <a:ea typeface="宋体" panose="02010600030101010101" pitchFamily="2" charset="-122"/>
              </a:rPr>
              <a:t>Pareto</a:t>
            </a:r>
            <a:r>
              <a:rPr lang="zh-CN" altLang="en-US" sz="2800" b="0" i="0">
                <a:solidFill>
                  <a:srgbClr val="4D4D4D"/>
                </a:solidFill>
                <a:effectLst/>
                <a:latin typeface="宋体" panose="02010600030101010101" pitchFamily="2" charset="-122"/>
                <a:ea typeface="宋体" panose="02010600030101010101" pitchFamily="2" charset="-122"/>
              </a:rPr>
              <a:t>最优解集在目标空间的映射。</a:t>
            </a:r>
            <a:endParaRPr lang="en-US" altLang="zh-CN" sz="2800" b="0" i="0">
              <a:solidFill>
                <a:srgbClr val="4D4D4D"/>
              </a:solidFill>
              <a:effectLst/>
              <a:latin typeface="宋体" panose="02010600030101010101" pitchFamily="2" charset="-122"/>
              <a:ea typeface="宋体" panose="02010600030101010101" pitchFamily="2" charset="-122"/>
            </a:endParaRPr>
          </a:p>
          <a:p>
            <a:pPr indent="457200"/>
            <a:r>
              <a:rPr lang="zh-CN" altLang="en-US" sz="2800">
                <a:solidFill>
                  <a:srgbClr val="FF0000"/>
                </a:solidFill>
                <a:latin typeface="宋体" panose="02010600030101010101" pitchFamily="2" charset="-122"/>
                <a:ea typeface="宋体" panose="02010600030101010101" pitchFamily="2" charset="-122"/>
              </a:rPr>
              <a:t>总结：最优解有多个</a:t>
            </a:r>
            <a:endParaRPr lang="en-US" altLang="zh-CN" sz="2800" dirty="0">
              <a:solidFill>
                <a:srgbClr val="FF0000"/>
              </a:solidFill>
              <a:latin typeface="宋体" panose="02010600030101010101" pitchFamily="2" charset="-122"/>
              <a:ea typeface="宋体" panose="02010600030101010101" pitchFamily="2" charset="-122"/>
            </a:endParaRPr>
          </a:p>
          <a:p>
            <a:pPr indent="457200"/>
            <a:endParaRPr lang="zh-CN" altLang="en-US" dirty="0">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710FBEEB-324C-4160-8A70-404F37A3CE06}"/>
              </a:ext>
            </a:extLst>
          </p:cNvPr>
          <p:cNvPicPr>
            <a:picLocks noChangeAspect="1"/>
          </p:cNvPicPr>
          <p:nvPr/>
        </p:nvPicPr>
        <p:blipFill>
          <a:blip r:embed="rId2"/>
          <a:stretch>
            <a:fillRect/>
          </a:stretch>
        </p:blipFill>
        <p:spPr>
          <a:xfrm>
            <a:off x="7906487" y="2485026"/>
            <a:ext cx="3672854" cy="3268073"/>
          </a:xfrm>
          <a:prstGeom prst="rect">
            <a:avLst/>
          </a:prstGeom>
        </p:spPr>
      </p:pic>
    </p:spTree>
    <p:extLst>
      <p:ext uri="{BB962C8B-B14F-4D97-AF65-F5344CB8AC3E}">
        <p14:creationId xmlns:p14="http://schemas.microsoft.com/office/powerpoint/2010/main" val="367805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2" y="269966"/>
            <a:ext cx="5209382"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1.1 </a:t>
            </a:r>
            <a:r>
              <a:rPr lang="zh-CN" altLang="en-US" sz="3600" b="1">
                <a:latin typeface="宋体" panose="02010600030101010101" pitchFamily="2" charset="-122"/>
                <a:ea typeface="宋体" panose="02010600030101010101" pitchFamily="2" charset="-122"/>
              </a:rPr>
              <a:t>优化问题举例</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）商品的定价与收益</a:t>
            </a:r>
          </a:p>
        </p:txBody>
      </p:sp>
      <p:pic>
        <p:nvPicPr>
          <p:cNvPr id="18" name="图形 17">
            <a:extLst>
              <a:ext uri="{FF2B5EF4-FFF2-40B4-BE49-F238E27FC236}">
                <a16:creationId xmlns:a16="http://schemas.microsoft.com/office/drawing/2014/main" id="{A1E1F31E-5E4C-456D-B6E7-49AA6AD83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386" y="2203527"/>
            <a:ext cx="4280096" cy="3908990"/>
          </a:xfrm>
          <a:prstGeom prst="rect">
            <a:avLst/>
          </a:prstGeom>
        </p:spPr>
      </p:pic>
      <p:pic>
        <p:nvPicPr>
          <p:cNvPr id="20" name="图形 19">
            <a:extLst>
              <a:ext uri="{FF2B5EF4-FFF2-40B4-BE49-F238E27FC236}">
                <a16:creationId xmlns:a16="http://schemas.microsoft.com/office/drawing/2014/main" id="{F5EB9F7A-7D0B-47EC-8BBE-872E3FED67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2091273"/>
            <a:ext cx="4421273" cy="4133498"/>
          </a:xfrm>
          <a:prstGeom prst="rect">
            <a:avLst/>
          </a:prstGeom>
        </p:spPr>
      </p:pic>
    </p:spTree>
    <p:extLst>
      <p:ext uri="{BB962C8B-B14F-4D97-AF65-F5344CB8AC3E}">
        <p14:creationId xmlns:p14="http://schemas.microsoft.com/office/powerpoint/2010/main" val="112934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2.3 </a:t>
            </a:r>
            <a:r>
              <a:rPr lang="zh-CN" altLang="en-US" sz="3600" b="1">
                <a:latin typeface="宋体" panose="02010600030101010101" pitchFamily="2" charset="-122"/>
                <a:ea typeface="宋体" panose="02010600030101010101" pitchFamily="2" charset="-122"/>
              </a:rPr>
              <a:t>多目标优化的思想</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a:extLst>
              <a:ext uri="{FF2B5EF4-FFF2-40B4-BE49-F238E27FC236}">
                <a16:creationId xmlns:a16="http://schemas.microsoft.com/office/drawing/2014/main" id="{396AB59B-9155-4A0D-8486-97736FD86696}"/>
              </a:ext>
            </a:extLst>
          </p:cNvPr>
          <p:cNvSpPr/>
          <p:nvPr/>
        </p:nvSpPr>
        <p:spPr>
          <a:xfrm>
            <a:off x="4325314" y="2115105"/>
            <a:ext cx="2902998" cy="21750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9E7DC40-59F4-493D-BC18-BACF4CC55370}"/>
              </a:ext>
            </a:extLst>
          </p:cNvPr>
          <p:cNvSpPr txBox="1"/>
          <p:nvPr/>
        </p:nvSpPr>
        <p:spPr>
          <a:xfrm>
            <a:off x="4569658" y="2783181"/>
            <a:ext cx="2542684" cy="1077218"/>
          </a:xfrm>
          <a:prstGeom prst="rect">
            <a:avLst/>
          </a:prstGeom>
          <a:noFill/>
        </p:spPr>
        <p:txBody>
          <a:bodyPr wrap="none" rtlCol="0">
            <a:spAutoFit/>
          </a:bodyPr>
          <a:lstStyle/>
          <a:p>
            <a:r>
              <a:rPr lang="zh-CN" altLang="en-US" sz="3200"/>
              <a:t>某未知系统</a:t>
            </a:r>
            <a:endParaRPr lang="en-US" altLang="zh-CN" sz="3200"/>
          </a:p>
          <a:p>
            <a:pPr algn="ctr"/>
            <a:r>
              <a:rPr lang="en-US" altLang="zh-CN" sz="3200"/>
              <a:t>F</a:t>
            </a:r>
            <a:r>
              <a:rPr lang="en-US" altLang="zh-CN" sz="2400"/>
              <a:t>1</a:t>
            </a:r>
            <a:r>
              <a:rPr lang="en-US" altLang="zh-CN" sz="3200"/>
              <a:t>(x)</a:t>
            </a:r>
            <a:r>
              <a:rPr lang="zh-CN" altLang="en-US" sz="3200"/>
              <a:t>，</a:t>
            </a:r>
            <a:r>
              <a:rPr lang="en-US" altLang="zh-CN" sz="3200"/>
              <a:t>.. F</a:t>
            </a:r>
            <a:r>
              <a:rPr lang="en-US" altLang="zh-CN" sz="2400"/>
              <a:t>m</a:t>
            </a:r>
            <a:r>
              <a:rPr lang="en-US" altLang="zh-CN" sz="3200"/>
              <a:t>(x)</a:t>
            </a:r>
            <a:endParaRPr lang="zh-CN" altLang="en-US" sz="3200"/>
          </a:p>
        </p:txBody>
      </p:sp>
      <p:sp>
        <p:nvSpPr>
          <p:cNvPr id="10" name="箭头: 右 9">
            <a:extLst>
              <a:ext uri="{FF2B5EF4-FFF2-40B4-BE49-F238E27FC236}">
                <a16:creationId xmlns:a16="http://schemas.microsoft.com/office/drawing/2014/main" id="{7EF14854-37EE-4F77-B7B8-140AF6EABADB}"/>
              </a:ext>
            </a:extLst>
          </p:cNvPr>
          <p:cNvSpPr/>
          <p:nvPr/>
        </p:nvSpPr>
        <p:spPr>
          <a:xfrm>
            <a:off x="1812933" y="2910231"/>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ACB9951-6CA3-46B5-BE97-5690876A9112}"/>
              </a:ext>
            </a:extLst>
          </p:cNvPr>
          <p:cNvSpPr txBox="1"/>
          <p:nvPr/>
        </p:nvSpPr>
        <p:spPr>
          <a:xfrm>
            <a:off x="2047860" y="2357102"/>
            <a:ext cx="1343638" cy="707886"/>
          </a:xfrm>
          <a:prstGeom prst="rect">
            <a:avLst/>
          </a:prstGeom>
          <a:noFill/>
        </p:spPr>
        <p:txBody>
          <a:bodyPr wrap="none" rtlCol="0">
            <a:spAutoFit/>
          </a:bodyPr>
          <a:lstStyle/>
          <a:p>
            <a:r>
              <a:rPr lang="zh-CN" altLang="en-US" sz="3200">
                <a:solidFill>
                  <a:srgbClr val="FF0000"/>
                </a:solidFill>
              </a:rPr>
              <a:t>输入 </a:t>
            </a:r>
            <a:r>
              <a:rPr lang="en-US" altLang="zh-CN" sz="4000">
                <a:solidFill>
                  <a:srgbClr val="FF0000"/>
                </a:solidFill>
              </a:rPr>
              <a:t>x</a:t>
            </a:r>
            <a:endParaRPr lang="zh-CN" altLang="en-US" sz="3200">
              <a:solidFill>
                <a:srgbClr val="FF0000"/>
              </a:solidFill>
            </a:endParaRPr>
          </a:p>
        </p:txBody>
      </p:sp>
      <p:sp>
        <p:nvSpPr>
          <p:cNvPr id="12" name="箭头: 右 11">
            <a:extLst>
              <a:ext uri="{FF2B5EF4-FFF2-40B4-BE49-F238E27FC236}">
                <a16:creationId xmlns:a16="http://schemas.microsoft.com/office/drawing/2014/main" id="{32A498CD-2FDB-4BA5-B532-F8B0758A817E}"/>
              </a:ext>
            </a:extLst>
          </p:cNvPr>
          <p:cNvSpPr/>
          <p:nvPr/>
        </p:nvSpPr>
        <p:spPr>
          <a:xfrm>
            <a:off x="7332789" y="2990417"/>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96D39CD-D5B1-4AE0-9202-6F65DDCD9436}"/>
              </a:ext>
            </a:extLst>
          </p:cNvPr>
          <p:cNvSpPr/>
          <p:nvPr/>
        </p:nvSpPr>
        <p:spPr>
          <a:xfrm>
            <a:off x="5231982" y="5085260"/>
            <a:ext cx="1663086" cy="11320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0C49744-FE33-4061-B3DF-086B1D503EF7}"/>
              </a:ext>
            </a:extLst>
          </p:cNvPr>
          <p:cNvSpPr txBox="1"/>
          <p:nvPr/>
        </p:nvSpPr>
        <p:spPr>
          <a:xfrm>
            <a:off x="5555719" y="5112664"/>
            <a:ext cx="1005403" cy="1077218"/>
          </a:xfrm>
          <a:prstGeom prst="rect">
            <a:avLst/>
          </a:prstGeom>
          <a:noFill/>
        </p:spPr>
        <p:txBody>
          <a:bodyPr wrap="none" rtlCol="0">
            <a:spAutoFit/>
          </a:bodyPr>
          <a:lstStyle/>
          <a:p>
            <a:r>
              <a:rPr lang="zh-CN" altLang="en-US" sz="3200"/>
              <a:t>优化</a:t>
            </a:r>
            <a:endParaRPr lang="en-US" altLang="zh-CN" sz="3200"/>
          </a:p>
          <a:p>
            <a:r>
              <a:rPr lang="zh-CN" altLang="en-US" sz="3200"/>
              <a:t>算法</a:t>
            </a:r>
          </a:p>
        </p:txBody>
      </p:sp>
      <p:sp>
        <p:nvSpPr>
          <p:cNvPr id="18" name="箭头: 圆角右 17">
            <a:extLst>
              <a:ext uri="{FF2B5EF4-FFF2-40B4-BE49-F238E27FC236}">
                <a16:creationId xmlns:a16="http://schemas.microsoft.com/office/drawing/2014/main" id="{F99AF5FE-7305-4594-8AD9-7A5DE11E6ABC}"/>
              </a:ext>
            </a:extLst>
          </p:cNvPr>
          <p:cNvSpPr/>
          <p:nvPr/>
        </p:nvSpPr>
        <p:spPr>
          <a:xfrm rot="10800000">
            <a:off x="6895068" y="3429000"/>
            <a:ext cx="2107890" cy="2582723"/>
          </a:xfrm>
          <a:prstGeom prst="bentArrow">
            <a:avLst>
              <a:gd name="adj1" fmla="val 11276"/>
              <a:gd name="adj2" fmla="val 16297"/>
              <a:gd name="adj3" fmla="val 18305"/>
              <a:gd name="adj4" fmla="val 420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9" name="箭头: 圆角右 18">
            <a:extLst>
              <a:ext uri="{FF2B5EF4-FFF2-40B4-BE49-F238E27FC236}">
                <a16:creationId xmlns:a16="http://schemas.microsoft.com/office/drawing/2014/main" id="{E56CEB40-BD41-4264-B87E-273E551F14D4}"/>
              </a:ext>
            </a:extLst>
          </p:cNvPr>
          <p:cNvSpPr/>
          <p:nvPr/>
        </p:nvSpPr>
        <p:spPr>
          <a:xfrm rot="16200000">
            <a:off x="2449206" y="3025159"/>
            <a:ext cx="2376440" cy="3184122"/>
          </a:xfrm>
          <a:prstGeom prst="bentArrow">
            <a:avLst>
              <a:gd name="adj1" fmla="val 11276"/>
              <a:gd name="adj2" fmla="val 16297"/>
              <a:gd name="adj3" fmla="val 18305"/>
              <a:gd name="adj4" fmla="val 420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E745B5F0-BA73-4D84-8E95-E1A5A9FE3B2E}"/>
              </a:ext>
            </a:extLst>
          </p:cNvPr>
          <p:cNvSpPr txBox="1"/>
          <p:nvPr/>
        </p:nvSpPr>
        <p:spPr>
          <a:xfrm>
            <a:off x="3124092" y="4408514"/>
            <a:ext cx="1826141" cy="1077218"/>
          </a:xfrm>
          <a:prstGeom prst="rect">
            <a:avLst/>
          </a:prstGeom>
          <a:noFill/>
        </p:spPr>
        <p:txBody>
          <a:bodyPr wrap="none" rtlCol="0">
            <a:spAutoFit/>
          </a:bodyPr>
          <a:lstStyle/>
          <a:p>
            <a:r>
              <a:rPr lang="zh-CN" altLang="en-US" sz="3200">
                <a:solidFill>
                  <a:srgbClr val="FF0000"/>
                </a:solidFill>
              </a:rPr>
              <a:t>指导搜索</a:t>
            </a:r>
            <a:endParaRPr lang="en-US" altLang="zh-CN" sz="3200">
              <a:solidFill>
                <a:srgbClr val="FF0000"/>
              </a:solidFill>
            </a:endParaRPr>
          </a:p>
          <a:p>
            <a:pPr algn="ctr"/>
            <a:r>
              <a:rPr lang="zh-CN" altLang="en-US" sz="3200">
                <a:solidFill>
                  <a:srgbClr val="FF0000"/>
                </a:solidFill>
              </a:rPr>
              <a:t>更优的</a:t>
            </a:r>
            <a:r>
              <a:rPr lang="en-US" altLang="zh-CN" sz="3200">
                <a:solidFill>
                  <a:srgbClr val="FF0000"/>
                </a:solidFill>
              </a:rPr>
              <a:t>x</a:t>
            </a:r>
            <a:endParaRPr lang="zh-CN" altLang="en-US" sz="3200">
              <a:solidFill>
                <a:srgbClr val="FF0000"/>
              </a:solidFill>
            </a:endParaRPr>
          </a:p>
        </p:txBody>
      </p:sp>
      <p:sp>
        <p:nvSpPr>
          <p:cNvPr id="21" name="文本框 20">
            <a:extLst>
              <a:ext uri="{FF2B5EF4-FFF2-40B4-BE49-F238E27FC236}">
                <a16:creationId xmlns:a16="http://schemas.microsoft.com/office/drawing/2014/main" id="{8084ED19-7EF8-4AAD-B5A8-FC76C61ED3D4}"/>
              </a:ext>
            </a:extLst>
          </p:cNvPr>
          <p:cNvSpPr txBox="1"/>
          <p:nvPr/>
        </p:nvSpPr>
        <p:spPr>
          <a:xfrm>
            <a:off x="7793533" y="849276"/>
            <a:ext cx="2138727" cy="2185214"/>
          </a:xfrm>
          <a:prstGeom prst="rect">
            <a:avLst/>
          </a:prstGeom>
          <a:noFill/>
        </p:spPr>
        <p:txBody>
          <a:bodyPr wrap="none" rtlCol="0">
            <a:spAutoFit/>
          </a:bodyPr>
          <a:lstStyle/>
          <a:p>
            <a:r>
              <a:rPr lang="zh-CN" altLang="en-US" sz="3200">
                <a:solidFill>
                  <a:srgbClr val="FF0000"/>
                </a:solidFill>
              </a:rPr>
              <a:t>输出 </a:t>
            </a:r>
            <a:endParaRPr lang="en-US" altLang="zh-CN" sz="3200">
              <a:solidFill>
                <a:srgbClr val="FF0000"/>
              </a:solidFill>
            </a:endParaRPr>
          </a:p>
          <a:p>
            <a:r>
              <a:rPr lang="en-US" altLang="zh-CN" sz="3200">
                <a:solidFill>
                  <a:srgbClr val="FF0000"/>
                </a:solidFill>
              </a:rPr>
              <a:t>y</a:t>
            </a:r>
            <a:r>
              <a:rPr lang="en-US" altLang="zh-CN" sz="2000">
                <a:solidFill>
                  <a:srgbClr val="FF0000"/>
                </a:solidFill>
              </a:rPr>
              <a:t>1</a:t>
            </a:r>
            <a:r>
              <a:rPr lang="en-US" altLang="zh-CN" sz="3200">
                <a:solidFill>
                  <a:srgbClr val="FF0000"/>
                </a:solidFill>
              </a:rPr>
              <a:t>=F1(x)</a:t>
            </a:r>
          </a:p>
          <a:p>
            <a:r>
              <a:rPr lang="en-US" altLang="zh-CN" sz="3200">
                <a:solidFill>
                  <a:srgbClr val="FF0000"/>
                </a:solidFill>
              </a:rPr>
              <a:t>…</a:t>
            </a:r>
          </a:p>
          <a:p>
            <a:r>
              <a:rPr lang="en-US" altLang="zh-CN" sz="4000">
                <a:solidFill>
                  <a:srgbClr val="FF0000"/>
                </a:solidFill>
              </a:rPr>
              <a:t>y</a:t>
            </a:r>
            <a:r>
              <a:rPr lang="en-US" altLang="zh-CN" sz="2800">
                <a:solidFill>
                  <a:srgbClr val="FF0000"/>
                </a:solidFill>
              </a:rPr>
              <a:t>m</a:t>
            </a:r>
            <a:r>
              <a:rPr lang="en-US" altLang="zh-CN" sz="4000">
                <a:solidFill>
                  <a:srgbClr val="FF0000"/>
                </a:solidFill>
              </a:rPr>
              <a:t>=F</a:t>
            </a:r>
            <a:r>
              <a:rPr lang="en-US" altLang="zh-CN" sz="2800">
                <a:solidFill>
                  <a:srgbClr val="FF0000"/>
                </a:solidFill>
              </a:rPr>
              <a:t>m</a:t>
            </a:r>
            <a:r>
              <a:rPr lang="en-US" altLang="zh-CN" sz="4000">
                <a:solidFill>
                  <a:srgbClr val="FF0000"/>
                </a:solidFill>
              </a:rPr>
              <a:t>(x)</a:t>
            </a:r>
            <a:endParaRPr lang="zh-CN" altLang="en-US" sz="3200">
              <a:solidFill>
                <a:srgbClr val="FF0000"/>
              </a:solidFill>
            </a:endParaRPr>
          </a:p>
        </p:txBody>
      </p:sp>
    </p:spTree>
    <p:extLst>
      <p:ext uri="{BB962C8B-B14F-4D97-AF65-F5344CB8AC3E}">
        <p14:creationId xmlns:p14="http://schemas.microsoft.com/office/powerpoint/2010/main" val="168945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2.3 </a:t>
            </a:r>
            <a:r>
              <a:rPr lang="zh-CN" altLang="en-US" sz="3600" b="1">
                <a:latin typeface="宋体" panose="02010600030101010101" pitchFamily="2" charset="-122"/>
                <a:ea typeface="宋体" panose="02010600030101010101" pitchFamily="2" charset="-122"/>
              </a:rPr>
              <a:t>多目标优化的思想</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）最优解集的处理</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文本框 21">
            <a:extLst>
              <a:ext uri="{FF2B5EF4-FFF2-40B4-BE49-F238E27FC236}">
                <a16:creationId xmlns:a16="http://schemas.microsoft.com/office/drawing/2014/main" id="{535ABD3E-0262-4014-BCA3-E045DCFB892A}"/>
              </a:ext>
            </a:extLst>
          </p:cNvPr>
          <p:cNvSpPr txBox="1"/>
          <p:nvPr/>
        </p:nvSpPr>
        <p:spPr>
          <a:xfrm>
            <a:off x="383591" y="2230108"/>
            <a:ext cx="5852109" cy="4678204"/>
          </a:xfrm>
          <a:prstGeom prst="rect">
            <a:avLst/>
          </a:prstGeom>
          <a:noFill/>
        </p:spPr>
        <p:txBody>
          <a:bodyPr wrap="square" rtlCol="0">
            <a:spAutoFit/>
          </a:bodyPr>
          <a:lstStyle/>
          <a:p>
            <a:pPr indent="457200"/>
            <a:endParaRPr lang="en-US" altLang="zh-CN" sz="2800" b="1" i="0">
              <a:solidFill>
                <a:srgbClr val="FF0000"/>
              </a:solidFill>
              <a:effectLst/>
              <a:latin typeface="宋体" panose="02010600030101010101" pitchFamily="2" charset="-122"/>
              <a:ea typeface="宋体" panose="02010600030101010101" pitchFamily="2" charset="-122"/>
            </a:endParaRPr>
          </a:p>
          <a:p>
            <a:pPr indent="457200"/>
            <a:r>
              <a:rPr lang="en-US" altLang="zh-CN" sz="2800" b="1" i="0">
                <a:solidFill>
                  <a:srgbClr val="FF0000"/>
                </a:solidFill>
                <a:effectLst/>
                <a:latin typeface="宋体" panose="02010600030101010101" pitchFamily="2" charset="-122"/>
                <a:ea typeface="宋体" panose="02010600030101010101" pitchFamily="2" charset="-122"/>
              </a:rPr>
              <a:t>1.</a:t>
            </a:r>
            <a:r>
              <a:rPr lang="zh-CN" altLang="en-US" sz="2800" b="1" i="0">
                <a:solidFill>
                  <a:srgbClr val="FF0000"/>
                </a:solidFill>
                <a:effectLst/>
                <a:latin typeface="宋体" panose="02010600030101010101" pitchFamily="2" charset="-122"/>
                <a:ea typeface="宋体" panose="02010600030101010101" pitchFamily="2" charset="-122"/>
              </a:rPr>
              <a:t>非支配分级</a:t>
            </a:r>
            <a:endParaRPr lang="en-US" altLang="zh-CN" sz="2800" b="1" i="0">
              <a:solidFill>
                <a:srgbClr val="FF0000"/>
              </a:solidFill>
              <a:effectLst/>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r>
              <a:rPr lang="en-US" altLang="zh-CN" sz="2800" b="1" i="0">
                <a:solidFill>
                  <a:srgbClr val="FF0000"/>
                </a:solidFill>
                <a:effectLst/>
                <a:latin typeface="宋体" panose="02010600030101010101" pitchFamily="2" charset="-122"/>
                <a:ea typeface="宋体" panose="02010600030101010101" pitchFamily="2" charset="-122"/>
              </a:rPr>
              <a:t>2.</a:t>
            </a:r>
            <a:r>
              <a:rPr lang="zh-CN" altLang="en-US" sz="2800" b="1" i="0">
                <a:solidFill>
                  <a:srgbClr val="FF0000"/>
                </a:solidFill>
                <a:effectLst/>
                <a:latin typeface="宋体" panose="02010600030101010101" pitchFamily="2" charset="-122"/>
                <a:ea typeface="宋体" panose="02010600030101010101" pitchFamily="2" charset="-122"/>
              </a:rPr>
              <a:t>拥挤度排序</a:t>
            </a:r>
            <a:endParaRPr lang="en-US" altLang="zh-CN" sz="2800">
              <a:solidFill>
                <a:srgbClr val="FF0000"/>
              </a:solidFill>
              <a:latin typeface="宋体" panose="02010600030101010101" pitchFamily="2" charset="-122"/>
              <a:ea typeface="宋体" panose="02010600030101010101" pitchFamily="2" charset="-122"/>
            </a:endParaRPr>
          </a:p>
          <a:p>
            <a:pPr indent="457200"/>
            <a:endParaRPr lang="en-US" altLang="zh-CN" sz="2800" b="1">
              <a:solidFill>
                <a:srgbClr val="FF0000"/>
              </a:solidFill>
              <a:latin typeface="宋体" panose="02010600030101010101" pitchFamily="2" charset="-122"/>
              <a:ea typeface="宋体" panose="02010600030101010101" pitchFamily="2" charset="-122"/>
            </a:endParaRPr>
          </a:p>
          <a:p>
            <a:pPr indent="457200"/>
            <a:endParaRPr lang="en-US" altLang="zh-CN" sz="2800" dirty="0">
              <a:solidFill>
                <a:srgbClr val="FF0000"/>
              </a:solidFill>
              <a:latin typeface="宋体" panose="02010600030101010101" pitchFamily="2" charset="-122"/>
              <a:ea typeface="宋体" panose="02010600030101010101" pitchFamily="2" charset="-122"/>
            </a:endParaRPr>
          </a:p>
          <a:p>
            <a:pPr indent="457200"/>
            <a:endParaRPr lang="zh-CN" altLang="en-US" dirty="0">
              <a:latin typeface="宋体" panose="02010600030101010101" pitchFamily="2" charset="-122"/>
              <a:ea typeface="宋体" panose="02010600030101010101" pitchFamily="2" charset="-122"/>
            </a:endParaRPr>
          </a:p>
        </p:txBody>
      </p:sp>
      <p:pic>
        <p:nvPicPr>
          <p:cNvPr id="14" name="图形 13">
            <a:extLst>
              <a:ext uri="{FF2B5EF4-FFF2-40B4-BE49-F238E27FC236}">
                <a16:creationId xmlns:a16="http://schemas.microsoft.com/office/drawing/2014/main" id="{443B907D-7ECB-4CC5-943D-28BF13A372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2617" y="1616711"/>
            <a:ext cx="5128737" cy="5064628"/>
          </a:xfrm>
          <a:prstGeom prst="rect">
            <a:avLst/>
          </a:prstGeom>
        </p:spPr>
      </p:pic>
    </p:spTree>
    <p:extLst>
      <p:ext uri="{BB962C8B-B14F-4D97-AF65-F5344CB8AC3E}">
        <p14:creationId xmlns:p14="http://schemas.microsoft.com/office/powerpoint/2010/main" val="3178750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2.4 </a:t>
            </a:r>
            <a:r>
              <a:rPr lang="zh-CN" altLang="en-US" sz="3600" b="1">
                <a:latin typeface="宋体" panose="02010600030101010101" pitchFamily="2" charset="-122"/>
                <a:ea typeface="宋体" panose="02010600030101010101" pitchFamily="2" charset="-122"/>
              </a:rPr>
              <a:t>经典多目标优化算法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MOPSO</a:t>
            </a:r>
            <a:endParaRPr lang="zh-CN" altLang="en-US" sz="3600" b="1">
              <a:latin typeface="宋体" panose="02010600030101010101" pitchFamily="2" charset="-122"/>
              <a:ea typeface="宋体" panose="02010600030101010101" pitchFamily="2" charset="-122"/>
            </a:endParaRP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BBDDDEE6-90AB-40ED-A471-6E55F5BEC2EA}"/>
              </a:ext>
            </a:extLst>
          </p:cNvPr>
          <p:cNvPicPr>
            <a:picLocks noChangeAspect="1"/>
          </p:cNvPicPr>
          <p:nvPr/>
        </p:nvPicPr>
        <p:blipFill>
          <a:blip r:embed="rId2"/>
          <a:stretch>
            <a:fillRect/>
          </a:stretch>
        </p:blipFill>
        <p:spPr>
          <a:xfrm>
            <a:off x="6895068" y="1058507"/>
            <a:ext cx="4580230" cy="5367632"/>
          </a:xfrm>
          <a:prstGeom prst="rect">
            <a:avLst/>
          </a:prstGeom>
        </p:spPr>
      </p:pic>
      <p:cxnSp>
        <p:nvCxnSpPr>
          <p:cNvPr id="4" name="直接箭头连接符 3">
            <a:extLst>
              <a:ext uri="{FF2B5EF4-FFF2-40B4-BE49-F238E27FC236}">
                <a16:creationId xmlns:a16="http://schemas.microsoft.com/office/drawing/2014/main" id="{3E775056-4D55-4852-B5FC-4198AAD3B8AE}"/>
              </a:ext>
            </a:extLst>
          </p:cNvPr>
          <p:cNvCxnSpPr>
            <a:cxnSpLocks/>
          </p:cNvCxnSpPr>
          <p:nvPr/>
        </p:nvCxnSpPr>
        <p:spPr>
          <a:xfrm flipH="1">
            <a:off x="4572000" y="4102100"/>
            <a:ext cx="417830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15197F6-53FD-4908-81DB-EC7A7C07F36C}"/>
              </a:ext>
            </a:extLst>
          </p:cNvPr>
          <p:cNvSpPr/>
          <p:nvPr/>
        </p:nvSpPr>
        <p:spPr>
          <a:xfrm>
            <a:off x="1390695" y="4261767"/>
            <a:ext cx="3181305" cy="134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rgbClr val="4D4D4D"/>
                </a:solidFill>
                <a:latin typeface="宋体" panose="02010600030101010101" pitchFamily="2" charset="-122"/>
                <a:ea typeface="宋体" panose="02010600030101010101" pitchFamily="2" charset="-122"/>
              </a:rPr>
              <a:t>外部档案更新</a:t>
            </a:r>
            <a:endParaRPr lang="en-US" altLang="zh-CN" sz="2800">
              <a:solidFill>
                <a:srgbClr val="4D4D4D"/>
              </a:solidFill>
              <a:latin typeface="宋体" panose="02010600030101010101" pitchFamily="2" charset="-122"/>
              <a:ea typeface="宋体" panose="02010600030101010101" pitchFamily="2" charset="-122"/>
            </a:endParaRPr>
          </a:p>
          <a:p>
            <a:pPr algn="ctr"/>
            <a:r>
              <a:rPr lang="zh-CN" altLang="en-US" sz="2800">
                <a:solidFill>
                  <a:srgbClr val="4D4D4D"/>
                </a:solidFill>
                <a:latin typeface="宋体" panose="02010600030101010101" pitchFamily="2" charset="-122"/>
                <a:ea typeface="宋体" panose="02010600030101010101" pitchFamily="2" charset="-122"/>
              </a:rPr>
              <a:t>（非支配分级，拥挤度排序）</a:t>
            </a:r>
            <a:endParaRPr lang="zh-CN" altLang="en-US">
              <a:solidFill>
                <a:schemeClr val="tx1"/>
              </a:solidFill>
            </a:endParaRPr>
          </a:p>
        </p:txBody>
      </p:sp>
      <p:graphicFrame>
        <p:nvGraphicFramePr>
          <p:cNvPr id="8" name="对象 7">
            <a:extLst>
              <a:ext uri="{FF2B5EF4-FFF2-40B4-BE49-F238E27FC236}">
                <a16:creationId xmlns:a16="http://schemas.microsoft.com/office/drawing/2014/main" id="{20500B15-AEF3-4BCF-C5CF-3A04B7400263}"/>
              </a:ext>
            </a:extLst>
          </p:cNvPr>
          <p:cNvGraphicFramePr>
            <a:graphicFrameLocks/>
          </p:cNvGraphicFramePr>
          <p:nvPr>
            <p:extLst>
              <p:ext uri="{D42A27DB-BD31-4B8C-83A1-F6EECF244321}">
                <p14:modId xmlns:p14="http://schemas.microsoft.com/office/powerpoint/2010/main" val="2333031650"/>
              </p:ext>
            </p:extLst>
          </p:nvPr>
        </p:nvGraphicFramePr>
        <p:xfrm>
          <a:off x="81846" y="3154349"/>
          <a:ext cx="6954795" cy="549302"/>
        </p:xfrm>
        <a:graphic>
          <a:graphicData uri="http://schemas.openxmlformats.org/presentationml/2006/ole">
            <mc:AlternateContent xmlns:mc="http://schemas.openxmlformats.org/markup-compatibility/2006">
              <mc:Choice xmlns:v="urn:schemas-microsoft-com:vml" Requires="v">
                <p:oleObj name="Equation" r:id="rId3" imgW="2400120" imgH="241200" progId="Equation.DSMT4">
                  <p:embed/>
                </p:oleObj>
              </mc:Choice>
              <mc:Fallback>
                <p:oleObj name="Equation" r:id="rId3" imgW="2400120" imgH="241200" progId="Equation.DSMT4">
                  <p:embed/>
                  <p:pic>
                    <p:nvPicPr>
                      <p:cNvPr id="17" name="对象 16">
                        <a:extLst>
                          <a:ext uri="{FF2B5EF4-FFF2-40B4-BE49-F238E27FC236}">
                            <a16:creationId xmlns:a16="http://schemas.microsoft.com/office/drawing/2014/main" id="{FED137B2-28B2-4F39-BFF9-6E37869ADFC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6" y="3154349"/>
                        <a:ext cx="6954795" cy="549302"/>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F6078171-0B56-E196-6B83-E0A0724642A5}"/>
              </a:ext>
            </a:extLst>
          </p:cNvPr>
          <p:cNvGraphicFramePr>
            <a:graphicFrameLocks/>
          </p:cNvGraphicFramePr>
          <p:nvPr>
            <p:extLst>
              <p:ext uri="{D42A27DB-BD31-4B8C-83A1-F6EECF244321}">
                <p14:modId xmlns:p14="http://schemas.microsoft.com/office/powerpoint/2010/main" val="4118251827"/>
              </p:ext>
            </p:extLst>
          </p:nvPr>
        </p:nvGraphicFramePr>
        <p:xfrm>
          <a:off x="1933796" y="2429363"/>
          <a:ext cx="2621849" cy="505358"/>
        </p:xfrm>
        <a:graphic>
          <a:graphicData uri="http://schemas.openxmlformats.org/presentationml/2006/ole">
            <mc:AlternateContent xmlns:mc="http://schemas.openxmlformats.org/markup-compatibility/2006">
              <mc:Choice xmlns:v="urn:schemas-microsoft-com:vml" Requires="v">
                <p:oleObj name="Equation" r:id="rId5" imgW="901440" imgH="215640" progId="Equation.DSMT4">
                  <p:embed/>
                </p:oleObj>
              </mc:Choice>
              <mc:Fallback>
                <p:oleObj name="Equation" r:id="rId5" imgW="901440" imgH="215640" progId="Equation.DSMT4">
                  <p:embed/>
                  <p:pic>
                    <p:nvPicPr>
                      <p:cNvPr id="18" name="对象 17">
                        <a:extLst>
                          <a:ext uri="{FF2B5EF4-FFF2-40B4-BE49-F238E27FC236}">
                            <a16:creationId xmlns:a16="http://schemas.microsoft.com/office/drawing/2014/main" id="{A4526E0A-E125-4F2A-A95D-73ED1D23834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796" y="2429363"/>
                        <a:ext cx="2621849" cy="505358"/>
                      </a:xfrm>
                      <a:prstGeom prst="rect">
                        <a:avLst/>
                      </a:prstGeom>
                      <a:noFill/>
                    </p:spPr>
                  </p:pic>
                </p:oleObj>
              </mc:Fallback>
            </mc:AlternateContent>
          </a:graphicData>
        </a:graphic>
      </p:graphicFrame>
      <p:cxnSp>
        <p:nvCxnSpPr>
          <p:cNvPr id="5" name="直接连接符 4">
            <a:extLst>
              <a:ext uri="{FF2B5EF4-FFF2-40B4-BE49-F238E27FC236}">
                <a16:creationId xmlns:a16="http://schemas.microsoft.com/office/drawing/2014/main" id="{F2FB915E-BE07-C235-DF82-CC70958D4E95}"/>
              </a:ext>
            </a:extLst>
          </p:cNvPr>
          <p:cNvCxnSpPr>
            <a:cxnSpLocks/>
          </p:cNvCxnSpPr>
          <p:nvPr/>
        </p:nvCxnSpPr>
        <p:spPr>
          <a:xfrm>
            <a:off x="2931570" y="3727772"/>
            <a:ext cx="4498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B9EB6F8-F4F7-7806-6646-458C14666D60}"/>
              </a:ext>
            </a:extLst>
          </p:cNvPr>
          <p:cNvCxnSpPr>
            <a:cxnSpLocks/>
          </p:cNvCxnSpPr>
          <p:nvPr/>
        </p:nvCxnSpPr>
        <p:spPr>
          <a:xfrm>
            <a:off x="5493795" y="3707148"/>
            <a:ext cx="4498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25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2.4 </a:t>
            </a:r>
            <a:r>
              <a:rPr lang="zh-CN" altLang="en-US" sz="3600" b="1">
                <a:latin typeface="宋体" panose="02010600030101010101" pitchFamily="2" charset="-122"/>
                <a:ea typeface="宋体" panose="02010600030101010101" pitchFamily="2" charset="-122"/>
              </a:rPr>
              <a:t>经典多目标优化算法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NSGA-II</a:t>
            </a:r>
            <a:endParaRPr lang="zh-CN" altLang="en-US" sz="3600" b="1">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215197F6-53FD-4908-81DB-EC7A7C07F36C}"/>
              </a:ext>
            </a:extLst>
          </p:cNvPr>
          <p:cNvSpPr/>
          <p:nvPr/>
        </p:nvSpPr>
        <p:spPr>
          <a:xfrm>
            <a:off x="2554608" y="4403941"/>
            <a:ext cx="3181305" cy="134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rgbClr val="4D4D4D"/>
                </a:solidFill>
                <a:latin typeface="宋体" panose="02010600030101010101" pitchFamily="2" charset="-122"/>
                <a:ea typeface="宋体" panose="02010600030101010101" pitchFamily="2" charset="-122"/>
              </a:rPr>
              <a:t>外部档案更新</a:t>
            </a:r>
            <a:endParaRPr lang="en-US" altLang="zh-CN" sz="2800">
              <a:solidFill>
                <a:srgbClr val="4D4D4D"/>
              </a:solidFill>
              <a:latin typeface="宋体" panose="02010600030101010101" pitchFamily="2" charset="-122"/>
              <a:ea typeface="宋体" panose="02010600030101010101" pitchFamily="2" charset="-122"/>
            </a:endParaRPr>
          </a:p>
          <a:p>
            <a:pPr algn="ctr"/>
            <a:r>
              <a:rPr lang="zh-CN" altLang="en-US" sz="2800">
                <a:solidFill>
                  <a:srgbClr val="4D4D4D"/>
                </a:solidFill>
                <a:latin typeface="宋体" panose="02010600030101010101" pitchFamily="2" charset="-122"/>
                <a:ea typeface="宋体" panose="02010600030101010101" pitchFamily="2" charset="-122"/>
              </a:rPr>
              <a:t>（非支配分级，拥挤度排序）</a:t>
            </a:r>
            <a:endParaRPr lang="zh-CN" altLang="en-US">
              <a:solidFill>
                <a:schemeClr val="tx1"/>
              </a:solidFill>
            </a:endParaRPr>
          </a:p>
        </p:txBody>
      </p:sp>
      <p:pic>
        <p:nvPicPr>
          <p:cNvPr id="8" name="图片 7">
            <a:extLst>
              <a:ext uri="{FF2B5EF4-FFF2-40B4-BE49-F238E27FC236}">
                <a16:creationId xmlns:a16="http://schemas.microsoft.com/office/drawing/2014/main" id="{E895DE2D-060E-4B33-AB4E-3614D9BCA3C7}"/>
              </a:ext>
            </a:extLst>
          </p:cNvPr>
          <p:cNvPicPr>
            <a:picLocks noChangeAspect="1"/>
          </p:cNvPicPr>
          <p:nvPr/>
        </p:nvPicPr>
        <p:blipFill>
          <a:blip r:embed="rId2"/>
          <a:stretch>
            <a:fillRect/>
          </a:stretch>
        </p:blipFill>
        <p:spPr>
          <a:xfrm>
            <a:off x="7537446" y="593131"/>
            <a:ext cx="4533333" cy="5342857"/>
          </a:xfrm>
          <a:prstGeom prst="rect">
            <a:avLst/>
          </a:prstGeom>
        </p:spPr>
      </p:pic>
      <p:cxnSp>
        <p:nvCxnSpPr>
          <p:cNvPr id="4" name="直接箭头连接符 3">
            <a:extLst>
              <a:ext uri="{FF2B5EF4-FFF2-40B4-BE49-F238E27FC236}">
                <a16:creationId xmlns:a16="http://schemas.microsoft.com/office/drawing/2014/main" id="{3E775056-4D55-4852-B5FC-4198AAD3B8AE}"/>
              </a:ext>
            </a:extLst>
          </p:cNvPr>
          <p:cNvCxnSpPr>
            <a:cxnSpLocks/>
          </p:cNvCxnSpPr>
          <p:nvPr/>
        </p:nvCxnSpPr>
        <p:spPr>
          <a:xfrm flipH="1">
            <a:off x="5809966" y="3164397"/>
            <a:ext cx="3994146" cy="152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2.4 </a:t>
            </a:r>
            <a:r>
              <a:rPr lang="zh-CN" altLang="en-US" sz="3600" b="1">
                <a:latin typeface="宋体" panose="02010600030101010101" pitchFamily="2" charset="-122"/>
                <a:ea typeface="宋体" panose="02010600030101010101" pitchFamily="2" charset="-122"/>
              </a:rPr>
              <a:t>经典多目标优化算法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3</a:t>
            </a:r>
            <a:r>
              <a:rPr lang="zh-CN" altLang="en-US" sz="3600" b="1">
                <a:latin typeface="宋体" panose="02010600030101010101" pitchFamily="2" charset="-122"/>
                <a:ea typeface="宋体" panose="02010600030101010101" pitchFamily="2" charset="-122"/>
              </a:rPr>
              <a:t>）优化结果展示</a:t>
            </a:r>
          </a:p>
        </p:txBody>
      </p:sp>
      <p:pic>
        <p:nvPicPr>
          <p:cNvPr id="3" name="图片 2">
            <a:extLst>
              <a:ext uri="{FF2B5EF4-FFF2-40B4-BE49-F238E27FC236}">
                <a16:creationId xmlns:a16="http://schemas.microsoft.com/office/drawing/2014/main" id="{1ECD0214-A895-4515-AECE-E4C2BE429F36}"/>
              </a:ext>
            </a:extLst>
          </p:cNvPr>
          <p:cNvPicPr>
            <a:picLocks noChangeAspect="1"/>
          </p:cNvPicPr>
          <p:nvPr/>
        </p:nvPicPr>
        <p:blipFill>
          <a:blip r:embed="rId2"/>
          <a:stretch>
            <a:fillRect/>
          </a:stretch>
        </p:blipFill>
        <p:spPr>
          <a:xfrm>
            <a:off x="7762754" y="2463025"/>
            <a:ext cx="3759355" cy="3324824"/>
          </a:xfrm>
          <a:prstGeom prst="rect">
            <a:avLst/>
          </a:prstGeom>
        </p:spPr>
      </p:pic>
      <p:pic>
        <p:nvPicPr>
          <p:cNvPr id="6" name="图片 5">
            <a:extLst>
              <a:ext uri="{FF2B5EF4-FFF2-40B4-BE49-F238E27FC236}">
                <a16:creationId xmlns:a16="http://schemas.microsoft.com/office/drawing/2014/main" id="{2D632139-7A77-40AF-AA40-1BCD9E0FA623}"/>
              </a:ext>
            </a:extLst>
          </p:cNvPr>
          <p:cNvPicPr>
            <a:picLocks noChangeAspect="1"/>
          </p:cNvPicPr>
          <p:nvPr/>
        </p:nvPicPr>
        <p:blipFill>
          <a:blip r:embed="rId3"/>
          <a:stretch>
            <a:fillRect/>
          </a:stretch>
        </p:blipFill>
        <p:spPr>
          <a:xfrm>
            <a:off x="3999187" y="2463025"/>
            <a:ext cx="3640936" cy="3099353"/>
          </a:xfrm>
          <a:prstGeom prst="rect">
            <a:avLst/>
          </a:prstGeom>
        </p:spPr>
      </p:pic>
      <p:pic>
        <p:nvPicPr>
          <p:cNvPr id="10" name="图片 9">
            <a:extLst>
              <a:ext uri="{FF2B5EF4-FFF2-40B4-BE49-F238E27FC236}">
                <a16:creationId xmlns:a16="http://schemas.microsoft.com/office/drawing/2014/main" id="{F301A5DC-C850-4E34-A265-5A35DA2E0CCA}"/>
              </a:ext>
            </a:extLst>
          </p:cNvPr>
          <p:cNvPicPr>
            <a:picLocks noChangeAspect="1"/>
          </p:cNvPicPr>
          <p:nvPr/>
        </p:nvPicPr>
        <p:blipFill>
          <a:blip r:embed="rId4"/>
          <a:stretch>
            <a:fillRect/>
          </a:stretch>
        </p:blipFill>
        <p:spPr>
          <a:xfrm>
            <a:off x="410581" y="2621507"/>
            <a:ext cx="3845269" cy="2782388"/>
          </a:xfrm>
          <a:prstGeom prst="rect">
            <a:avLst/>
          </a:prstGeom>
        </p:spPr>
      </p:pic>
    </p:spTree>
    <p:extLst>
      <p:ext uri="{BB962C8B-B14F-4D97-AF65-F5344CB8AC3E}">
        <p14:creationId xmlns:p14="http://schemas.microsoft.com/office/powerpoint/2010/main" val="11423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574B6E-4DB4-4C39-986E-8F7DB3CE7C2C}"/>
              </a:ext>
            </a:extLst>
          </p:cNvPr>
          <p:cNvSpPr txBox="1"/>
          <p:nvPr/>
        </p:nvSpPr>
        <p:spPr>
          <a:xfrm>
            <a:off x="285750" y="2548912"/>
            <a:ext cx="11620500" cy="1260923"/>
          </a:xfrm>
          <a:prstGeom prst="rect">
            <a:avLst/>
          </a:prstGeom>
          <a:noFill/>
        </p:spPr>
        <p:txBody>
          <a:bodyPr wrap="square" rtlCol="0">
            <a:spAutoFit/>
          </a:bodyPr>
          <a:lstStyle/>
          <a:p>
            <a:pPr indent="457200">
              <a:lnSpc>
                <a:spcPct val="150000"/>
              </a:lnSpc>
              <a:spcBef>
                <a:spcPts val="50"/>
              </a:spcBef>
              <a:spcAft>
                <a:spcPts val="200"/>
              </a:spcAft>
            </a:pPr>
            <a:r>
              <a:rPr lang="en-US" altLang="zh-CN" sz="6000" b="1">
                <a:solidFill>
                  <a:srgbClr val="FF0000"/>
                </a:solidFill>
                <a:latin typeface="宋体" panose="02010600030101010101" pitchFamily="2" charset="-122"/>
                <a:ea typeface="宋体" panose="02010600030101010101" pitchFamily="2" charset="-122"/>
              </a:rPr>
              <a:t>3</a:t>
            </a:r>
            <a:r>
              <a:rPr lang="zh-CN" altLang="en-US" sz="6000" b="1">
                <a:solidFill>
                  <a:srgbClr val="FF0000"/>
                </a:solidFill>
                <a:latin typeface="宋体" panose="02010600030101010101" pitchFamily="2" charset="-122"/>
                <a:ea typeface="宋体" panose="02010600030101010101" pitchFamily="2" charset="-122"/>
              </a:rPr>
              <a:t>、本人对优化算法的一些思考</a:t>
            </a:r>
            <a:endParaRPr lang="en-US" altLang="zh-CN" sz="6000" b="1">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881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2" y="269966"/>
            <a:ext cx="10409312"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3.1 </a:t>
            </a:r>
            <a:r>
              <a:rPr lang="zh-CN" altLang="en-US" sz="3600" b="1">
                <a:latin typeface="宋体" panose="02010600030101010101" pitchFamily="2" charset="-122"/>
                <a:ea typeface="宋体" panose="02010600030101010101" pitchFamily="2" charset="-122"/>
              </a:rPr>
              <a:t>优化算法搜索到最优解是一个概率性事件</a:t>
            </a:r>
          </a:p>
        </p:txBody>
      </p:sp>
      <p:sp>
        <p:nvSpPr>
          <p:cNvPr id="7" name="矩形 6">
            <a:extLst>
              <a:ext uri="{FF2B5EF4-FFF2-40B4-BE49-F238E27FC236}">
                <a16:creationId xmlns:a16="http://schemas.microsoft.com/office/drawing/2014/main" id="{315BD157-B1D6-4A05-992C-867CCC430F7B}"/>
              </a:ext>
            </a:extLst>
          </p:cNvPr>
          <p:cNvSpPr/>
          <p:nvPr/>
        </p:nvSpPr>
        <p:spPr>
          <a:xfrm rot="16200000">
            <a:off x="97083" y="4365761"/>
            <a:ext cx="3245424" cy="1246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558EE29D-9BA1-4ED8-B38B-B89D28B736CC}"/>
              </a:ext>
            </a:extLst>
          </p:cNvPr>
          <p:cNvCxnSpPr>
            <a:cxnSpLocks/>
          </p:cNvCxnSpPr>
          <p:nvPr/>
        </p:nvCxnSpPr>
        <p:spPr>
          <a:xfrm>
            <a:off x="1782105" y="4488034"/>
            <a:ext cx="495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81DF8AE-5CAB-461F-BA6B-FB5FE6CDD0E1}"/>
              </a:ext>
            </a:extLst>
          </p:cNvPr>
          <p:cNvCxnSpPr>
            <a:cxnSpLocks/>
          </p:cNvCxnSpPr>
          <p:nvPr/>
        </p:nvCxnSpPr>
        <p:spPr>
          <a:xfrm flipV="1">
            <a:off x="2055502" y="3950785"/>
            <a:ext cx="0" cy="5372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B8FE09-E6A5-4981-A016-CA7F260402C5}"/>
                  </a:ext>
                </a:extLst>
              </p:cNvPr>
              <p:cNvSpPr txBox="1"/>
              <p:nvPr/>
            </p:nvSpPr>
            <p:spPr>
              <a:xfrm>
                <a:off x="2108658" y="3673786"/>
                <a:ext cx="33823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600" i="1">
                          <a:latin typeface="Cambria Math" panose="02040503050406030204" pitchFamily="18" charset="0"/>
                        </a:rPr>
                        <m:t>x</m:t>
                      </m:r>
                    </m:oMath>
                  </m:oMathPara>
                </a14:m>
                <a:endParaRPr lang="zh-CN" altLang="en-US" sz="360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0DB8FE09-E6A5-4981-A016-CA7F260402C5}"/>
                  </a:ext>
                </a:extLst>
              </p:cNvPr>
              <p:cNvSpPr txBox="1">
                <a:spLocks noRot="1" noChangeAspect="1" noMove="1" noResize="1" noEditPoints="1" noAdjustHandles="1" noChangeArrowheads="1" noChangeShapeType="1" noTextEdit="1"/>
              </p:cNvSpPr>
              <p:nvPr/>
            </p:nvSpPr>
            <p:spPr>
              <a:xfrm>
                <a:off x="2108658" y="3673786"/>
                <a:ext cx="338233" cy="553998"/>
              </a:xfrm>
              <a:prstGeom prst="rect">
                <a:avLst/>
              </a:prstGeom>
              <a:blipFill>
                <a:blip r:embed="rId2"/>
                <a:stretch>
                  <a:fillRect/>
                </a:stretch>
              </a:blipFill>
            </p:spPr>
            <p:txBody>
              <a:bodyPr/>
              <a:lstStyle/>
              <a:p>
                <a:r>
                  <a:rPr lang="zh-CN" altLang="en-US">
                    <a:noFill/>
                  </a:rPr>
                  <a:t> </a:t>
                </a:r>
              </a:p>
            </p:txBody>
          </p:sp>
        </mc:Fallback>
      </mc:AlternateContent>
      <p:pic>
        <p:nvPicPr>
          <p:cNvPr id="4" name="图形 3">
            <a:extLst>
              <a:ext uri="{FF2B5EF4-FFF2-40B4-BE49-F238E27FC236}">
                <a16:creationId xmlns:a16="http://schemas.microsoft.com/office/drawing/2014/main" id="{CEB6D00C-0690-4DBD-9E2A-0B764C7042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42593" y="1944205"/>
            <a:ext cx="5683651" cy="4550408"/>
          </a:xfrm>
          <a:prstGeom prst="rect">
            <a:avLst/>
          </a:prstGeom>
        </p:spPr>
      </p:pic>
    </p:spTree>
    <p:extLst>
      <p:ext uri="{BB962C8B-B14F-4D97-AF65-F5344CB8AC3E}">
        <p14:creationId xmlns:p14="http://schemas.microsoft.com/office/powerpoint/2010/main" val="397663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2" y="269966"/>
            <a:ext cx="8518368"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3.2</a:t>
            </a:r>
            <a:r>
              <a:rPr lang="zh-CN" altLang="en-US" sz="3600" b="1">
                <a:latin typeface="宋体" panose="02010600030101010101" pitchFamily="2" charset="-122"/>
                <a:ea typeface="宋体" panose="02010600030101010101" pitchFamily="2" charset="-122"/>
              </a:rPr>
              <a:t>从概率的角度来认识优化算法</a:t>
            </a:r>
          </a:p>
        </p:txBody>
      </p:sp>
      <p:pic>
        <p:nvPicPr>
          <p:cNvPr id="3" name="图形 2">
            <a:extLst>
              <a:ext uri="{FF2B5EF4-FFF2-40B4-BE49-F238E27FC236}">
                <a16:creationId xmlns:a16="http://schemas.microsoft.com/office/drawing/2014/main" id="{B1FAFAEF-E80E-4B83-9FEF-AFD492A69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12902" y="1341688"/>
            <a:ext cx="5669964" cy="5246346"/>
          </a:xfrm>
          <a:prstGeom prst="rect">
            <a:avLst/>
          </a:prstGeom>
        </p:spPr>
      </p:pic>
    </p:spTree>
    <p:extLst>
      <p:ext uri="{BB962C8B-B14F-4D97-AF65-F5344CB8AC3E}">
        <p14:creationId xmlns:p14="http://schemas.microsoft.com/office/powerpoint/2010/main" val="137410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2" y="269966"/>
            <a:ext cx="8518368"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3.3</a:t>
            </a:r>
            <a:r>
              <a:rPr lang="zh-CN" altLang="en-US" sz="3600" b="1">
                <a:latin typeface="宋体" panose="02010600030101010101" pitchFamily="2" charset="-122"/>
                <a:ea typeface="宋体" panose="02010600030101010101" pitchFamily="2" charset="-122"/>
              </a:rPr>
              <a:t>从闭环控制的角度来认识优化算法</a:t>
            </a:r>
          </a:p>
        </p:txBody>
      </p:sp>
      <p:pic>
        <p:nvPicPr>
          <p:cNvPr id="3" name="图片 2">
            <a:extLst>
              <a:ext uri="{FF2B5EF4-FFF2-40B4-BE49-F238E27FC236}">
                <a16:creationId xmlns:a16="http://schemas.microsoft.com/office/drawing/2014/main" id="{8EE9654A-1C74-04AD-3B1E-855D4282C1A5}"/>
              </a:ext>
            </a:extLst>
          </p:cNvPr>
          <p:cNvPicPr>
            <a:picLocks noChangeAspect="1"/>
          </p:cNvPicPr>
          <p:nvPr/>
        </p:nvPicPr>
        <p:blipFill>
          <a:blip r:embed="rId2"/>
          <a:stretch>
            <a:fillRect/>
          </a:stretch>
        </p:blipFill>
        <p:spPr>
          <a:xfrm>
            <a:off x="2721315" y="2395138"/>
            <a:ext cx="6040945" cy="3439796"/>
          </a:xfrm>
          <a:prstGeom prst="rect">
            <a:avLst/>
          </a:prstGeom>
        </p:spPr>
      </p:pic>
      <p:sp>
        <p:nvSpPr>
          <p:cNvPr id="5" name="文本框 4">
            <a:extLst>
              <a:ext uri="{FF2B5EF4-FFF2-40B4-BE49-F238E27FC236}">
                <a16:creationId xmlns:a16="http://schemas.microsoft.com/office/drawing/2014/main" id="{FC9B4951-4C1D-9524-C648-BA2D595F8961}"/>
              </a:ext>
            </a:extLst>
          </p:cNvPr>
          <p:cNvSpPr txBox="1"/>
          <p:nvPr/>
        </p:nvSpPr>
        <p:spPr>
          <a:xfrm>
            <a:off x="792331" y="1566370"/>
            <a:ext cx="7241959" cy="523220"/>
          </a:xfrm>
          <a:prstGeom prst="rect">
            <a:avLst/>
          </a:prstGeom>
          <a:noFill/>
        </p:spPr>
        <p:txBody>
          <a:bodyPr wrap="square">
            <a:spAutoFit/>
          </a:bodyPr>
          <a:lstStyle/>
          <a:p>
            <a:r>
              <a:rPr lang="zh-CN" altLang="en-US" sz="2800"/>
              <a:t>基于种群特征反馈的布谷鸟搜索算法_贾云璐</a:t>
            </a:r>
          </a:p>
        </p:txBody>
      </p:sp>
    </p:spTree>
    <p:extLst>
      <p:ext uri="{BB962C8B-B14F-4D97-AF65-F5344CB8AC3E}">
        <p14:creationId xmlns:p14="http://schemas.microsoft.com/office/powerpoint/2010/main" val="408529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1048033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3.4</a:t>
            </a:r>
            <a:r>
              <a:rPr lang="zh-CN" altLang="en-US" sz="3600" b="1">
                <a:latin typeface="宋体" panose="02010600030101010101" pitchFamily="2" charset="-122"/>
                <a:ea typeface="宋体" panose="02010600030101010101" pitchFamily="2" charset="-122"/>
              </a:rPr>
              <a:t>使设计的优化算法具有问题的自适应性</a:t>
            </a:r>
          </a:p>
        </p:txBody>
      </p:sp>
      <p:sp>
        <p:nvSpPr>
          <p:cNvPr id="17" name="文本框 16">
            <a:extLst>
              <a:ext uri="{FF2B5EF4-FFF2-40B4-BE49-F238E27FC236}">
                <a16:creationId xmlns:a16="http://schemas.microsoft.com/office/drawing/2014/main" id="{BD4DDD8B-9D87-D5D8-C5C7-FC900AD02507}"/>
              </a:ext>
            </a:extLst>
          </p:cNvPr>
          <p:cNvSpPr txBox="1"/>
          <p:nvPr/>
        </p:nvSpPr>
        <p:spPr>
          <a:xfrm>
            <a:off x="765699" y="1247287"/>
            <a:ext cx="6094520" cy="923330"/>
          </a:xfrm>
          <a:prstGeom prst="rect">
            <a:avLst/>
          </a:prstGeom>
          <a:noFill/>
        </p:spPr>
        <p:txBody>
          <a:bodyPr wrap="square">
            <a:spAutoFit/>
          </a:bodyPr>
          <a:lstStyle/>
          <a:p>
            <a:pPr indent="457200"/>
            <a:r>
              <a:rPr lang="zh-CN" altLang="en-US" sz="1800" b="1">
                <a:solidFill>
                  <a:srgbClr val="FF0000"/>
                </a:solidFill>
                <a:latin typeface="宋体" panose="02010600030101010101" pitchFamily="2" charset="-122"/>
                <a:ea typeface="宋体" panose="02010600030101010101" pitchFamily="2" charset="-122"/>
              </a:rPr>
              <a:t>搜索方式的设计往往会在提升某一方面性能的同时牺牲其它一些方面的性能，不存在对所有优化问题都能够表现性能优越的最优解搜索方式。</a:t>
            </a:r>
            <a:endParaRPr lang="en-US" altLang="zh-CN" sz="1800" b="1">
              <a:solidFill>
                <a:srgbClr val="FF0000"/>
              </a:solidFill>
              <a:latin typeface="宋体" panose="02010600030101010101" pitchFamily="2" charset="-122"/>
              <a:ea typeface="宋体" panose="02010600030101010101" pitchFamily="2" charset="-122"/>
            </a:endParaRPr>
          </a:p>
        </p:txBody>
      </p:sp>
      <p:pic>
        <p:nvPicPr>
          <p:cNvPr id="19" name="图片 18">
            <a:extLst>
              <a:ext uri="{FF2B5EF4-FFF2-40B4-BE49-F238E27FC236}">
                <a16:creationId xmlns:a16="http://schemas.microsoft.com/office/drawing/2014/main" id="{B6354F3B-B4B4-9875-9826-A2805590EF45}"/>
              </a:ext>
            </a:extLst>
          </p:cNvPr>
          <p:cNvPicPr>
            <a:picLocks noChangeAspect="1"/>
          </p:cNvPicPr>
          <p:nvPr/>
        </p:nvPicPr>
        <p:blipFill>
          <a:blip r:embed="rId2"/>
          <a:stretch>
            <a:fillRect/>
          </a:stretch>
        </p:blipFill>
        <p:spPr>
          <a:xfrm>
            <a:off x="2672806" y="2501607"/>
            <a:ext cx="6846388" cy="3335917"/>
          </a:xfrm>
          <a:prstGeom prst="rect">
            <a:avLst/>
          </a:prstGeom>
        </p:spPr>
      </p:pic>
    </p:spTree>
    <p:extLst>
      <p:ext uri="{BB962C8B-B14F-4D97-AF65-F5344CB8AC3E}">
        <p14:creationId xmlns:p14="http://schemas.microsoft.com/office/powerpoint/2010/main" val="126576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2" y="269966"/>
            <a:ext cx="5209382"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1.1 </a:t>
            </a:r>
            <a:r>
              <a:rPr lang="zh-CN" altLang="en-US" sz="3600" b="1">
                <a:latin typeface="宋体" panose="02010600030101010101" pitchFamily="2" charset="-122"/>
                <a:ea typeface="宋体" panose="02010600030101010101" pitchFamily="2" charset="-122"/>
              </a:rPr>
              <a:t>优化问题举例</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）寻找密度最小的位置</a:t>
            </a:r>
          </a:p>
        </p:txBody>
      </p:sp>
      <p:sp>
        <p:nvSpPr>
          <p:cNvPr id="7" name="矩形 6">
            <a:extLst>
              <a:ext uri="{FF2B5EF4-FFF2-40B4-BE49-F238E27FC236}">
                <a16:creationId xmlns:a16="http://schemas.microsoft.com/office/drawing/2014/main" id="{315BD157-B1D6-4A05-992C-867CCC430F7B}"/>
              </a:ext>
            </a:extLst>
          </p:cNvPr>
          <p:cNvSpPr/>
          <p:nvPr/>
        </p:nvSpPr>
        <p:spPr>
          <a:xfrm rot="16200000">
            <a:off x="816174" y="4099431"/>
            <a:ext cx="3245424" cy="1246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558EE29D-9BA1-4ED8-B38B-B89D28B736CC}"/>
              </a:ext>
            </a:extLst>
          </p:cNvPr>
          <p:cNvCxnSpPr>
            <a:cxnSpLocks/>
          </p:cNvCxnSpPr>
          <p:nvPr/>
        </p:nvCxnSpPr>
        <p:spPr>
          <a:xfrm>
            <a:off x="2501196" y="4186000"/>
            <a:ext cx="495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81DF8AE-5CAB-461F-BA6B-FB5FE6CDD0E1}"/>
              </a:ext>
            </a:extLst>
          </p:cNvPr>
          <p:cNvCxnSpPr>
            <a:cxnSpLocks/>
          </p:cNvCxnSpPr>
          <p:nvPr/>
        </p:nvCxnSpPr>
        <p:spPr>
          <a:xfrm flipV="1">
            <a:off x="2774593" y="3648751"/>
            <a:ext cx="0" cy="5372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B8FE09-E6A5-4981-A016-CA7F260402C5}"/>
                  </a:ext>
                </a:extLst>
              </p:cNvPr>
              <p:cNvSpPr txBox="1"/>
              <p:nvPr/>
            </p:nvSpPr>
            <p:spPr>
              <a:xfrm>
                <a:off x="2827749" y="3371752"/>
                <a:ext cx="33823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600" i="1">
                          <a:latin typeface="Cambria Math" panose="02040503050406030204" pitchFamily="18" charset="0"/>
                        </a:rPr>
                        <m:t>x</m:t>
                      </m:r>
                    </m:oMath>
                  </m:oMathPara>
                </a14:m>
                <a:endParaRPr lang="zh-CN" altLang="en-US" sz="360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0DB8FE09-E6A5-4981-A016-CA7F260402C5}"/>
                  </a:ext>
                </a:extLst>
              </p:cNvPr>
              <p:cNvSpPr txBox="1">
                <a:spLocks noRot="1" noChangeAspect="1" noMove="1" noResize="1" noEditPoints="1" noAdjustHandles="1" noChangeArrowheads="1" noChangeShapeType="1" noTextEdit="1"/>
              </p:cNvSpPr>
              <p:nvPr/>
            </p:nvSpPr>
            <p:spPr>
              <a:xfrm>
                <a:off x="2827749" y="3371752"/>
                <a:ext cx="338233" cy="553998"/>
              </a:xfrm>
              <a:prstGeom prst="rect">
                <a:avLst/>
              </a:prstGeom>
              <a:blipFill>
                <a:blip r:embed="rId2"/>
                <a:stretch>
                  <a:fillRect/>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0AB2B610-10F5-4466-B9F6-B9BA6D5A8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2516" y="1989441"/>
            <a:ext cx="5743838" cy="4598594"/>
          </a:xfrm>
          <a:prstGeom prst="rect">
            <a:avLst/>
          </a:prstGeom>
        </p:spPr>
      </p:pic>
    </p:spTree>
    <p:extLst>
      <p:ext uri="{BB962C8B-B14F-4D97-AF65-F5344CB8AC3E}">
        <p14:creationId xmlns:p14="http://schemas.microsoft.com/office/powerpoint/2010/main" val="2512943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1048033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3.5</a:t>
            </a:r>
            <a:r>
              <a:rPr lang="zh-CN" altLang="en-US" sz="3600" b="1">
                <a:latin typeface="宋体" panose="02010600030101010101" pitchFamily="2" charset="-122"/>
                <a:ea typeface="宋体" panose="02010600030101010101" pitchFamily="2" charset="-122"/>
              </a:rPr>
              <a:t>保持文献阅读习惯</a:t>
            </a:r>
          </a:p>
        </p:txBody>
      </p:sp>
      <p:pic>
        <p:nvPicPr>
          <p:cNvPr id="3" name="图片 2">
            <a:extLst>
              <a:ext uri="{FF2B5EF4-FFF2-40B4-BE49-F238E27FC236}">
                <a16:creationId xmlns:a16="http://schemas.microsoft.com/office/drawing/2014/main" id="{576609A7-F077-6781-32C5-F68D7628E0F5}"/>
              </a:ext>
            </a:extLst>
          </p:cNvPr>
          <p:cNvPicPr>
            <a:picLocks noChangeAspect="1"/>
          </p:cNvPicPr>
          <p:nvPr/>
        </p:nvPicPr>
        <p:blipFill>
          <a:blip r:embed="rId2"/>
          <a:stretch>
            <a:fillRect/>
          </a:stretch>
        </p:blipFill>
        <p:spPr>
          <a:xfrm>
            <a:off x="617390" y="1354721"/>
            <a:ext cx="4866667" cy="5142857"/>
          </a:xfrm>
          <a:prstGeom prst="rect">
            <a:avLst/>
          </a:prstGeom>
        </p:spPr>
      </p:pic>
      <p:pic>
        <p:nvPicPr>
          <p:cNvPr id="5" name="图片 4">
            <a:extLst>
              <a:ext uri="{FF2B5EF4-FFF2-40B4-BE49-F238E27FC236}">
                <a16:creationId xmlns:a16="http://schemas.microsoft.com/office/drawing/2014/main" id="{23FC23FF-9187-B97D-0F96-FDB83928153A}"/>
              </a:ext>
            </a:extLst>
          </p:cNvPr>
          <p:cNvPicPr>
            <a:picLocks noChangeAspect="1"/>
          </p:cNvPicPr>
          <p:nvPr/>
        </p:nvPicPr>
        <p:blipFill>
          <a:blip r:embed="rId3"/>
          <a:stretch>
            <a:fillRect/>
          </a:stretch>
        </p:blipFill>
        <p:spPr>
          <a:xfrm>
            <a:off x="5544381" y="2897100"/>
            <a:ext cx="6647619" cy="1809524"/>
          </a:xfrm>
          <a:prstGeom prst="rect">
            <a:avLst/>
          </a:prstGeom>
        </p:spPr>
      </p:pic>
    </p:spTree>
    <p:extLst>
      <p:ext uri="{BB962C8B-B14F-4D97-AF65-F5344CB8AC3E}">
        <p14:creationId xmlns:p14="http://schemas.microsoft.com/office/powerpoint/2010/main" val="411570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1048033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3.6</a:t>
            </a:r>
            <a:r>
              <a:rPr lang="zh-CN" altLang="en-US" sz="3600" b="1">
                <a:latin typeface="宋体" panose="02010600030101010101" pitchFamily="2" charset="-122"/>
                <a:ea typeface="宋体" panose="02010600030101010101" pitchFamily="2" charset="-122"/>
              </a:rPr>
              <a:t>坚持从其它学科</a:t>
            </a:r>
            <a:r>
              <a:rPr lang="en-US" altLang="zh-CN" sz="3600" b="1">
                <a:latin typeface="宋体" panose="02010600030101010101" pitchFamily="2" charset="-122"/>
                <a:ea typeface="宋体" panose="02010600030101010101" pitchFamily="2" charset="-122"/>
              </a:rPr>
              <a:t>/</a:t>
            </a:r>
            <a:r>
              <a:rPr lang="zh-CN" altLang="en-US" sz="3600" b="1">
                <a:latin typeface="宋体" panose="02010600030101010101" pitchFamily="2" charset="-122"/>
                <a:ea typeface="宋体" panose="02010600030101010101" pitchFamily="2" charset="-122"/>
              </a:rPr>
              <a:t>领域中寻找灵感</a:t>
            </a:r>
          </a:p>
        </p:txBody>
      </p:sp>
      <p:sp>
        <p:nvSpPr>
          <p:cNvPr id="6" name="文本框 5">
            <a:extLst>
              <a:ext uri="{FF2B5EF4-FFF2-40B4-BE49-F238E27FC236}">
                <a16:creationId xmlns:a16="http://schemas.microsoft.com/office/drawing/2014/main" id="{9A7F5617-68EE-E5A2-A830-C395ADD6FA16}"/>
              </a:ext>
            </a:extLst>
          </p:cNvPr>
          <p:cNvSpPr txBox="1"/>
          <p:nvPr/>
        </p:nvSpPr>
        <p:spPr>
          <a:xfrm>
            <a:off x="792332" y="1566370"/>
            <a:ext cx="8609120" cy="3108543"/>
          </a:xfrm>
          <a:prstGeom prst="rect">
            <a:avLst/>
          </a:prstGeom>
          <a:noFill/>
        </p:spPr>
        <p:txBody>
          <a:bodyPr wrap="square">
            <a:spAutoFit/>
          </a:bodyPr>
          <a:lstStyle/>
          <a:p>
            <a:pPr indent="457200"/>
            <a:r>
              <a:rPr lang="en-US" altLang="zh-CN" sz="2800"/>
              <a:t>1</a:t>
            </a:r>
            <a:r>
              <a:rPr lang="zh-CN" altLang="en-US" sz="2800"/>
              <a:t>、信号与系统中</a:t>
            </a:r>
            <a:r>
              <a:rPr lang="en-US" altLang="zh-CN" sz="2800"/>
              <a:t>-&gt;</a:t>
            </a:r>
            <a:r>
              <a:rPr lang="zh-CN" altLang="en-US" sz="2800"/>
              <a:t>傅里叶变换</a:t>
            </a:r>
            <a:r>
              <a:rPr lang="en-US" altLang="zh-CN" sz="2800"/>
              <a:t>-&gt;</a:t>
            </a:r>
            <a:r>
              <a:rPr lang="zh-CN" altLang="en-US" sz="2800"/>
              <a:t>对待优化问题的进行变换</a:t>
            </a:r>
            <a:endParaRPr lang="en-US" altLang="zh-CN" sz="2800"/>
          </a:p>
          <a:p>
            <a:pPr indent="457200"/>
            <a:endParaRPr lang="en-US" altLang="zh-CN" sz="2800"/>
          </a:p>
          <a:p>
            <a:pPr indent="457200"/>
            <a:r>
              <a:rPr lang="en-US" altLang="zh-CN" sz="2800"/>
              <a:t>2</a:t>
            </a:r>
            <a:r>
              <a:rPr lang="zh-CN" altLang="en-US" sz="2800"/>
              <a:t>、机器学习</a:t>
            </a:r>
            <a:r>
              <a:rPr lang="en-US" altLang="zh-CN" sz="2800"/>
              <a:t>-&gt;</a:t>
            </a:r>
            <a:r>
              <a:rPr lang="zh-CN" altLang="en-US" sz="2800"/>
              <a:t>主成分分析</a:t>
            </a:r>
            <a:r>
              <a:rPr lang="en-US" altLang="zh-CN" sz="2800"/>
              <a:t>-&gt;</a:t>
            </a:r>
            <a:r>
              <a:rPr lang="zh-CN" altLang="en-US" sz="2800"/>
              <a:t>对待优化问题进行维度</a:t>
            </a:r>
            <a:endParaRPr lang="en-US" altLang="zh-CN" sz="2800"/>
          </a:p>
          <a:p>
            <a:pPr indent="457200"/>
            <a:endParaRPr lang="en-US" altLang="zh-CN" sz="2800"/>
          </a:p>
          <a:p>
            <a:pPr indent="457200"/>
            <a:endParaRPr lang="zh-CN" altLang="en-US" sz="2800"/>
          </a:p>
        </p:txBody>
      </p:sp>
    </p:spTree>
    <p:extLst>
      <p:ext uri="{BB962C8B-B14F-4D97-AF65-F5344CB8AC3E}">
        <p14:creationId xmlns:p14="http://schemas.microsoft.com/office/powerpoint/2010/main" val="2597184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1048033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3.7</a:t>
            </a:r>
            <a:r>
              <a:rPr lang="zh-CN" altLang="en-US" sz="3600" b="1">
                <a:latin typeface="宋体" panose="02010600030101010101" pitchFamily="2" charset="-122"/>
                <a:ea typeface="宋体" panose="02010600030101010101" pitchFamily="2" charset="-122"/>
              </a:rPr>
              <a:t>学好编程，极大提高学习效率</a:t>
            </a:r>
          </a:p>
        </p:txBody>
      </p:sp>
      <p:pic>
        <p:nvPicPr>
          <p:cNvPr id="3" name="图片 2">
            <a:extLst>
              <a:ext uri="{FF2B5EF4-FFF2-40B4-BE49-F238E27FC236}">
                <a16:creationId xmlns:a16="http://schemas.microsoft.com/office/drawing/2014/main" id="{91A6E1C2-A89C-A0E3-5FAB-7BFF80C964F2}"/>
              </a:ext>
            </a:extLst>
          </p:cNvPr>
          <p:cNvPicPr>
            <a:picLocks noChangeAspect="1"/>
          </p:cNvPicPr>
          <p:nvPr/>
        </p:nvPicPr>
        <p:blipFill rotWithShape="1">
          <a:blip r:embed="rId2">
            <a:extLst>
              <a:ext uri="{28A0092B-C50C-407E-A947-70E740481C1C}">
                <a14:useLocalDpi xmlns:a14="http://schemas.microsoft.com/office/drawing/2010/main" val="0"/>
              </a:ext>
            </a:extLst>
          </a:blip>
          <a:srcRect t="3937" b="18653"/>
          <a:stretch/>
        </p:blipFill>
        <p:spPr>
          <a:xfrm>
            <a:off x="243891" y="1279187"/>
            <a:ext cx="3164681" cy="5308847"/>
          </a:xfrm>
          <a:prstGeom prst="rect">
            <a:avLst/>
          </a:prstGeom>
        </p:spPr>
      </p:pic>
      <p:pic>
        <p:nvPicPr>
          <p:cNvPr id="5" name="图片 4">
            <a:extLst>
              <a:ext uri="{FF2B5EF4-FFF2-40B4-BE49-F238E27FC236}">
                <a16:creationId xmlns:a16="http://schemas.microsoft.com/office/drawing/2014/main" id="{239C0778-B6ED-2B10-C7A9-FD6AFCC8D1DB}"/>
              </a:ext>
            </a:extLst>
          </p:cNvPr>
          <p:cNvPicPr>
            <a:picLocks noChangeAspect="1"/>
          </p:cNvPicPr>
          <p:nvPr/>
        </p:nvPicPr>
        <p:blipFill rotWithShape="1">
          <a:blip r:embed="rId3">
            <a:extLst>
              <a:ext uri="{28A0092B-C50C-407E-A947-70E740481C1C}">
                <a14:useLocalDpi xmlns:a14="http://schemas.microsoft.com/office/drawing/2010/main" val="0"/>
              </a:ext>
            </a:extLst>
          </a:blip>
          <a:srcRect t="3936" b="14951"/>
          <a:stretch/>
        </p:blipFill>
        <p:spPr>
          <a:xfrm>
            <a:off x="3634769" y="1152278"/>
            <a:ext cx="3164681" cy="5562663"/>
          </a:xfrm>
          <a:prstGeom prst="rect">
            <a:avLst/>
          </a:prstGeom>
        </p:spPr>
      </p:pic>
      <p:pic>
        <p:nvPicPr>
          <p:cNvPr id="8" name="图片 7">
            <a:extLst>
              <a:ext uri="{FF2B5EF4-FFF2-40B4-BE49-F238E27FC236}">
                <a16:creationId xmlns:a16="http://schemas.microsoft.com/office/drawing/2014/main" id="{1FC3B7DD-3652-B5FC-431D-54EEDA8F3938}"/>
              </a:ext>
            </a:extLst>
          </p:cNvPr>
          <p:cNvPicPr>
            <a:picLocks noChangeAspect="1"/>
          </p:cNvPicPr>
          <p:nvPr/>
        </p:nvPicPr>
        <p:blipFill rotWithShape="1">
          <a:blip r:embed="rId4">
            <a:extLst>
              <a:ext uri="{28A0092B-C50C-407E-A947-70E740481C1C}">
                <a14:useLocalDpi xmlns:a14="http://schemas.microsoft.com/office/drawing/2010/main" val="0"/>
              </a:ext>
            </a:extLst>
          </a:blip>
          <a:srcRect t="4406" b="38570"/>
          <a:stretch/>
        </p:blipFill>
        <p:spPr>
          <a:xfrm>
            <a:off x="7559543" y="1686757"/>
            <a:ext cx="3164681" cy="3906175"/>
          </a:xfrm>
          <a:prstGeom prst="rect">
            <a:avLst/>
          </a:prstGeom>
        </p:spPr>
      </p:pic>
      <p:cxnSp>
        <p:nvCxnSpPr>
          <p:cNvPr id="10" name="直接连接符 9">
            <a:extLst>
              <a:ext uri="{FF2B5EF4-FFF2-40B4-BE49-F238E27FC236}">
                <a16:creationId xmlns:a16="http://schemas.microsoft.com/office/drawing/2014/main" id="{A3E3E6B2-4FB8-B488-8FDB-2DB9A55E52C9}"/>
              </a:ext>
            </a:extLst>
          </p:cNvPr>
          <p:cNvCxnSpPr>
            <a:cxnSpLocks/>
          </p:cNvCxnSpPr>
          <p:nvPr/>
        </p:nvCxnSpPr>
        <p:spPr>
          <a:xfrm>
            <a:off x="3968318" y="4742895"/>
            <a:ext cx="162461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DFF1514-06F5-FD43-417D-1B8E4A26C03D}"/>
              </a:ext>
            </a:extLst>
          </p:cNvPr>
          <p:cNvCxnSpPr>
            <a:cxnSpLocks/>
          </p:cNvCxnSpPr>
          <p:nvPr/>
        </p:nvCxnSpPr>
        <p:spPr>
          <a:xfrm>
            <a:off x="7679185" y="4485443"/>
            <a:ext cx="25212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5DF3820-5C53-0BCF-3598-B8C69C8B6745}"/>
              </a:ext>
            </a:extLst>
          </p:cNvPr>
          <p:cNvCxnSpPr>
            <a:cxnSpLocks/>
          </p:cNvCxnSpPr>
          <p:nvPr/>
        </p:nvCxnSpPr>
        <p:spPr>
          <a:xfrm>
            <a:off x="319595" y="3801862"/>
            <a:ext cx="104756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48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10480333"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3.8</a:t>
            </a:r>
            <a:r>
              <a:rPr lang="zh-CN" altLang="en-US" sz="3600" b="1">
                <a:latin typeface="宋体" panose="02010600030101010101" pitchFamily="2" charset="-122"/>
                <a:ea typeface="宋体" panose="02010600030101010101" pitchFamily="2" charset="-122"/>
              </a:rPr>
              <a:t>其它思考及建议</a:t>
            </a:r>
          </a:p>
        </p:txBody>
      </p:sp>
      <p:sp>
        <p:nvSpPr>
          <p:cNvPr id="9" name="文本框 8">
            <a:extLst>
              <a:ext uri="{FF2B5EF4-FFF2-40B4-BE49-F238E27FC236}">
                <a16:creationId xmlns:a16="http://schemas.microsoft.com/office/drawing/2014/main" id="{71E4F6AA-7ACD-B716-DF9A-7E8F24D76F3A}"/>
              </a:ext>
            </a:extLst>
          </p:cNvPr>
          <p:cNvSpPr txBox="1"/>
          <p:nvPr/>
        </p:nvSpPr>
        <p:spPr>
          <a:xfrm>
            <a:off x="792332" y="1566370"/>
            <a:ext cx="8609120" cy="4401205"/>
          </a:xfrm>
          <a:prstGeom prst="rect">
            <a:avLst/>
          </a:prstGeom>
          <a:noFill/>
        </p:spPr>
        <p:txBody>
          <a:bodyPr wrap="square">
            <a:spAutoFit/>
          </a:bodyPr>
          <a:lstStyle/>
          <a:p>
            <a:pPr indent="457200"/>
            <a:r>
              <a:rPr lang="en-US" altLang="zh-CN" sz="2800"/>
              <a:t>1</a:t>
            </a:r>
            <a:r>
              <a:rPr lang="zh-CN" altLang="en-US" sz="2800"/>
              <a:t>、适当的竞争（奖励型）</a:t>
            </a:r>
            <a:endParaRPr lang="en-US" altLang="zh-CN" sz="2800"/>
          </a:p>
          <a:p>
            <a:pPr indent="457200"/>
            <a:endParaRPr lang="en-US" altLang="zh-CN" sz="2800"/>
          </a:p>
          <a:p>
            <a:pPr indent="457200"/>
            <a:r>
              <a:rPr lang="en-US" altLang="zh-CN" sz="2800"/>
              <a:t>2</a:t>
            </a:r>
            <a:r>
              <a:rPr lang="zh-CN" altLang="en-US" sz="2800"/>
              <a:t>、定期的讨论（每周一个主讲）</a:t>
            </a:r>
            <a:endParaRPr lang="en-US" altLang="zh-CN" sz="2800"/>
          </a:p>
          <a:p>
            <a:pPr indent="457200"/>
            <a:endParaRPr lang="en-US" altLang="zh-CN" sz="2800"/>
          </a:p>
          <a:p>
            <a:pPr indent="457200"/>
            <a:r>
              <a:rPr lang="en-US" altLang="zh-CN" sz="2800"/>
              <a:t>3</a:t>
            </a:r>
            <a:r>
              <a:rPr lang="zh-CN" altLang="en-US" sz="2800"/>
              <a:t>、养成记录的习惯（</a:t>
            </a:r>
            <a:r>
              <a:rPr lang="en-US" altLang="zh-CN" sz="2800"/>
              <a:t> Chinese Software Developer Network, CSDN</a:t>
            </a:r>
            <a:r>
              <a:rPr lang="zh-CN" altLang="en-US" sz="2800"/>
              <a:t>等</a:t>
            </a:r>
            <a:r>
              <a:rPr lang="en-US" altLang="zh-CN" sz="2800"/>
              <a:t> </a:t>
            </a:r>
            <a:r>
              <a:rPr lang="zh-CN" altLang="en-US" sz="2800"/>
              <a:t>）</a:t>
            </a:r>
            <a:endParaRPr lang="en-US" altLang="zh-CN" sz="2800"/>
          </a:p>
          <a:p>
            <a:pPr indent="457200"/>
            <a:endParaRPr lang="en-US" altLang="zh-CN" sz="2800"/>
          </a:p>
          <a:p>
            <a:pPr indent="457200"/>
            <a:r>
              <a:rPr lang="en-US" altLang="zh-CN" sz="2800"/>
              <a:t>4</a:t>
            </a:r>
            <a:r>
              <a:rPr lang="zh-CN" altLang="en-US" sz="2800"/>
              <a:t>、劳逸结合，好的身体是完成各项事务的本钱（团建）</a:t>
            </a:r>
            <a:endParaRPr lang="en-US" altLang="zh-CN" sz="2800"/>
          </a:p>
          <a:p>
            <a:pPr indent="457200"/>
            <a:endParaRPr lang="zh-CN" altLang="en-US" sz="2800"/>
          </a:p>
        </p:txBody>
      </p:sp>
    </p:spTree>
    <p:extLst>
      <p:ext uri="{BB962C8B-B14F-4D97-AF65-F5344CB8AC3E}">
        <p14:creationId xmlns:p14="http://schemas.microsoft.com/office/powerpoint/2010/main" val="352125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1.2 </a:t>
            </a:r>
            <a:r>
              <a:rPr lang="zh-CN" altLang="en-US" sz="3600" b="1">
                <a:latin typeface="宋体" panose="02010600030101010101" pitchFamily="2" charset="-122"/>
                <a:ea typeface="宋体" panose="02010600030101010101" pitchFamily="2" charset="-122"/>
              </a:rPr>
              <a:t>优化问题的一般表达</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）实际优化问题的抽象</a:t>
            </a:r>
          </a:p>
        </p:txBody>
      </p:sp>
      <p:sp>
        <p:nvSpPr>
          <p:cNvPr id="19" name="矩形 18">
            <a:extLst>
              <a:ext uri="{FF2B5EF4-FFF2-40B4-BE49-F238E27FC236}">
                <a16:creationId xmlns:a16="http://schemas.microsoft.com/office/drawing/2014/main" id="{9FF8692C-D881-4A3F-A072-8155BF0302EF}"/>
              </a:ext>
            </a:extLst>
          </p:cNvPr>
          <p:cNvSpPr/>
          <p:nvPr/>
        </p:nvSpPr>
        <p:spPr>
          <a:xfrm>
            <a:off x="4644501" y="2936709"/>
            <a:ext cx="2902998" cy="21750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BF87D40-71CD-4980-ABBC-C43EBF7AD829}"/>
              </a:ext>
            </a:extLst>
          </p:cNvPr>
          <p:cNvSpPr txBox="1"/>
          <p:nvPr/>
        </p:nvSpPr>
        <p:spPr>
          <a:xfrm>
            <a:off x="5027121" y="3558840"/>
            <a:ext cx="2236510" cy="1077218"/>
          </a:xfrm>
          <a:prstGeom prst="rect">
            <a:avLst/>
          </a:prstGeom>
          <a:noFill/>
        </p:spPr>
        <p:txBody>
          <a:bodyPr wrap="none" rtlCol="0">
            <a:spAutoFit/>
          </a:bodyPr>
          <a:lstStyle/>
          <a:p>
            <a:r>
              <a:rPr lang="zh-CN" altLang="en-US" sz="3200"/>
              <a:t>某未知系统</a:t>
            </a:r>
            <a:endParaRPr lang="en-US" altLang="zh-CN" sz="3200"/>
          </a:p>
          <a:p>
            <a:pPr algn="ctr"/>
            <a:r>
              <a:rPr lang="en-US" altLang="zh-CN" sz="3200"/>
              <a:t>F(x)</a:t>
            </a:r>
            <a:endParaRPr lang="zh-CN" altLang="en-US" sz="3200"/>
          </a:p>
        </p:txBody>
      </p:sp>
      <p:sp>
        <p:nvSpPr>
          <p:cNvPr id="21" name="箭头: 右 20">
            <a:extLst>
              <a:ext uri="{FF2B5EF4-FFF2-40B4-BE49-F238E27FC236}">
                <a16:creationId xmlns:a16="http://schemas.microsoft.com/office/drawing/2014/main" id="{CBA38C7A-2FDC-4E50-AA2C-1DCB7BD590F0}"/>
              </a:ext>
            </a:extLst>
          </p:cNvPr>
          <p:cNvSpPr/>
          <p:nvPr/>
        </p:nvSpPr>
        <p:spPr>
          <a:xfrm>
            <a:off x="2132120" y="3731835"/>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8A4BFA08-5B8A-4225-B883-6F7A6684FB0A}"/>
              </a:ext>
            </a:extLst>
          </p:cNvPr>
          <p:cNvSpPr txBox="1"/>
          <p:nvPr/>
        </p:nvSpPr>
        <p:spPr>
          <a:xfrm>
            <a:off x="2367047" y="3178706"/>
            <a:ext cx="1343638" cy="707886"/>
          </a:xfrm>
          <a:prstGeom prst="rect">
            <a:avLst/>
          </a:prstGeom>
          <a:noFill/>
        </p:spPr>
        <p:txBody>
          <a:bodyPr wrap="none" rtlCol="0">
            <a:spAutoFit/>
          </a:bodyPr>
          <a:lstStyle/>
          <a:p>
            <a:r>
              <a:rPr lang="zh-CN" altLang="en-US" sz="3200">
                <a:solidFill>
                  <a:srgbClr val="FF0000"/>
                </a:solidFill>
              </a:rPr>
              <a:t>输入 </a:t>
            </a:r>
            <a:r>
              <a:rPr lang="en-US" altLang="zh-CN" sz="4000">
                <a:solidFill>
                  <a:srgbClr val="FF0000"/>
                </a:solidFill>
              </a:rPr>
              <a:t>x</a:t>
            </a:r>
            <a:endParaRPr lang="zh-CN" altLang="en-US" sz="3200">
              <a:solidFill>
                <a:srgbClr val="FF0000"/>
              </a:solidFill>
            </a:endParaRPr>
          </a:p>
        </p:txBody>
      </p:sp>
      <p:sp>
        <p:nvSpPr>
          <p:cNvPr id="23" name="箭头: 右 22">
            <a:extLst>
              <a:ext uri="{FF2B5EF4-FFF2-40B4-BE49-F238E27FC236}">
                <a16:creationId xmlns:a16="http://schemas.microsoft.com/office/drawing/2014/main" id="{492C446B-F3AA-49BF-90AA-F5D1D76BDE02}"/>
              </a:ext>
            </a:extLst>
          </p:cNvPr>
          <p:cNvSpPr/>
          <p:nvPr/>
        </p:nvSpPr>
        <p:spPr>
          <a:xfrm>
            <a:off x="7651976" y="3812021"/>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B371E22B-3FE5-4CC9-A01B-4D730CB1B4D7}"/>
              </a:ext>
            </a:extLst>
          </p:cNvPr>
          <p:cNvSpPr txBox="1"/>
          <p:nvPr/>
        </p:nvSpPr>
        <p:spPr>
          <a:xfrm>
            <a:off x="7930119" y="3168938"/>
            <a:ext cx="2468946" cy="707886"/>
          </a:xfrm>
          <a:prstGeom prst="rect">
            <a:avLst/>
          </a:prstGeom>
          <a:noFill/>
        </p:spPr>
        <p:txBody>
          <a:bodyPr wrap="none" rtlCol="0">
            <a:spAutoFit/>
          </a:bodyPr>
          <a:lstStyle/>
          <a:p>
            <a:r>
              <a:rPr lang="zh-CN" altLang="en-US" sz="3200">
                <a:solidFill>
                  <a:srgbClr val="FF0000"/>
                </a:solidFill>
              </a:rPr>
              <a:t>输出 </a:t>
            </a:r>
            <a:r>
              <a:rPr lang="en-US" altLang="zh-CN" sz="4000">
                <a:solidFill>
                  <a:srgbClr val="FF0000"/>
                </a:solidFill>
              </a:rPr>
              <a:t>y=F(x)</a:t>
            </a:r>
            <a:endParaRPr lang="zh-CN" altLang="en-US" sz="3200">
              <a:solidFill>
                <a:srgbClr val="FF0000"/>
              </a:solidFill>
            </a:endParaRPr>
          </a:p>
        </p:txBody>
      </p:sp>
    </p:spTree>
    <p:extLst>
      <p:ext uri="{BB962C8B-B14F-4D97-AF65-F5344CB8AC3E}">
        <p14:creationId xmlns:p14="http://schemas.microsoft.com/office/powerpoint/2010/main" val="330913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1.2 </a:t>
            </a:r>
            <a:r>
              <a:rPr lang="zh-CN" altLang="en-US" sz="3600" b="1">
                <a:latin typeface="宋体" panose="02010600030101010101" pitchFamily="2" charset="-122"/>
                <a:ea typeface="宋体" panose="02010600030101010101" pitchFamily="2" charset="-122"/>
              </a:rPr>
              <a:t>优化问题的一般表达</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）优化问题数学表达式</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1147F0C-0247-42FA-B8FE-FBE84EDA7417}"/>
              </a:ext>
            </a:extLst>
          </p:cNvPr>
          <p:cNvGraphicFramePr>
            <a:graphicFrameLocks/>
          </p:cNvGraphicFramePr>
          <p:nvPr>
            <p:extLst>
              <p:ext uri="{D42A27DB-BD31-4B8C-83A1-F6EECF244321}">
                <p14:modId xmlns:p14="http://schemas.microsoft.com/office/powerpoint/2010/main" val="1150461922"/>
              </p:ext>
            </p:extLst>
          </p:nvPr>
        </p:nvGraphicFramePr>
        <p:xfrm>
          <a:off x="825951" y="2341319"/>
          <a:ext cx="6907212" cy="3724275"/>
        </p:xfrm>
        <a:graphic>
          <a:graphicData uri="http://schemas.openxmlformats.org/presentationml/2006/ole">
            <mc:AlternateContent xmlns:mc="http://schemas.openxmlformats.org/markup-compatibility/2006">
              <mc:Choice xmlns:v="urn:schemas-microsoft-com:vml" Requires="v">
                <p:oleObj name="Equation" r:id="rId2" imgW="1790640" imgH="965160" progId="Equation.DSMT4">
                  <p:embed/>
                </p:oleObj>
              </mc:Choice>
              <mc:Fallback>
                <p:oleObj name="Equation" r:id="rId2" imgW="1790640" imgH="965160" progId="Equation.DSMT4">
                  <p:embed/>
                  <p:pic>
                    <p:nvPicPr>
                      <p:cNvPr id="0" name="Object 1"/>
                      <p:cNvPicPr>
                        <a:picLocks noChangeArrowheads="1"/>
                      </p:cNvPicPr>
                      <p:nvPr/>
                    </p:nvPicPr>
                    <p:blipFill>
                      <a:blip r:embed="rId3"/>
                      <a:srcRect/>
                      <a:stretch>
                        <a:fillRect/>
                      </a:stretch>
                    </p:blipFill>
                    <p:spPr bwMode="auto">
                      <a:xfrm>
                        <a:off x="825951" y="2341319"/>
                        <a:ext cx="6907212" cy="3724275"/>
                      </a:xfrm>
                      <a:prstGeom prst="rect">
                        <a:avLst/>
                      </a:prstGeom>
                      <a:noFill/>
                    </p:spPr>
                  </p:pic>
                </p:oleObj>
              </mc:Fallback>
            </mc:AlternateContent>
          </a:graphicData>
        </a:graphic>
      </p:graphicFrame>
      <p:grpSp>
        <p:nvGrpSpPr>
          <p:cNvPr id="6" name="组合 5">
            <a:extLst>
              <a:ext uri="{FF2B5EF4-FFF2-40B4-BE49-F238E27FC236}">
                <a16:creationId xmlns:a16="http://schemas.microsoft.com/office/drawing/2014/main" id="{C9B4B7F9-7BDE-44C2-A005-2A82A9E1F5FA}"/>
              </a:ext>
            </a:extLst>
          </p:cNvPr>
          <p:cNvGrpSpPr/>
          <p:nvPr/>
        </p:nvGrpSpPr>
        <p:grpSpPr>
          <a:xfrm>
            <a:off x="8903473" y="3483084"/>
            <a:ext cx="3379598" cy="646331"/>
            <a:chOff x="8020779" y="1788200"/>
            <a:chExt cx="3379598" cy="646331"/>
          </a:xfrm>
        </p:grpSpPr>
        <p:graphicFrame>
          <p:nvGraphicFramePr>
            <p:cNvPr id="18" name="对象 17">
              <a:extLst>
                <a:ext uri="{FF2B5EF4-FFF2-40B4-BE49-F238E27FC236}">
                  <a16:creationId xmlns:a16="http://schemas.microsoft.com/office/drawing/2014/main" id="{B2F4206D-DF3B-400E-8972-568479F9DAC6}"/>
                </a:ext>
              </a:extLst>
            </p:cNvPr>
            <p:cNvGraphicFramePr>
              <a:graphicFrameLocks/>
            </p:cNvGraphicFramePr>
            <p:nvPr>
              <p:extLst>
                <p:ext uri="{D42A27DB-BD31-4B8C-83A1-F6EECF244321}">
                  <p14:modId xmlns:p14="http://schemas.microsoft.com/office/powerpoint/2010/main" val="3626259144"/>
                </p:ext>
              </p:extLst>
            </p:nvPr>
          </p:nvGraphicFramePr>
          <p:xfrm>
            <a:off x="8020779" y="1896368"/>
            <a:ext cx="538163" cy="538163"/>
          </p:xfrm>
          <a:graphic>
            <a:graphicData uri="http://schemas.openxmlformats.org/presentationml/2006/ole">
              <mc:AlternateContent xmlns:mc="http://schemas.openxmlformats.org/markup-compatibility/2006">
                <mc:Choice xmlns:v="urn:schemas-microsoft-com:vml" Requires="v">
                  <p:oleObj name="Equation" r:id="rId4" imgW="139680" imgH="139680" progId="Equation.DSMT4">
                    <p:embed/>
                  </p:oleObj>
                </mc:Choice>
                <mc:Fallback>
                  <p:oleObj name="Equation" r:id="rId4" imgW="139680" imgH="139680" progId="Equation.DSMT4">
                    <p:embed/>
                    <p:pic>
                      <p:nvPicPr>
                        <p:cNvPr id="3" name="对象 2">
                          <a:extLst>
                            <a:ext uri="{FF2B5EF4-FFF2-40B4-BE49-F238E27FC236}">
                              <a16:creationId xmlns:a16="http://schemas.microsoft.com/office/drawing/2014/main" id="{11147F0C-0247-42FA-B8FE-FBE84EDA7417}"/>
                            </a:ext>
                          </a:extLst>
                        </p:cNvPr>
                        <p:cNvPicPr>
                          <a:picLocks noChangeArrowheads="1"/>
                        </p:cNvPicPr>
                        <p:nvPr/>
                      </p:nvPicPr>
                      <p:blipFill>
                        <a:blip r:embed="rId5"/>
                        <a:srcRect/>
                        <a:stretch>
                          <a:fillRect/>
                        </a:stretch>
                      </p:blipFill>
                      <p:spPr bwMode="auto">
                        <a:xfrm>
                          <a:off x="8020779" y="1896368"/>
                          <a:ext cx="538163" cy="538163"/>
                        </a:xfrm>
                        <a:prstGeom prst="rect">
                          <a:avLst/>
                        </a:prstGeom>
                        <a:noFill/>
                      </p:spPr>
                    </p:pic>
                  </p:oleObj>
                </mc:Fallback>
              </mc:AlternateContent>
            </a:graphicData>
          </a:graphic>
        </p:graphicFrame>
        <p:sp>
          <p:nvSpPr>
            <p:cNvPr id="25" name="文本框 24">
              <a:extLst>
                <a:ext uri="{FF2B5EF4-FFF2-40B4-BE49-F238E27FC236}">
                  <a16:creationId xmlns:a16="http://schemas.microsoft.com/office/drawing/2014/main" id="{FDC48A26-CBD2-4942-907B-71CBA7DBA9AF}"/>
                </a:ext>
              </a:extLst>
            </p:cNvPr>
            <p:cNvSpPr txBox="1"/>
            <p:nvPr/>
          </p:nvSpPr>
          <p:spPr>
            <a:xfrm>
              <a:off x="8475945" y="1788200"/>
              <a:ext cx="2924432" cy="646331"/>
            </a:xfrm>
            <a:prstGeom prst="rect">
              <a:avLst/>
            </a:prstGeom>
            <a:noFill/>
          </p:spPr>
          <p:txBody>
            <a:bodyPr wrap="square" rtlCol="0">
              <a:spAutoFit/>
            </a:bodyPr>
            <a:lstStyle/>
            <a:p>
              <a:r>
                <a:rPr lang="zh-CN" altLang="en-US" sz="3600" b="1">
                  <a:latin typeface="宋体" panose="02010600030101010101" pitchFamily="2" charset="-122"/>
                  <a:ea typeface="宋体" panose="02010600030101010101" pitchFamily="2" charset="-122"/>
                </a:rPr>
                <a:t>：决策变量</a:t>
              </a:r>
            </a:p>
          </p:txBody>
        </p:sp>
      </p:grpSp>
      <p:grpSp>
        <p:nvGrpSpPr>
          <p:cNvPr id="27" name="组合 26">
            <a:extLst>
              <a:ext uri="{FF2B5EF4-FFF2-40B4-BE49-F238E27FC236}">
                <a16:creationId xmlns:a16="http://schemas.microsoft.com/office/drawing/2014/main" id="{AE17A57B-EC38-4A00-BF2F-3DA159CA64F0}"/>
              </a:ext>
            </a:extLst>
          </p:cNvPr>
          <p:cNvGrpSpPr/>
          <p:nvPr/>
        </p:nvGrpSpPr>
        <p:grpSpPr>
          <a:xfrm>
            <a:off x="8056607" y="2646362"/>
            <a:ext cx="4226464" cy="782638"/>
            <a:chOff x="7173913" y="1774156"/>
            <a:chExt cx="4226464" cy="782638"/>
          </a:xfrm>
        </p:grpSpPr>
        <p:graphicFrame>
          <p:nvGraphicFramePr>
            <p:cNvPr id="28" name="对象 27">
              <a:extLst>
                <a:ext uri="{FF2B5EF4-FFF2-40B4-BE49-F238E27FC236}">
                  <a16:creationId xmlns:a16="http://schemas.microsoft.com/office/drawing/2014/main" id="{C7FD26EF-C968-4272-8981-2304103FA615}"/>
                </a:ext>
              </a:extLst>
            </p:cNvPr>
            <p:cNvGraphicFramePr>
              <a:graphicFrameLocks/>
            </p:cNvGraphicFramePr>
            <p:nvPr>
              <p:extLst>
                <p:ext uri="{D42A27DB-BD31-4B8C-83A1-F6EECF244321}">
                  <p14:modId xmlns:p14="http://schemas.microsoft.com/office/powerpoint/2010/main" val="839201074"/>
                </p:ext>
              </p:extLst>
            </p:nvPr>
          </p:nvGraphicFramePr>
          <p:xfrm>
            <a:off x="7173913" y="1774156"/>
            <a:ext cx="1419225" cy="782638"/>
          </p:xfrm>
          <a:graphic>
            <a:graphicData uri="http://schemas.openxmlformats.org/presentationml/2006/ole">
              <mc:AlternateContent xmlns:mc="http://schemas.openxmlformats.org/markup-compatibility/2006">
                <mc:Choice xmlns:v="urn:schemas-microsoft-com:vml" Requires="v">
                  <p:oleObj name="Equation" r:id="rId6" imgW="368280" imgH="203040" progId="Equation.DSMT4">
                    <p:embed/>
                  </p:oleObj>
                </mc:Choice>
                <mc:Fallback>
                  <p:oleObj name="Equation" r:id="rId6" imgW="368280" imgH="203040" progId="Equation.DSMT4">
                    <p:embed/>
                    <p:pic>
                      <p:nvPicPr>
                        <p:cNvPr id="18" name="对象 17">
                          <a:extLst>
                            <a:ext uri="{FF2B5EF4-FFF2-40B4-BE49-F238E27FC236}">
                              <a16:creationId xmlns:a16="http://schemas.microsoft.com/office/drawing/2014/main" id="{B2F4206D-DF3B-400E-8972-568479F9DAC6}"/>
                            </a:ext>
                          </a:extLst>
                        </p:cNvPr>
                        <p:cNvPicPr>
                          <a:picLocks noChangeArrowheads="1"/>
                        </p:cNvPicPr>
                        <p:nvPr/>
                      </p:nvPicPr>
                      <p:blipFill>
                        <a:blip r:embed="rId7"/>
                        <a:srcRect/>
                        <a:stretch>
                          <a:fillRect/>
                        </a:stretch>
                      </p:blipFill>
                      <p:spPr bwMode="auto">
                        <a:xfrm>
                          <a:off x="7173913" y="1774156"/>
                          <a:ext cx="1419225" cy="782638"/>
                        </a:xfrm>
                        <a:prstGeom prst="rect">
                          <a:avLst/>
                        </a:prstGeom>
                        <a:noFill/>
                      </p:spPr>
                    </p:pic>
                  </p:oleObj>
                </mc:Fallback>
              </mc:AlternateContent>
            </a:graphicData>
          </a:graphic>
        </p:graphicFrame>
        <p:sp>
          <p:nvSpPr>
            <p:cNvPr id="29" name="文本框 28">
              <a:extLst>
                <a:ext uri="{FF2B5EF4-FFF2-40B4-BE49-F238E27FC236}">
                  <a16:creationId xmlns:a16="http://schemas.microsoft.com/office/drawing/2014/main" id="{DE0309B9-D7C1-4583-94BD-99EA5C07DDD9}"/>
                </a:ext>
              </a:extLst>
            </p:cNvPr>
            <p:cNvSpPr txBox="1"/>
            <p:nvPr/>
          </p:nvSpPr>
          <p:spPr>
            <a:xfrm>
              <a:off x="8475945" y="1788200"/>
              <a:ext cx="2924432" cy="646331"/>
            </a:xfrm>
            <a:prstGeom prst="rect">
              <a:avLst/>
            </a:prstGeom>
            <a:noFill/>
          </p:spPr>
          <p:txBody>
            <a:bodyPr wrap="square" rtlCol="0">
              <a:spAutoFit/>
            </a:bodyPr>
            <a:lstStyle/>
            <a:p>
              <a:r>
                <a:rPr lang="zh-CN" altLang="en-US" sz="3600" b="1">
                  <a:latin typeface="宋体" panose="02010600030101010101" pitchFamily="2" charset="-122"/>
                  <a:ea typeface="宋体" panose="02010600030101010101" pitchFamily="2" charset="-122"/>
                </a:rPr>
                <a:t>：目标函数</a:t>
              </a:r>
            </a:p>
          </p:txBody>
        </p:sp>
      </p:grpSp>
    </p:spTree>
    <p:extLst>
      <p:ext uri="{BB962C8B-B14F-4D97-AF65-F5344CB8AC3E}">
        <p14:creationId xmlns:p14="http://schemas.microsoft.com/office/powerpoint/2010/main" val="414007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1.3 </a:t>
            </a:r>
            <a:r>
              <a:rPr lang="zh-CN" altLang="en-US" sz="3600" b="1">
                <a:latin typeface="宋体" panose="02010600030101010101" pitchFamily="2" charset="-122"/>
                <a:ea typeface="宋体" panose="02010600030101010101" pitchFamily="2" charset="-122"/>
              </a:rPr>
              <a:t>优化的思想</a:t>
            </a:r>
          </a:p>
        </p:txBody>
      </p:sp>
      <p:sp>
        <p:nvSpPr>
          <p:cNvPr id="2" name="Rectangle 2">
            <a:extLst>
              <a:ext uri="{FF2B5EF4-FFF2-40B4-BE49-F238E27FC236}">
                <a16:creationId xmlns:a16="http://schemas.microsoft.com/office/drawing/2014/main" id="{36F9F955-D5E9-4DA5-8042-CB853F74615D}"/>
              </a:ext>
            </a:extLst>
          </p:cNvPr>
          <p:cNvSpPr>
            <a:spLocks noChangeArrowheads="1"/>
          </p:cNvSpPr>
          <p:nvPr/>
        </p:nvSpPr>
        <p:spPr bwMode="auto">
          <a:xfrm>
            <a:off x="1149395" y="2910017"/>
            <a:ext cx="200532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72EDD0B0-9AB1-4E62-BCA0-5411CBEF6C02}"/>
              </a:ext>
            </a:extLst>
          </p:cNvPr>
          <p:cNvSpPr/>
          <p:nvPr/>
        </p:nvSpPr>
        <p:spPr>
          <a:xfrm>
            <a:off x="4372653" y="1822502"/>
            <a:ext cx="2902998" cy="21750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D263581-0C5B-4114-A8EB-2049A178CBD4}"/>
              </a:ext>
            </a:extLst>
          </p:cNvPr>
          <p:cNvSpPr txBox="1"/>
          <p:nvPr/>
        </p:nvSpPr>
        <p:spPr>
          <a:xfrm>
            <a:off x="4705897" y="2490578"/>
            <a:ext cx="2236510" cy="1077218"/>
          </a:xfrm>
          <a:prstGeom prst="rect">
            <a:avLst/>
          </a:prstGeom>
          <a:noFill/>
        </p:spPr>
        <p:txBody>
          <a:bodyPr wrap="none" rtlCol="0">
            <a:spAutoFit/>
          </a:bodyPr>
          <a:lstStyle/>
          <a:p>
            <a:r>
              <a:rPr lang="zh-CN" altLang="en-US" sz="3200"/>
              <a:t>某未知系统</a:t>
            </a:r>
            <a:endParaRPr lang="en-US" altLang="zh-CN" sz="3200"/>
          </a:p>
          <a:p>
            <a:pPr algn="ctr"/>
            <a:r>
              <a:rPr lang="en-US" altLang="zh-CN" sz="3200"/>
              <a:t>F(x)</a:t>
            </a:r>
            <a:endParaRPr lang="zh-CN" altLang="en-US" sz="3200"/>
          </a:p>
        </p:txBody>
      </p:sp>
      <p:sp>
        <p:nvSpPr>
          <p:cNvPr id="8" name="箭头: 右 7">
            <a:extLst>
              <a:ext uri="{FF2B5EF4-FFF2-40B4-BE49-F238E27FC236}">
                <a16:creationId xmlns:a16="http://schemas.microsoft.com/office/drawing/2014/main" id="{5021ECB3-B55C-4BEE-A858-FE87BE5BEB89}"/>
              </a:ext>
            </a:extLst>
          </p:cNvPr>
          <p:cNvSpPr/>
          <p:nvPr/>
        </p:nvSpPr>
        <p:spPr>
          <a:xfrm>
            <a:off x="1860272" y="2617628"/>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A73D389-7619-4BB3-AA53-37A7D7A45FF7}"/>
              </a:ext>
            </a:extLst>
          </p:cNvPr>
          <p:cNvSpPr txBox="1"/>
          <p:nvPr/>
        </p:nvSpPr>
        <p:spPr>
          <a:xfrm>
            <a:off x="2095199" y="2064499"/>
            <a:ext cx="1343638" cy="707886"/>
          </a:xfrm>
          <a:prstGeom prst="rect">
            <a:avLst/>
          </a:prstGeom>
          <a:noFill/>
        </p:spPr>
        <p:txBody>
          <a:bodyPr wrap="none" rtlCol="0">
            <a:spAutoFit/>
          </a:bodyPr>
          <a:lstStyle/>
          <a:p>
            <a:r>
              <a:rPr lang="zh-CN" altLang="en-US" sz="3200">
                <a:solidFill>
                  <a:srgbClr val="FF0000"/>
                </a:solidFill>
              </a:rPr>
              <a:t>输入 </a:t>
            </a:r>
            <a:r>
              <a:rPr lang="en-US" altLang="zh-CN" sz="4000">
                <a:solidFill>
                  <a:srgbClr val="FF0000"/>
                </a:solidFill>
              </a:rPr>
              <a:t>x</a:t>
            </a:r>
            <a:endParaRPr lang="zh-CN" altLang="en-US" sz="3200">
              <a:solidFill>
                <a:srgbClr val="FF0000"/>
              </a:solidFill>
            </a:endParaRPr>
          </a:p>
        </p:txBody>
      </p:sp>
      <p:sp>
        <p:nvSpPr>
          <p:cNvPr id="10" name="箭头: 右 9">
            <a:extLst>
              <a:ext uri="{FF2B5EF4-FFF2-40B4-BE49-F238E27FC236}">
                <a16:creationId xmlns:a16="http://schemas.microsoft.com/office/drawing/2014/main" id="{08151D04-AD92-4A23-AF10-CE627F8EE622}"/>
              </a:ext>
            </a:extLst>
          </p:cNvPr>
          <p:cNvSpPr/>
          <p:nvPr/>
        </p:nvSpPr>
        <p:spPr>
          <a:xfrm>
            <a:off x="7380128" y="2697814"/>
            <a:ext cx="2407904" cy="678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6BCA35A-29BA-44ED-80EE-DE0653630AE0}"/>
              </a:ext>
            </a:extLst>
          </p:cNvPr>
          <p:cNvSpPr/>
          <p:nvPr/>
        </p:nvSpPr>
        <p:spPr>
          <a:xfrm>
            <a:off x="5279321" y="4792657"/>
            <a:ext cx="1663086" cy="11320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FEFBBBE-5B43-4B42-BB5E-D361793FD9EE}"/>
              </a:ext>
            </a:extLst>
          </p:cNvPr>
          <p:cNvSpPr txBox="1"/>
          <p:nvPr/>
        </p:nvSpPr>
        <p:spPr>
          <a:xfrm>
            <a:off x="5608162" y="4820061"/>
            <a:ext cx="1005403" cy="1077218"/>
          </a:xfrm>
          <a:prstGeom prst="rect">
            <a:avLst/>
          </a:prstGeom>
          <a:noFill/>
        </p:spPr>
        <p:txBody>
          <a:bodyPr wrap="none" rtlCol="0">
            <a:spAutoFit/>
          </a:bodyPr>
          <a:lstStyle/>
          <a:p>
            <a:r>
              <a:rPr lang="zh-CN" altLang="en-US" sz="3200"/>
              <a:t>优化</a:t>
            </a:r>
            <a:endParaRPr lang="en-US" altLang="zh-CN" sz="3200"/>
          </a:p>
          <a:p>
            <a:r>
              <a:rPr lang="zh-CN" altLang="en-US" sz="3200"/>
              <a:t>算法</a:t>
            </a:r>
          </a:p>
        </p:txBody>
      </p:sp>
      <p:sp>
        <p:nvSpPr>
          <p:cNvPr id="14" name="箭头: 圆角右 13">
            <a:extLst>
              <a:ext uri="{FF2B5EF4-FFF2-40B4-BE49-F238E27FC236}">
                <a16:creationId xmlns:a16="http://schemas.microsoft.com/office/drawing/2014/main" id="{7BED1B24-95AA-4738-AAA9-48ADC3FBA6C0}"/>
              </a:ext>
            </a:extLst>
          </p:cNvPr>
          <p:cNvSpPr/>
          <p:nvPr/>
        </p:nvSpPr>
        <p:spPr>
          <a:xfrm rot="10800000">
            <a:off x="6942407" y="3136397"/>
            <a:ext cx="2107890" cy="2582723"/>
          </a:xfrm>
          <a:prstGeom prst="bentArrow">
            <a:avLst>
              <a:gd name="adj1" fmla="val 11276"/>
              <a:gd name="adj2" fmla="val 16297"/>
              <a:gd name="adj3" fmla="val 18305"/>
              <a:gd name="adj4" fmla="val 420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7" name="箭头: 圆角右 16">
            <a:extLst>
              <a:ext uri="{FF2B5EF4-FFF2-40B4-BE49-F238E27FC236}">
                <a16:creationId xmlns:a16="http://schemas.microsoft.com/office/drawing/2014/main" id="{89398873-0800-494E-A0F6-52C79859FBB8}"/>
              </a:ext>
            </a:extLst>
          </p:cNvPr>
          <p:cNvSpPr/>
          <p:nvPr/>
        </p:nvSpPr>
        <p:spPr>
          <a:xfrm rot="16200000">
            <a:off x="2496545" y="2732556"/>
            <a:ext cx="2376440" cy="3184122"/>
          </a:xfrm>
          <a:prstGeom prst="bentArrow">
            <a:avLst>
              <a:gd name="adj1" fmla="val 11276"/>
              <a:gd name="adj2" fmla="val 16297"/>
              <a:gd name="adj3" fmla="val 18305"/>
              <a:gd name="adj4" fmla="val 4207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8DE5A12D-E8E8-43E5-A4DD-D47519CD5B00}"/>
              </a:ext>
            </a:extLst>
          </p:cNvPr>
          <p:cNvSpPr txBox="1"/>
          <p:nvPr/>
        </p:nvSpPr>
        <p:spPr>
          <a:xfrm>
            <a:off x="3171431" y="4115911"/>
            <a:ext cx="1826141" cy="1077218"/>
          </a:xfrm>
          <a:prstGeom prst="rect">
            <a:avLst/>
          </a:prstGeom>
          <a:noFill/>
        </p:spPr>
        <p:txBody>
          <a:bodyPr wrap="none" rtlCol="0">
            <a:spAutoFit/>
          </a:bodyPr>
          <a:lstStyle/>
          <a:p>
            <a:r>
              <a:rPr lang="zh-CN" altLang="en-US" sz="3200">
                <a:solidFill>
                  <a:srgbClr val="FF0000"/>
                </a:solidFill>
              </a:rPr>
              <a:t>指导搜索</a:t>
            </a:r>
            <a:endParaRPr lang="en-US" altLang="zh-CN" sz="3200">
              <a:solidFill>
                <a:srgbClr val="FF0000"/>
              </a:solidFill>
            </a:endParaRPr>
          </a:p>
          <a:p>
            <a:pPr algn="ctr"/>
            <a:r>
              <a:rPr lang="zh-CN" altLang="en-US" sz="3200">
                <a:solidFill>
                  <a:srgbClr val="FF0000"/>
                </a:solidFill>
              </a:rPr>
              <a:t>更优的</a:t>
            </a:r>
            <a:r>
              <a:rPr lang="en-US" altLang="zh-CN" sz="3200">
                <a:solidFill>
                  <a:srgbClr val="FF0000"/>
                </a:solidFill>
              </a:rPr>
              <a:t>x</a:t>
            </a:r>
            <a:endParaRPr lang="zh-CN" altLang="en-US" sz="3200">
              <a:solidFill>
                <a:srgbClr val="FF0000"/>
              </a:solidFill>
            </a:endParaRPr>
          </a:p>
        </p:txBody>
      </p:sp>
      <p:sp>
        <p:nvSpPr>
          <p:cNvPr id="30" name="文本框 29">
            <a:extLst>
              <a:ext uri="{FF2B5EF4-FFF2-40B4-BE49-F238E27FC236}">
                <a16:creationId xmlns:a16="http://schemas.microsoft.com/office/drawing/2014/main" id="{8D44335F-EC1E-4ECD-9477-85B2091654A8}"/>
              </a:ext>
            </a:extLst>
          </p:cNvPr>
          <p:cNvSpPr txBox="1"/>
          <p:nvPr/>
        </p:nvSpPr>
        <p:spPr>
          <a:xfrm>
            <a:off x="7608895" y="2073042"/>
            <a:ext cx="2468946" cy="707886"/>
          </a:xfrm>
          <a:prstGeom prst="rect">
            <a:avLst/>
          </a:prstGeom>
          <a:noFill/>
        </p:spPr>
        <p:txBody>
          <a:bodyPr wrap="none" rtlCol="0">
            <a:spAutoFit/>
          </a:bodyPr>
          <a:lstStyle/>
          <a:p>
            <a:r>
              <a:rPr lang="zh-CN" altLang="en-US" sz="3200">
                <a:solidFill>
                  <a:srgbClr val="FF0000"/>
                </a:solidFill>
              </a:rPr>
              <a:t>输出 </a:t>
            </a:r>
            <a:r>
              <a:rPr lang="en-US" altLang="zh-CN" sz="4000">
                <a:solidFill>
                  <a:srgbClr val="FF0000"/>
                </a:solidFill>
              </a:rPr>
              <a:t>y=F(x)</a:t>
            </a:r>
            <a:endParaRPr lang="zh-CN" altLang="en-US" sz="3200">
              <a:solidFill>
                <a:srgbClr val="FF0000"/>
              </a:solidFill>
            </a:endParaRPr>
          </a:p>
        </p:txBody>
      </p:sp>
    </p:spTree>
    <p:extLst>
      <p:ext uri="{BB962C8B-B14F-4D97-AF65-F5344CB8AC3E}">
        <p14:creationId xmlns:p14="http://schemas.microsoft.com/office/powerpoint/2010/main" val="336541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）粒子群优化 </a:t>
            </a:r>
            <a:r>
              <a:rPr lang="en-US" altLang="zh-CN" sz="3600" b="1">
                <a:latin typeface="宋体" panose="02010600030101010101" pitchFamily="2" charset="-122"/>
                <a:ea typeface="宋体" panose="02010600030101010101" pitchFamily="2" charset="-122"/>
              </a:rPr>
              <a:t>PSO</a:t>
            </a:r>
            <a:endParaRPr lang="zh-CN" altLang="en-US" sz="3600" b="1">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290F22E4-3E20-4AE2-A9C4-C66C6A7C7FDD}"/>
              </a:ext>
            </a:extLst>
          </p:cNvPr>
          <p:cNvPicPr>
            <a:picLocks noChangeAspect="1"/>
          </p:cNvPicPr>
          <p:nvPr/>
        </p:nvPicPr>
        <p:blipFill>
          <a:blip r:embed="rId2"/>
          <a:stretch>
            <a:fillRect/>
          </a:stretch>
        </p:blipFill>
        <p:spPr>
          <a:xfrm>
            <a:off x="6895068" y="1058507"/>
            <a:ext cx="4580230" cy="5367632"/>
          </a:xfrm>
          <a:prstGeom prst="rect">
            <a:avLst/>
          </a:prstGeom>
        </p:spPr>
      </p:pic>
      <p:graphicFrame>
        <p:nvGraphicFramePr>
          <p:cNvPr id="17" name="对象 16">
            <a:extLst>
              <a:ext uri="{FF2B5EF4-FFF2-40B4-BE49-F238E27FC236}">
                <a16:creationId xmlns:a16="http://schemas.microsoft.com/office/drawing/2014/main" id="{FED137B2-28B2-4F39-BFF9-6E37869ADFCE}"/>
              </a:ext>
            </a:extLst>
          </p:cNvPr>
          <p:cNvGraphicFramePr>
            <a:graphicFrameLocks/>
          </p:cNvGraphicFramePr>
          <p:nvPr>
            <p:extLst>
              <p:ext uri="{D42A27DB-BD31-4B8C-83A1-F6EECF244321}">
                <p14:modId xmlns:p14="http://schemas.microsoft.com/office/powerpoint/2010/main" val="996500290"/>
              </p:ext>
            </p:extLst>
          </p:nvPr>
        </p:nvGraphicFramePr>
        <p:xfrm>
          <a:off x="243891" y="5524842"/>
          <a:ext cx="6954795" cy="549302"/>
        </p:xfrm>
        <a:graphic>
          <a:graphicData uri="http://schemas.openxmlformats.org/presentationml/2006/ole">
            <mc:AlternateContent xmlns:mc="http://schemas.openxmlformats.org/markup-compatibility/2006">
              <mc:Choice xmlns:v="urn:schemas-microsoft-com:vml" Requires="v">
                <p:oleObj name="Equation" r:id="rId3" imgW="2400120" imgH="241200" progId="Equation.DSMT4">
                  <p:embed/>
                </p:oleObj>
              </mc:Choice>
              <mc:Fallback>
                <p:oleObj name="Equation" r:id="rId3" imgW="2400120" imgH="241200" progId="Equation.DSMT4">
                  <p:embed/>
                  <p:pic>
                    <p:nvPicPr>
                      <p:cNvPr id="2" name="对象 1">
                        <a:extLst>
                          <a:ext uri="{FF2B5EF4-FFF2-40B4-BE49-F238E27FC236}">
                            <a16:creationId xmlns:a16="http://schemas.microsoft.com/office/drawing/2014/main" id="{43B56BEF-1E31-4CC5-9CD1-9C8D9F182EE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91" y="5524842"/>
                        <a:ext cx="6954795" cy="549302"/>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A4526E0A-E125-4F2A-A95D-73ED1D238342}"/>
              </a:ext>
            </a:extLst>
          </p:cNvPr>
          <p:cNvGraphicFramePr>
            <a:graphicFrameLocks/>
          </p:cNvGraphicFramePr>
          <p:nvPr>
            <p:extLst>
              <p:ext uri="{D42A27DB-BD31-4B8C-83A1-F6EECF244321}">
                <p14:modId xmlns:p14="http://schemas.microsoft.com/office/powerpoint/2010/main" val="1369944300"/>
              </p:ext>
            </p:extLst>
          </p:nvPr>
        </p:nvGraphicFramePr>
        <p:xfrm>
          <a:off x="2095841" y="4799856"/>
          <a:ext cx="2621849" cy="505358"/>
        </p:xfrm>
        <a:graphic>
          <a:graphicData uri="http://schemas.openxmlformats.org/presentationml/2006/ole">
            <mc:AlternateContent xmlns:mc="http://schemas.openxmlformats.org/markup-compatibility/2006">
              <mc:Choice xmlns:v="urn:schemas-microsoft-com:vml" Requires="v">
                <p:oleObj name="Equation" r:id="rId5" imgW="901440" imgH="215640" progId="Equation.DSMT4">
                  <p:embed/>
                </p:oleObj>
              </mc:Choice>
              <mc:Fallback>
                <p:oleObj name="Equation" r:id="rId5" imgW="901440" imgH="215640" progId="Equation.DSMT4">
                  <p:embed/>
                  <p:pic>
                    <p:nvPicPr>
                      <p:cNvPr id="3" name="对象 2">
                        <a:extLst>
                          <a:ext uri="{FF2B5EF4-FFF2-40B4-BE49-F238E27FC236}">
                            <a16:creationId xmlns:a16="http://schemas.microsoft.com/office/drawing/2014/main" id="{29ECD48D-BBFE-407A-85FA-D2EF681319E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841" y="4799856"/>
                        <a:ext cx="2621849" cy="505358"/>
                      </a:xfrm>
                      <a:prstGeom prst="rect">
                        <a:avLst/>
                      </a:prstGeom>
                      <a:noFill/>
                    </p:spPr>
                  </p:pic>
                </p:oleObj>
              </mc:Fallback>
            </mc:AlternateContent>
          </a:graphicData>
        </a:graphic>
      </p:graphicFrame>
    </p:spTree>
    <p:extLst>
      <p:ext uri="{BB962C8B-B14F-4D97-AF65-F5344CB8AC3E}">
        <p14:creationId xmlns:p14="http://schemas.microsoft.com/office/powerpoint/2010/main" val="67995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1</a:t>
            </a:r>
            <a:r>
              <a:rPr lang="zh-CN" altLang="en-US" sz="3600" b="1">
                <a:latin typeface="宋体" panose="02010600030101010101" pitchFamily="2" charset="-122"/>
                <a:ea typeface="宋体" panose="02010600030101010101" pitchFamily="2" charset="-122"/>
              </a:rPr>
              <a:t>）粒子群优化 </a:t>
            </a:r>
            <a:r>
              <a:rPr lang="en-US" altLang="zh-CN" sz="3600" b="1">
                <a:latin typeface="宋体" panose="02010600030101010101" pitchFamily="2" charset="-122"/>
                <a:ea typeface="宋体" panose="02010600030101010101" pitchFamily="2" charset="-122"/>
              </a:rPr>
              <a:t>PSO</a:t>
            </a:r>
            <a:endParaRPr lang="zh-CN" altLang="en-US" sz="3600" b="1">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D1251EE2-E62D-4F43-8154-186B2A1FC396}"/>
              </a:ext>
            </a:extLst>
          </p:cNvPr>
          <p:cNvPicPr>
            <a:picLocks noChangeAspect="1"/>
          </p:cNvPicPr>
          <p:nvPr/>
        </p:nvPicPr>
        <p:blipFill>
          <a:blip r:embed="rId2"/>
          <a:stretch>
            <a:fillRect/>
          </a:stretch>
        </p:blipFill>
        <p:spPr>
          <a:xfrm>
            <a:off x="0" y="1896368"/>
            <a:ext cx="9742765" cy="4855514"/>
          </a:xfrm>
          <a:prstGeom prst="rect">
            <a:avLst/>
          </a:prstGeom>
        </p:spPr>
      </p:pic>
      <p:graphicFrame>
        <p:nvGraphicFramePr>
          <p:cNvPr id="5" name="对象 4">
            <a:extLst>
              <a:ext uri="{FF2B5EF4-FFF2-40B4-BE49-F238E27FC236}">
                <a16:creationId xmlns:a16="http://schemas.microsoft.com/office/drawing/2014/main" id="{CF87AD1C-CCAB-F495-1E70-AC7786667FC9}"/>
              </a:ext>
            </a:extLst>
          </p:cNvPr>
          <p:cNvGraphicFramePr>
            <a:graphicFrameLocks/>
          </p:cNvGraphicFramePr>
          <p:nvPr>
            <p:extLst>
              <p:ext uri="{D42A27DB-BD31-4B8C-83A1-F6EECF244321}">
                <p14:modId xmlns:p14="http://schemas.microsoft.com/office/powerpoint/2010/main" val="2943921271"/>
              </p:ext>
            </p:extLst>
          </p:nvPr>
        </p:nvGraphicFramePr>
        <p:xfrm>
          <a:off x="8793142" y="2794683"/>
          <a:ext cx="3311525" cy="1677988"/>
        </p:xfrm>
        <a:graphic>
          <a:graphicData uri="http://schemas.openxmlformats.org/presentationml/2006/ole">
            <mc:AlternateContent xmlns:mc="http://schemas.openxmlformats.org/markup-compatibility/2006">
              <mc:Choice xmlns:v="urn:schemas-microsoft-com:vml" Requires="v">
                <p:oleObj name="Equation" r:id="rId3" imgW="1143000" imgH="736560" progId="Equation.DSMT4">
                  <p:embed/>
                </p:oleObj>
              </mc:Choice>
              <mc:Fallback>
                <p:oleObj name="Equation" r:id="rId3" imgW="1143000" imgH="736560" progId="Equation.DSMT4">
                  <p:embed/>
                  <p:pic>
                    <p:nvPicPr>
                      <p:cNvPr id="17" name="对象 16">
                        <a:extLst>
                          <a:ext uri="{FF2B5EF4-FFF2-40B4-BE49-F238E27FC236}">
                            <a16:creationId xmlns:a16="http://schemas.microsoft.com/office/drawing/2014/main" id="{FED137B2-28B2-4F39-BFF9-6E37869ADFCE}"/>
                          </a:ext>
                        </a:extLst>
                      </p:cNvPr>
                      <p:cNvPicPr>
                        <a:picLocks noChangeArrowheads="1"/>
                      </p:cNvPicPr>
                      <p:nvPr/>
                    </p:nvPicPr>
                    <p:blipFill>
                      <a:blip r:embed="rId4"/>
                      <a:srcRect/>
                      <a:stretch>
                        <a:fillRect/>
                      </a:stretch>
                    </p:blipFill>
                    <p:spPr bwMode="auto">
                      <a:xfrm>
                        <a:off x="8793142" y="2794683"/>
                        <a:ext cx="3311525" cy="167798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A262AA6E-552E-D070-49DA-5E359541FCC0}"/>
              </a:ext>
            </a:extLst>
          </p:cNvPr>
          <p:cNvGraphicFramePr>
            <a:graphicFrameLocks/>
          </p:cNvGraphicFramePr>
          <p:nvPr>
            <p:extLst>
              <p:ext uri="{D42A27DB-BD31-4B8C-83A1-F6EECF244321}">
                <p14:modId xmlns:p14="http://schemas.microsoft.com/office/powerpoint/2010/main" val="165452920"/>
              </p:ext>
            </p:extLst>
          </p:nvPr>
        </p:nvGraphicFramePr>
        <p:xfrm>
          <a:off x="8793142" y="2137182"/>
          <a:ext cx="2621849" cy="505358"/>
        </p:xfrm>
        <a:graphic>
          <a:graphicData uri="http://schemas.openxmlformats.org/presentationml/2006/ole">
            <mc:AlternateContent xmlns:mc="http://schemas.openxmlformats.org/markup-compatibility/2006">
              <mc:Choice xmlns:v="urn:schemas-microsoft-com:vml" Requires="v">
                <p:oleObj name="Equation" r:id="rId5" imgW="901440" imgH="215640" progId="Equation.DSMT4">
                  <p:embed/>
                </p:oleObj>
              </mc:Choice>
              <mc:Fallback>
                <p:oleObj name="Equation" r:id="rId5" imgW="901440" imgH="215640" progId="Equation.DSMT4">
                  <p:embed/>
                  <p:pic>
                    <p:nvPicPr>
                      <p:cNvPr id="18" name="对象 17">
                        <a:extLst>
                          <a:ext uri="{FF2B5EF4-FFF2-40B4-BE49-F238E27FC236}">
                            <a16:creationId xmlns:a16="http://schemas.microsoft.com/office/drawing/2014/main" id="{A4526E0A-E125-4F2A-A95D-73ED1D23834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3142" y="2137182"/>
                        <a:ext cx="2621849" cy="505358"/>
                      </a:xfrm>
                      <a:prstGeom prst="rect">
                        <a:avLst/>
                      </a:prstGeom>
                      <a:noFill/>
                    </p:spPr>
                  </p:pic>
                </p:oleObj>
              </mc:Fallback>
            </mc:AlternateContent>
          </a:graphicData>
        </a:graphic>
      </p:graphicFrame>
    </p:spTree>
    <p:extLst>
      <p:ext uri="{BB962C8B-B14F-4D97-AF65-F5344CB8AC3E}">
        <p14:creationId xmlns:p14="http://schemas.microsoft.com/office/powerpoint/2010/main" val="383242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A858AA-9250-4AF9-9229-6FE8D924CF13}"/>
              </a:ext>
            </a:extLst>
          </p:cNvPr>
          <p:cNvPicPr>
            <a:picLocks noChangeAspect="1"/>
          </p:cNvPicPr>
          <p:nvPr/>
        </p:nvPicPr>
        <p:blipFill>
          <a:blip r:embed="rId2"/>
          <a:stretch>
            <a:fillRect/>
          </a:stretch>
        </p:blipFill>
        <p:spPr>
          <a:xfrm>
            <a:off x="8058146" y="1053457"/>
            <a:ext cx="4533333" cy="5342857"/>
          </a:xfrm>
          <a:prstGeom prst="rect">
            <a:avLst/>
          </a:prstGeom>
        </p:spPr>
      </p:pic>
      <p:pic>
        <p:nvPicPr>
          <p:cNvPr id="8" name="图片 7">
            <a:extLst>
              <a:ext uri="{FF2B5EF4-FFF2-40B4-BE49-F238E27FC236}">
                <a16:creationId xmlns:a16="http://schemas.microsoft.com/office/drawing/2014/main" id="{6195A005-DC7A-4250-9575-096E4DB93ACE}"/>
              </a:ext>
            </a:extLst>
          </p:cNvPr>
          <p:cNvPicPr>
            <a:picLocks noChangeAspect="1"/>
          </p:cNvPicPr>
          <p:nvPr/>
        </p:nvPicPr>
        <p:blipFill>
          <a:blip r:embed="rId3"/>
          <a:stretch>
            <a:fillRect/>
          </a:stretch>
        </p:blipFill>
        <p:spPr>
          <a:xfrm>
            <a:off x="5445189" y="1502723"/>
            <a:ext cx="3106738" cy="2649866"/>
          </a:xfrm>
          <a:prstGeom prst="rect">
            <a:avLst/>
          </a:prstGeom>
        </p:spPr>
      </p:pic>
      <p:sp>
        <p:nvSpPr>
          <p:cNvPr id="15" name="文本框 14">
            <a:extLst>
              <a:ext uri="{FF2B5EF4-FFF2-40B4-BE49-F238E27FC236}">
                <a16:creationId xmlns:a16="http://schemas.microsoft.com/office/drawing/2014/main" id="{F6AF6E63-F894-4A4C-AC79-C066F58CC30C}"/>
              </a:ext>
            </a:extLst>
          </p:cNvPr>
          <p:cNvSpPr txBox="1"/>
          <p:nvPr/>
        </p:nvSpPr>
        <p:spPr>
          <a:xfrm>
            <a:off x="243891" y="269966"/>
            <a:ext cx="7145450" cy="646331"/>
          </a:xfrm>
          <a:prstGeom prst="rect">
            <a:avLst/>
          </a:prstGeom>
          <a:noFill/>
        </p:spPr>
        <p:txBody>
          <a:bodyPr wrap="square" rtlCol="0">
            <a:spAutoFit/>
          </a:bodyPr>
          <a:lstStyle/>
          <a:p>
            <a:pPr indent="457200"/>
            <a:r>
              <a:rPr lang="en-US" altLang="zh-CN" sz="3600" b="1">
                <a:latin typeface="宋体" panose="02010600030101010101" pitchFamily="2" charset="-122"/>
                <a:ea typeface="宋体" panose="02010600030101010101" pitchFamily="2" charset="-122"/>
              </a:rPr>
              <a:t>1.4 </a:t>
            </a:r>
            <a:r>
              <a:rPr lang="zh-CN" altLang="en-US" sz="3600" b="1">
                <a:latin typeface="宋体" panose="02010600030101010101" pitchFamily="2" charset="-122"/>
                <a:ea typeface="宋体" panose="02010600030101010101" pitchFamily="2" charset="-122"/>
              </a:rPr>
              <a:t>经典优化算法</a:t>
            </a:r>
          </a:p>
        </p:txBody>
      </p:sp>
      <p:sp>
        <p:nvSpPr>
          <p:cNvPr id="16" name="文本框 15">
            <a:extLst>
              <a:ext uri="{FF2B5EF4-FFF2-40B4-BE49-F238E27FC236}">
                <a16:creationId xmlns:a16="http://schemas.microsoft.com/office/drawing/2014/main" id="{C6B2C26F-FD52-41C0-8AB0-7010133A96B0}"/>
              </a:ext>
            </a:extLst>
          </p:cNvPr>
          <p:cNvSpPr txBox="1"/>
          <p:nvPr/>
        </p:nvSpPr>
        <p:spPr>
          <a:xfrm>
            <a:off x="736747" y="1250037"/>
            <a:ext cx="6158321" cy="646331"/>
          </a:xfrm>
          <a:prstGeom prst="rect">
            <a:avLst/>
          </a:prstGeom>
          <a:noFill/>
        </p:spPr>
        <p:txBody>
          <a:bodyPr wrap="square" rtlCol="0">
            <a:spAutoFit/>
          </a:bodyPr>
          <a:lstStyle/>
          <a:p>
            <a:pPr indent="457200"/>
            <a:r>
              <a:rPr lang="zh-CN" altLang="en-US" sz="3600" b="1">
                <a:latin typeface="宋体" panose="02010600030101010101" pitchFamily="2" charset="-122"/>
                <a:ea typeface="宋体" panose="02010600030101010101" pitchFamily="2" charset="-122"/>
              </a:rPr>
              <a:t>（</a:t>
            </a:r>
            <a:r>
              <a:rPr lang="en-US" altLang="zh-CN" sz="3600" b="1">
                <a:latin typeface="宋体" panose="02010600030101010101" pitchFamily="2" charset="-122"/>
                <a:ea typeface="宋体" panose="02010600030101010101" pitchFamily="2" charset="-122"/>
              </a:rPr>
              <a:t>2</a:t>
            </a:r>
            <a:r>
              <a:rPr lang="zh-CN" altLang="en-US" sz="3600" b="1">
                <a:latin typeface="宋体" panose="02010600030101010101" pitchFamily="2" charset="-122"/>
                <a:ea typeface="宋体" panose="02010600030101010101" pitchFamily="2" charset="-122"/>
              </a:rPr>
              <a:t>）遗传算法</a:t>
            </a:r>
            <a:r>
              <a:rPr lang="en-US" altLang="zh-CN" sz="3600" b="1">
                <a:latin typeface="宋体" panose="02010600030101010101" pitchFamily="2" charset="-122"/>
                <a:ea typeface="宋体" panose="02010600030101010101" pitchFamily="2" charset="-122"/>
              </a:rPr>
              <a:t>GA</a:t>
            </a:r>
            <a:endParaRPr lang="zh-CN" altLang="en-US" sz="3600" b="1">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41ED90-50D2-46B7-BD00-970826FCA1A4}"/>
              </a:ext>
            </a:extLst>
          </p:cNvPr>
          <p:cNvPicPr>
            <a:picLocks noChangeAspect="1"/>
          </p:cNvPicPr>
          <p:nvPr/>
        </p:nvPicPr>
        <p:blipFill>
          <a:blip r:embed="rId4"/>
          <a:stretch>
            <a:fillRect/>
          </a:stretch>
        </p:blipFill>
        <p:spPr>
          <a:xfrm>
            <a:off x="1359379" y="2266021"/>
            <a:ext cx="4085810" cy="1162979"/>
          </a:xfrm>
          <a:prstGeom prst="rect">
            <a:avLst/>
          </a:prstGeom>
        </p:spPr>
      </p:pic>
      <p:sp>
        <p:nvSpPr>
          <p:cNvPr id="7" name="标题 1">
            <a:extLst>
              <a:ext uri="{FF2B5EF4-FFF2-40B4-BE49-F238E27FC236}">
                <a16:creationId xmlns:a16="http://schemas.microsoft.com/office/drawing/2014/main" id="{D39AA30F-F57D-46DC-8BEA-2F1A06B076DB}"/>
              </a:ext>
            </a:extLst>
          </p:cNvPr>
          <p:cNvSpPr txBox="1">
            <a:spLocks/>
          </p:cNvSpPr>
          <p:nvPr/>
        </p:nvSpPr>
        <p:spPr>
          <a:xfrm>
            <a:off x="-151758" y="2507836"/>
            <a:ext cx="1637929" cy="6396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457200" algn="l"/>
            <a:r>
              <a:rPr lang="zh-CN" altLang="en-US" sz="2800" dirty="0"/>
              <a:t>选择</a:t>
            </a:r>
            <a:endParaRPr lang="en-US" altLang="zh-CN" sz="2800" dirty="0"/>
          </a:p>
        </p:txBody>
      </p:sp>
      <p:pic>
        <p:nvPicPr>
          <p:cNvPr id="10" name="图片 9">
            <a:extLst>
              <a:ext uri="{FF2B5EF4-FFF2-40B4-BE49-F238E27FC236}">
                <a16:creationId xmlns:a16="http://schemas.microsoft.com/office/drawing/2014/main" id="{EAB222ED-AF31-4B20-B53C-38430DB38D01}"/>
              </a:ext>
            </a:extLst>
          </p:cNvPr>
          <p:cNvPicPr>
            <a:picLocks noChangeAspect="1"/>
          </p:cNvPicPr>
          <p:nvPr/>
        </p:nvPicPr>
        <p:blipFill>
          <a:blip r:embed="rId5"/>
          <a:stretch>
            <a:fillRect/>
          </a:stretch>
        </p:blipFill>
        <p:spPr>
          <a:xfrm>
            <a:off x="1359379" y="3943457"/>
            <a:ext cx="3910787" cy="1339640"/>
          </a:xfrm>
          <a:prstGeom prst="rect">
            <a:avLst/>
          </a:prstGeom>
        </p:spPr>
      </p:pic>
      <p:sp>
        <p:nvSpPr>
          <p:cNvPr id="11" name="标题 1">
            <a:extLst>
              <a:ext uri="{FF2B5EF4-FFF2-40B4-BE49-F238E27FC236}">
                <a16:creationId xmlns:a16="http://schemas.microsoft.com/office/drawing/2014/main" id="{51208A7A-3F50-41EC-9911-47434ACD8647}"/>
              </a:ext>
            </a:extLst>
          </p:cNvPr>
          <p:cNvSpPr txBox="1">
            <a:spLocks/>
          </p:cNvSpPr>
          <p:nvPr/>
        </p:nvSpPr>
        <p:spPr>
          <a:xfrm>
            <a:off x="-151758" y="4181723"/>
            <a:ext cx="1637929" cy="6396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457200" algn="l"/>
            <a:r>
              <a:rPr lang="zh-CN" altLang="en-US" sz="2800" dirty="0"/>
              <a:t>交叉</a:t>
            </a:r>
            <a:endParaRPr lang="en-US" altLang="zh-CN" sz="2800" dirty="0"/>
          </a:p>
        </p:txBody>
      </p:sp>
      <p:pic>
        <p:nvPicPr>
          <p:cNvPr id="12" name="图片 11">
            <a:extLst>
              <a:ext uri="{FF2B5EF4-FFF2-40B4-BE49-F238E27FC236}">
                <a16:creationId xmlns:a16="http://schemas.microsoft.com/office/drawing/2014/main" id="{BEB17BC9-46AC-40C4-B6EB-D4B606F60921}"/>
              </a:ext>
            </a:extLst>
          </p:cNvPr>
          <p:cNvPicPr>
            <a:picLocks noChangeAspect="1"/>
          </p:cNvPicPr>
          <p:nvPr/>
        </p:nvPicPr>
        <p:blipFill>
          <a:blip r:embed="rId6"/>
          <a:stretch>
            <a:fillRect/>
          </a:stretch>
        </p:blipFill>
        <p:spPr>
          <a:xfrm>
            <a:off x="1271866" y="5523033"/>
            <a:ext cx="4085811" cy="809268"/>
          </a:xfrm>
          <a:prstGeom prst="rect">
            <a:avLst/>
          </a:prstGeom>
        </p:spPr>
      </p:pic>
      <p:sp>
        <p:nvSpPr>
          <p:cNvPr id="13" name="标题 1">
            <a:extLst>
              <a:ext uri="{FF2B5EF4-FFF2-40B4-BE49-F238E27FC236}">
                <a16:creationId xmlns:a16="http://schemas.microsoft.com/office/drawing/2014/main" id="{32010916-E4B0-4BD0-B0D3-CEF9B85A51AF}"/>
              </a:ext>
            </a:extLst>
          </p:cNvPr>
          <p:cNvSpPr txBox="1">
            <a:spLocks/>
          </p:cNvSpPr>
          <p:nvPr/>
        </p:nvSpPr>
        <p:spPr>
          <a:xfrm>
            <a:off x="-151758" y="5584975"/>
            <a:ext cx="1637929" cy="6396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457200" algn="l"/>
            <a:r>
              <a:rPr lang="zh-CN" altLang="en-US" sz="2800" dirty="0"/>
              <a:t>变异</a:t>
            </a:r>
            <a:endParaRPr lang="en-US" altLang="zh-CN" sz="2800" dirty="0"/>
          </a:p>
        </p:txBody>
      </p:sp>
    </p:spTree>
    <p:extLst>
      <p:ext uri="{BB962C8B-B14F-4D97-AF65-F5344CB8AC3E}">
        <p14:creationId xmlns:p14="http://schemas.microsoft.com/office/powerpoint/2010/main" val="13046512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1065</Words>
  <Application>Microsoft Office PowerPoint</Application>
  <PresentationFormat>宽屏</PresentationFormat>
  <Paragraphs>144</Paragraphs>
  <Slides>33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1" baseType="lpstr">
      <vt:lpstr>等线</vt:lpstr>
      <vt:lpstr>等线 Light</vt:lpstr>
      <vt:lpstr>宋体</vt:lpstr>
      <vt:lpstr>Arial</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CXDN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NieFan </dc:creator>
  <cp:lastModifiedBy>NieFan </cp:lastModifiedBy>
  <cp:revision>244</cp:revision>
  <dcterms:created xsi:type="dcterms:W3CDTF">2022-04-24T07:07:11Z</dcterms:created>
  <dcterms:modified xsi:type="dcterms:W3CDTF">2022-06-06T07:42:05Z</dcterms:modified>
</cp:coreProperties>
</file>