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70" r:id="rId8"/>
    <p:sldId id="259" r:id="rId9"/>
    <p:sldId id="260" r:id="rId10"/>
    <p:sldId id="261" r:id="rId11"/>
    <p:sldId id="262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lYlCtF+airiOZksSy3UV5ad0g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13190-91A7-4380-9E3D-E5FDBBA237CA}" v="6" dt="2022-04-20T02:30:57.676"/>
  </p1510:revLst>
</p1510:revInfo>
</file>

<file path=ppt/tableStyles.xml><?xml version="1.0" encoding="utf-8"?>
<a:tblStyleLst xmlns:a="http://schemas.openxmlformats.org/drawingml/2006/main" def="{802198C4-3087-4945-87E3-76CBB3509B7E}">
  <a:tblStyle styleId="{802198C4-3087-4945-87E3-76CBB3509B7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Ellis" userId="8714eff53e2d6ae9" providerId="LiveId" clId="{CA913190-91A7-4380-9E3D-E5FDBBA237CA}"/>
    <pc:docChg chg="undo redo custSel addSld delSld modSld">
      <pc:chgData name="Amanda Ellis" userId="8714eff53e2d6ae9" providerId="LiveId" clId="{CA913190-91A7-4380-9E3D-E5FDBBA237CA}" dt="2022-04-20T03:43:12.125" v="1246" actId="47"/>
      <pc:docMkLst>
        <pc:docMk/>
      </pc:docMkLst>
      <pc:sldChg chg="modSp mod">
        <pc:chgData name="Amanda Ellis" userId="8714eff53e2d6ae9" providerId="LiveId" clId="{CA913190-91A7-4380-9E3D-E5FDBBA237CA}" dt="2022-04-19T23:22:08.452" v="696" actId="1076"/>
        <pc:sldMkLst>
          <pc:docMk/>
          <pc:sldMk cId="0" sldId="257"/>
        </pc:sldMkLst>
        <pc:spChg chg="mod">
          <ac:chgData name="Amanda Ellis" userId="8714eff53e2d6ae9" providerId="LiveId" clId="{CA913190-91A7-4380-9E3D-E5FDBBA237CA}" dt="2022-04-19T23:22:06.990" v="693" actId="20577"/>
          <ac:spMkLst>
            <pc:docMk/>
            <pc:sldMk cId="0" sldId="257"/>
            <ac:spMk id="152" creationId="{00000000-0000-0000-0000-000000000000}"/>
          </ac:spMkLst>
        </pc:spChg>
        <pc:picChg chg="mod">
          <ac:chgData name="Amanda Ellis" userId="8714eff53e2d6ae9" providerId="LiveId" clId="{CA913190-91A7-4380-9E3D-E5FDBBA237CA}" dt="2022-04-19T23:22:08.452" v="696" actId="1076"/>
          <ac:picMkLst>
            <pc:docMk/>
            <pc:sldMk cId="0" sldId="257"/>
            <ac:picMk id="153" creationId="{00000000-0000-0000-0000-000000000000}"/>
          </ac:picMkLst>
        </pc:picChg>
      </pc:sldChg>
      <pc:sldChg chg="addSp delSp modSp mod">
        <pc:chgData name="Amanda Ellis" userId="8714eff53e2d6ae9" providerId="LiveId" clId="{CA913190-91A7-4380-9E3D-E5FDBBA237CA}" dt="2022-04-19T23:32:14.034" v="825" actId="1076"/>
        <pc:sldMkLst>
          <pc:docMk/>
          <pc:sldMk cId="0" sldId="258"/>
        </pc:sldMkLst>
        <pc:spChg chg="mod">
          <ac:chgData name="Amanda Ellis" userId="8714eff53e2d6ae9" providerId="LiveId" clId="{CA913190-91A7-4380-9E3D-E5FDBBA237CA}" dt="2022-04-19T23:32:14.034" v="825" actId="1076"/>
          <ac:spMkLst>
            <pc:docMk/>
            <pc:sldMk cId="0" sldId="258"/>
            <ac:spMk id="160" creationId="{00000000-0000-0000-0000-000000000000}"/>
          </ac:spMkLst>
        </pc:spChg>
        <pc:graphicFrameChg chg="add del mod modGraphic">
          <ac:chgData name="Amanda Ellis" userId="8714eff53e2d6ae9" providerId="LiveId" clId="{CA913190-91A7-4380-9E3D-E5FDBBA237CA}" dt="2022-04-19T23:30:53.453" v="809" actId="478"/>
          <ac:graphicFrameMkLst>
            <pc:docMk/>
            <pc:sldMk cId="0" sldId="258"/>
            <ac:graphicFrameMk id="2" creationId="{5AF40C23-4EF5-4743-A2AA-EBC821466C22}"/>
          </ac:graphicFrameMkLst>
        </pc:graphicFrameChg>
        <pc:graphicFrameChg chg="mod modGraphic">
          <ac:chgData name="Amanda Ellis" userId="8714eff53e2d6ae9" providerId="LiveId" clId="{CA913190-91A7-4380-9E3D-E5FDBBA237CA}" dt="2022-04-19T23:32:09.876" v="824" actId="1076"/>
          <ac:graphicFrameMkLst>
            <pc:docMk/>
            <pc:sldMk cId="0" sldId="258"/>
            <ac:graphicFrameMk id="161" creationId="{00000000-0000-0000-0000-000000000000}"/>
          </ac:graphicFrameMkLst>
        </pc:graphicFrameChg>
        <pc:picChg chg="add del mod">
          <ac:chgData name="Amanda Ellis" userId="8714eff53e2d6ae9" providerId="LiveId" clId="{CA913190-91A7-4380-9E3D-E5FDBBA237CA}" dt="2022-04-19T23:27:50.058" v="738" actId="478"/>
          <ac:picMkLst>
            <pc:docMk/>
            <pc:sldMk cId="0" sldId="258"/>
            <ac:picMk id="7" creationId="{7C535292-4149-4C8A-9CD6-11CEB7F96472}"/>
          </ac:picMkLst>
        </pc:picChg>
      </pc:sldChg>
      <pc:sldChg chg="addSp delSp modSp mod">
        <pc:chgData name="Amanda Ellis" userId="8714eff53e2d6ae9" providerId="LiveId" clId="{CA913190-91A7-4380-9E3D-E5FDBBA237CA}" dt="2022-04-19T23:51:54.362" v="849" actId="20577"/>
        <pc:sldMkLst>
          <pc:docMk/>
          <pc:sldMk cId="0" sldId="259"/>
        </pc:sldMkLst>
        <pc:spChg chg="mod">
          <ac:chgData name="Amanda Ellis" userId="8714eff53e2d6ae9" providerId="LiveId" clId="{CA913190-91A7-4380-9E3D-E5FDBBA237CA}" dt="2022-04-19T23:51:54.362" v="849" actId="20577"/>
          <ac:spMkLst>
            <pc:docMk/>
            <pc:sldMk cId="0" sldId="259"/>
            <ac:spMk id="168" creationId="{00000000-0000-0000-0000-000000000000}"/>
          </ac:spMkLst>
        </pc:spChg>
        <pc:graphicFrameChg chg="add del mod">
          <ac:chgData name="Amanda Ellis" userId="8714eff53e2d6ae9" providerId="LiveId" clId="{CA913190-91A7-4380-9E3D-E5FDBBA237CA}" dt="2022-04-18T00:46:47.130" v="2"/>
          <ac:graphicFrameMkLst>
            <pc:docMk/>
            <pc:sldMk cId="0" sldId="259"/>
            <ac:graphicFrameMk id="2" creationId="{32711F90-FA0D-4E1F-ADF8-AFB05B955FB4}"/>
          </ac:graphicFrameMkLst>
        </pc:graphicFrameChg>
      </pc:sldChg>
      <pc:sldChg chg="modSp mod">
        <pc:chgData name="Amanda Ellis" userId="8714eff53e2d6ae9" providerId="LiveId" clId="{CA913190-91A7-4380-9E3D-E5FDBBA237CA}" dt="2022-04-19T22:49:53.775" v="332" actId="113"/>
        <pc:sldMkLst>
          <pc:docMk/>
          <pc:sldMk cId="0" sldId="260"/>
        </pc:sldMkLst>
        <pc:spChg chg="mod">
          <ac:chgData name="Amanda Ellis" userId="8714eff53e2d6ae9" providerId="LiveId" clId="{CA913190-91A7-4380-9E3D-E5FDBBA237CA}" dt="2022-04-19T22:49:53.775" v="332" actId="113"/>
          <ac:spMkLst>
            <pc:docMk/>
            <pc:sldMk cId="0" sldId="260"/>
            <ac:spMk id="175" creationId="{00000000-0000-0000-0000-000000000000}"/>
          </ac:spMkLst>
        </pc:spChg>
      </pc:sldChg>
      <pc:sldChg chg="modSp mod">
        <pc:chgData name="Amanda Ellis" userId="8714eff53e2d6ae9" providerId="LiveId" clId="{CA913190-91A7-4380-9E3D-E5FDBBA237CA}" dt="2022-04-19T22:51:48.034" v="348" actId="20577"/>
        <pc:sldMkLst>
          <pc:docMk/>
          <pc:sldMk cId="0" sldId="261"/>
        </pc:sldMkLst>
        <pc:spChg chg="mod">
          <ac:chgData name="Amanda Ellis" userId="8714eff53e2d6ae9" providerId="LiveId" clId="{CA913190-91A7-4380-9E3D-E5FDBBA237CA}" dt="2022-04-19T22:51:48.034" v="348" actId="20577"/>
          <ac:spMkLst>
            <pc:docMk/>
            <pc:sldMk cId="0" sldId="261"/>
            <ac:spMk id="182" creationId="{00000000-0000-0000-0000-000000000000}"/>
          </ac:spMkLst>
        </pc:spChg>
      </pc:sldChg>
      <pc:sldChg chg="modSp mod">
        <pc:chgData name="Amanda Ellis" userId="8714eff53e2d6ae9" providerId="LiveId" clId="{CA913190-91A7-4380-9E3D-E5FDBBA237CA}" dt="2022-04-20T02:02:49.941" v="857" actId="27636"/>
        <pc:sldMkLst>
          <pc:docMk/>
          <pc:sldMk cId="0" sldId="262"/>
        </pc:sldMkLst>
        <pc:spChg chg="mod">
          <ac:chgData name="Amanda Ellis" userId="8714eff53e2d6ae9" providerId="LiveId" clId="{CA913190-91A7-4380-9E3D-E5FDBBA237CA}" dt="2022-04-20T02:02:49.941" v="857" actId="27636"/>
          <ac:spMkLst>
            <pc:docMk/>
            <pc:sldMk cId="0" sldId="262"/>
            <ac:spMk id="189" creationId="{00000000-0000-0000-0000-000000000000}"/>
          </ac:spMkLst>
        </pc:spChg>
      </pc:sldChg>
      <pc:sldChg chg="addSp delSp modSp del mod">
        <pc:chgData name="Amanda Ellis" userId="8714eff53e2d6ae9" providerId="LiveId" clId="{CA913190-91A7-4380-9E3D-E5FDBBA237CA}" dt="2022-04-20T02:25:59.778" v="870" actId="2696"/>
        <pc:sldMkLst>
          <pc:docMk/>
          <pc:sldMk cId="0" sldId="263"/>
        </pc:sldMkLst>
        <pc:spChg chg="mod">
          <ac:chgData name="Amanda Ellis" userId="8714eff53e2d6ae9" providerId="LiveId" clId="{CA913190-91A7-4380-9E3D-E5FDBBA237CA}" dt="2022-04-20T02:24:36.164" v="867" actId="1076"/>
          <ac:spMkLst>
            <pc:docMk/>
            <pc:sldMk cId="0" sldId="263"/>
            <ac:spMk id="196" creationId="{00000000-0000-0000-0000-000000000000}"/>
          </ac:spMkLst>
        </pc:spChg>
        <pc:picChg chg="add del mod">
          <ac:chgData name="Amanda Ellis" userId="8714eff53e2d6ae9" providerId="LiveId" clId="{CA913190-91A7-4380-9E3D-E5FDBBA237CA}" dt="2022-04-20T02:24:48.406" v="869" actId="478"/>
          <ac:picMkLst>
            <pc:docMk/>
            <pc:sldMk cId="0" sldId="263"/>
            <ac:picMk id="5" creationId="{832153A5-58BB-4264-BC1B-D64932CDD0F5}"/>
          </ac:picMkLst>
        </pc:picChg>
      </pc:sldChg>
      <pc:sldChg chg="del">
        <pc:chgData name="Amanda Ellis" userId="8714eff53e2d6ae9" providerId="LiveId" clId="{CA913190-91A7-4380-9E3D-E5FDBBA237CA}" dt="2022-04-20T03:43:12.125" v="1246" actId="47"/>
        <pc:sldMkLst>
          <pc:docMk/>
          <pc:sldMk cId="0" sldId="264"/>
        </pc:sldMkLst>
      </pc:sldChg>
      <pc:sldChg chg="addSp modSp mod">
        <pc:chgData name="Amanda Ellis" userId="8714eff53e2d6ae9" providerId="LiveId" clId="{CA913190-91A7-4380-9E3D-E5FDBBA237CA}" dt="2022-04-20T02:41:28.430" v="955" actId="1076"/>
        <pc:sldMkLst>
          <pc:docMk/>
          <pc:sldMk cId="0" sldId="265"/>
        </pc:sldMkLst>
        <pc:spChg chg="mod">
          <ac:chgData name="Amanda Ellis" userId="8714eff53e2d6ae9" providerId="LiveId" clId="{CA913190-91A7-4380-9E3D-E5FDBBA237CA}" dt="2022-04-20T02:31:21.476" v="921" actId="20577"/>
          <ac:spMkLst>
            <pc:docMk/>
            <pc:sldMk cId="0" sldId="265"/>
            <ac:spMk id="209" creationId="{00000000-0000-0000-0000-000000000000}"/>
          </ac:spMkLst>
        </pc:spChg>
        <pc:spChg chg="mod">
          <ac:chgData name="Amanda Ellis" userId="8714eff53e2d6ae9" providerId="LiveId" clId="{CA913190-91A7-4380-9E3D-E5FDBBA237CA}" dt="2022-04-20T02:41:28.430" v="955" actId="1076"/>
          <ac:spMkLst>
            <pc:docMk/>
            <pc:sldMk cId="0" sldId="265"/>
            <ac:spMk id="210" creationId="{00000000-0000-0000-0000-000000000000}"/>
          </ac:spMkLst>
        </pc:spChg>
        <pc:picChg chg="add mod">
          <ac:chgData name="Amanda Ellis" userId="8714eff53e2d6ae9" providerId="LiveId" clId="{CA913190-91A7-4380-9E3D-E5FDBBA237CA}" dt="2022-04-20T02:31:39.993" v="925" actId="1076"/>
          <ac:picMkLst>
            <pc:docMk/>
            <pc:sldMk cId="0" sldId="265"/>
            <ac:picMk id="2" creationId="{53A3D074-C7E2-4932-87D8-C819BC735B84}"/>
          </ac:picMkLst>
        </pc:picChg>
      </pc:sldChg>
      <pc:sldChg chg="modSp mod">
        <pc:chgData name="Amanda Ellis" userId="8714eff53e2d6ae9" providerId="LiveId" clId="{CA913190-91A7-4380-9E3D-E5FDBBA237CA}" dt="2022-04-20T03:01:38.154" v="1007" actId="255"/>
        <pc:sldMkLst>
          <pc:docMk/>
          <pc:sldMk cId="0" sldId="266"/>
        </pc:sldMkLst>
        <pc:spChg chg="mod">
          <ac:chgData name="Amanda Ellis" userId="8714eff53e2d6ae9" providerId="LiveId" clId="{CA913190-91A7-4380-9E3D-E5FDBBA237CA}" dt="2022-04-20T03:01:38.154" v="1007" actId="255"/>
          <ac:spMkLst>
            <pc:docMk/>
            <pc:sldMk cId="0" sldId="266"/>
            <ac:spMk id="217" creationId="{00000000-0000-0000-0000-000000000000}"/>
          </ac:spMkLst>
        </pc:spChg>
      </pc:sldChg>
      <pc:sldChg chg="modSp mod">
        <pc:chgData name="Amanda Ellis" userId="8714eff53e2d6ae9" providerId="LiveId" clId="{CA913190-91A7-4380-9E3D-E5FDBBA237CA}" dt="2022-04-20T03:11:17.911" v="1026" actId="20577"/>
        <pc:sldMkLst>
          <pc:docMk/>
          <pc:sldMk cId="0" sldId="267"/>
        </pc:sldMkLst>
        <pc:spChg chg="mod">
          <ac:chgData name="Amanda Ellis" userId="8714eff53e2d6ae9" providerId="LiveId" clId="{CA913190-91A7-4380-9E3D-E5FDBBA237CA}" dt="2022-04-20T03:11:17.911" v="1026" actId="20577"/>
          <ac:spMkLst>
            <pc:docMk/>
            <pc:sldMk cId="0" sldId="267"/>
            <ac:spMk id="224" creationId="{00000000-0000-0000-0000-000000000000}"/>
          </ac:spMkLst>
        </pc:spChg>
      </pc:sldChg>
      <pc:sldChg chg="modSp mod">
        <pc:chgData name="Amanda Ellis" userId="8714eff53e2d6ae9" providerId="LiveId" clId="{CA913190-91A7-4380-9E3D-E5FDBBA237CA}" dt="2022-04-20T03:20:48.956" v="1245" actId="20577"/>
        <pc:sldMkLst>
          <pc:docMk/>
          <pc:sldMk cId="0" sldId="268"/>
        </pc:sldMkLst>
        <pc:spChg chg="mod">
          <ac:chgData name="Amanda Ellis" userId="8714eff53e2d6ae9" providerId="LiveId" clId="{CA913190-91A7-4380-9E3D-E5FDBBA237CA}" dt="2022-04-20T03:20:48.956" v="1245" actId="20577"/>
          <ac:spMkLst>
            <pc:docMk/>
            <pc:sldMk cId="0" sldId="268"/>
            <ac:spMk id="231" creationId="{00000000-0000-0000-0000-000000000000}"/>
          </ac:spMkLst>
        </pc:spChg>
      </pc:sldChg>
      <pc:sldChg chg="modSp mod">
        <pc:chgData name="Amanda Ellis" userId="8714eff53e2d6ae9" providerId="LiveId" clId="{CA913190-91A7-4380-9E3D-E5FDBBA237CA}" dt="2022-04-20T02:50:02.300" v="993" actId="1076"/>
        <pc:sldMkLst>
          <pc:docMk/>
          <pc:sldMk cId="0" sldId="269"/>
        </pc:sldMkLst>
        <pc:spChg chg="mod">
          <ac:chgData name="Amanda Ellis" userId="8714eff53e2d6ae9" providerId="LiveId" clId="{CA913190-91A7-4380-9E3D-E5FDBBA237CA}" dt="2022-04-20T02:50:02.300" v="993" actId="1076"/>
          <ac:spMkLst>
            <pc:docMk/>
            <pc:sldMk cId="0" sldId="269"/>
            <ac:spMk id="237" creationId="{00000000-0000-0000-0000-000000000000}"/>
          </ac:spMkLst>
        </pc:spChg>
        <pc:spChg chg="mod">
          <ac:chgData name="Amanda Ellis" userId="8714eff53e2d6ae9" providerId="LiveId" clId="{CA913190-91A7-4380-9E3D-E5FDBBA237CA}" dt="2022-04-20T02:49:57.900" v="992" actId="1076"/>
          <ac:spMkLst>
            <pc:docMk/>
            <pc:sldMk cId="0" sldId="269"/>
            <ac:spMk id="238" creationId="{00000000-0000-0000-0000-000000000000}"/>
          </ac:spMkLst>
        </pc:spChg>
      </pc:sldChg>
      <pc:sldChg chg="addSp delSp modSp new mod">
        <pc:chgData name="Amanda Ellis" userId="8714eff53e2d6ae9" providerId="LiveId" clId="{CA913190-91A7-4380-9E3D-E5FDBBA237CA}" dt="2022-04-19T23:30:44.815" v="808" actId="1076"/>
        <pc:sldMkLst>
          <pc:docMk/>
          <pc:sldMk cId="2919485968" sldId="270"/>
        </pc:sldMkLst>
        <pc:spChg chg="mod">
          <ac:chgData name="Amanda Ellis" userId="8714eff53e2d6ae9" providerId="LiveId" clId="{CA913190-91A7-4380-9E3D-E5FDBBA237CA}" dt="2022-04-19T23:30:41.076" v="807" actId="14100"/>
          <ac:spMkLst>
            <pc:docMk/>
            <pc:sldMk cId="2919485968" sldId="270"/>
            <ac:spMk id="2" creationId="{6FC6CFC9-BFCE-4EFE-A697-2E661E41BD8E}"/>
          </ac:spMkLst>
        </pc:spChg>
        <pc:spChg chg="del mod">
          <ac:chgData name="Amanda Ellis" userId="8714eff53e2d6ae9" providerId="LiveId" clId="{CA913190-91A7-4380-9E3D-E5FDBBA237CA}" dt="2022-04-19T23:29:24.728" v="790" actId="478"/>
          <ac:spMkLst>
            <pc:docMk/>
            <pc:sldMk cId="2919485968" sldId="270"/>
            <ac:spMk id="3" creationId="{8241F412-F1F3-4C70-95A9-187B82FA5137}"/>
          </ac:spMkLst>
        </pc:spChg>
        <pc:picChg chg="add mod">
          <ac:chgData name="Amanda Ellis" userId="8714eff53e2d6ae9" providerId="LiveId" clId="{CA913190-91A7-4380-9E3D-E5FDBBA237CA}" dt="2022-04-19T23:30:44.815" v="808" actId="1076"/>
          <ac:picMkLst>
            <pc:docMk/>
            <pc:sldMk cId="2919485968" sldId="270"/>
            <ac:picMk id="4" creationId="{C9915456-0542-4A1B-8F95-411425E5C6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1965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6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6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6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7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7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7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7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8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8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30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30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30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1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2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2"/>
          <p:cNvSpPr txBox="1">
            <a:spLocks noGrp="1"/>
          </p:cNvSpPr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8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5" descr="C0-HD-TOP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5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locker.com/blog/technology/encryption/encryption-at-rest-vs-in-transit-effectively-encrypt-identifiable-information/" TargetMode="External"/><Relationship Id="rId13" Type="http://schemas.openxmlformats.org/officeDocument/2006/relationships/hyperlink" Target="https://wiki.sei.cmu.edu/confluence/display/cplusplus/EXP53-CPP.+Do+not+read+uninitialized+memory" TargetMode="External"/><Relationship Id="rId18" Type="http://schemas.openxmlformats.org/officeDocument/2006/relationships/image" Target="../media/image3.png"/><Relationship Id="rId3" Type="http://schemas.openxmlformats.org/officeDocument/2006/relationships/notesSlide" Target="../notesSlides/notesSlide12.xml"/><Relationship Id="rId7" Type="http://schemas.openxmlformats.org/officeDocument/2006/relationships/hyperlink" Target="https://wiki.sei.cmu.edu/confluence/display/c/FIO46-C.+Do+not+access+a+closed+file" TargetMode="External"/><Relationship Id="rId12" Type="http://schemas.openxmlformats.org/officeDocument/2006/relationships/hyperlink" Target="https://opscompass.com/resources/blog/are-you-encrypting-your-data-in-flight-if-not-you-should-be/#:~:text=Encrypting%20data%20in%2Dflight%20means,being%20transmitted%20over%20a%20network" TargetMode="External"/><Relationship Id="rId17" Type="http://schemas.openxmlformats.org/officeDocument/2006/relationships/hyperlink" Target="https://www.gfi.com/products-and-solutions/network-security-solutions/gfi-languard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iki.sei.cmu.edu/confluence/display/seccode/Top+10+Secure+Coding+Practices" TargetMode="External"/><Relationship Id="rId1" Type="http://schemas.openxmlformats.org/officeDocument/2006/relationships/tags" Target="../tags/tag13.xml"/><Relationship Id="rId6" Type="http://schemas.openxmlformats.org/officeDocument/2006/relationships/hyperlink" Target="https://wiki.sei.cmu.edu/confluence/display/c/DCL03-C.+Use+a+static+assertion+to+test+the+value+of+a+constant+expression" TargetMode="External"/><Relationship Id="rId11" Type="http://schemas.openxmlformats.org/officeDocument/2006/relationships/hyperlink" Target="https://wiki.sei.cmu.edu/confluence/display/cplusplus/CTR51-CPP.+Use+valid+references%2C+pointers%2C+and+iterators+to+reference+elements+of+a+container" TargetMode="External"/><Relationship Id="rId5" Type="http://schemas.openxmlformats.org/officeDocument/2006/relationships/hyperlink" Target="https://wiki.sei.cmu.edu/confluence/display/cplusplus/STR50-CPP.+Guarantee+that+storage+for+strings+has+sufficient+space+for+character+data+and+the+null+terminator" TargetMode="External"/><Relationship Id="rId15" Type="http://schemas.openxmlformats.org/officeDocument/2006/relationships/hyperlink" Target="https://wiki.sei.cmu.edu/confluence/display/c/MEM30-C.+Do+not+access+freed+memory" TargetMode="External"/><Relationship Id="rId10" Type="http://schemas.openxmlformats.org/officeDocument/2006/relationships/hyperlink" Target="https://wiki.sei.cmu.edu/confluence/display/c/STR02-C.+Sanitize+data+passed+to+complex+subsystems" TargetMode="External"/><Relationship Id="rId4" Type="http://schemas.openxmlformats.org/officeDocument/2006/relationships/hyperlink" Target="https://wiki.sei.cmu.edu/confluence/display/c/MEM35-C.+Allocate+sufficient+memory+for+an+object" TargetMode="External"/><Relationship Id="rId9" Type="http://schemas.openxmlformats.org/officeDocument/2006/relationships/hyperlink" Target="https://wiki.sei.cmu.edu/confluence/display/cplusplus/ERR58-CPP.+Handle+all+exceptions+thrown+before+main%28%29+begins+executing" TargetMode="External"/><Relationship Id="rId14" Type="http://schemas.openxmlformats.org/officeDocument/2006/relationships/hyperlink" Target="https://wiki.sei.cmu.edu/confluence/display/c/DCL31-C.+Declare+identifiers+before+using+the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xfrm>
            <a:off x="1371600" y="1790153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dirty="0"/>
              <a:t>Green Pace</a:t>
            </a:r>
            <a:endParaRPr dirty="0"/>
          </a:p>
        </p:txBody>
      </p:sp>
      <p:sp>
        <p:nvSpPr>
          <p:cNvPr id="145" name="Google Shape;145;p1"/>
          <p:cNvSpPr txBox="1"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5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rPr lang="en-US" sz="1850" dirty="0"/>
              <a:t>Security Policy Presentation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rPr lang="en-US" sz="1850" dirty="0"/>
              <a:t>Developer: </a:t>
            </a:r>
            <a:r>
              <a:rPr lang="en-US" sz="1850" i="1" dirty="0"/>
              <a:t>Xavier Sepulveda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endParaRPr sz="1850" i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850"/>
              <a:buNone/>
            </a:pPr>
            <a:endParaRPr i="1" dirty="0"/>
          </a:p>
        </p:txBody>
      </p:sp>
      <p:pic>
        <p:nvPicPr>
          <p:cNvPr id="146" name="Google Shape;146;p1" descr="Green Pace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0774" y="659854"/>
            <a:ext cx="2921424" cy="378677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RISKS AND BENEFITS</a:t>
            </a:r>
            <a:endParaRPr/>
          </a:p>
        </p:txBody>
      </p:sp>
      <p:sp>
        <p:nvSpPr>
          <p:cNvPr id="217" name="Google Shape;217;p1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6877975" cy="38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4400" dirty="0"/>
              <a:t>Don’t leave security to the end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endParaRPr lang="en-US" sz="44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4400" dirty="0"/>
              <a:t>Priority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endParaRPr lang="en-US" sz="44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4400" dirty="0"/>
              <a:t>Continue to improve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endParaRPr lang="en-US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dirty="0"/>
          </a:p>
        </p:txBody>
      </p:sp>
      <p:pic>
        <p:nvPicPr>
          <p:cNvPr id="218" name="Google Shape;218;p11" descr="Green Pace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4074" y="5440526"/>
            <a:ext cx="886601" cy="11492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224" name="Google Shape;224;p12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2400" dirty="0"/>
              <a:t>Test, Test, Test!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-US" sz="2400" dirty="0"/>
          </a:p>
          <a:p>
            <a:pPr marL="11430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-US" sz="2400" dirty="0"/>
          </a:p>
          <a:p>
            <a:pPr marL="11430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2400" dirty="0"/>
              <a:t> Keep human error In mind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-US" sz="2400" dirty="0"/>
          </a:p>
          <a:p>
            <a:pPr marL="11430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lang="en-US" sz="2400" dirty="0"/>
          </a:p>
          <a:p>
            <a:pPr marL="11430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2400" dirty="0"/>
              <a:t>Enforce policies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 sz="1400" dirty="0"/>
          </a:p>
        </p:txBody>
      </p:sp>
      <p:pic>
        <p:nvPicPr>
          <p:cNvPr id="225" name="Google Shape;225;p12" descr="Green Pace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4074" y="5440526"/>
            <a:ext cx="886601" cy="11492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1800" dirty="0"/>
              <a:t>Don’t leave security to the end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1800" dirty="0"/>
              <a:t>Keep it simple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1800" dirty="0"/>
              <a:t>Continue to test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1800" dirty="0"/>
              <a:t>Default deny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1800" dirty="0"/>
              <a:t>Follow the standards and policies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endParaRPr sz="1800" dirty="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dirty="0"/>
          </a:p>
        </p:txBody>
      </p:sp>
      <p:pic>
        <p:nvPicPr>
          <p:cNvPr id="232" name="Google Shape;232;p13" descr="Green Pace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4074" y="5440526"/>
            <a:ext cx="886601" cy="11492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>
            <a:spLocks noGrp="1"/>
          </p:cNvSpPr>
          <p:nvPr>
            <p:ph type="title"/>
          </p:nvPr>
        </p:nvSpPr>
        <p:spPr>
          <a:xfrm>
            <a:off x="2771313" y="268249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238" name="Google Shape;238;p14"/>
          <p:cNvSpPr txBox="1">
            <a:spLocks noGrp="1"/>
          </p:cNvSpPr>
          <p:nvPr>
            <p:ph type="body" idx="1"/>
          </p:nvPr>
        </p:nvSpPr>
        <p:spPr>
          <a:xfrm>
            <a:off x="153140" y="1410887"/>
            <a:ext cx="10820400" cy="4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indent="-45720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Britton, J. &amp; </a:t>
            </a: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Gennari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J. (2021, November 30). </a:t>
            </a:r>
            <a:r>
              <a:rPr lang="en-US" sz="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MEM35-C. Allocate sufficient memory for an object. 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Retrieved from </a:t>
            </a:r>
            <a:r>
              <a:rPr lang="en-US" sz="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https://wiki.sei.cmu.edu/confluence/display/c/MEM35-C.+Allocate+sufficient+memory+for+an+object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0" marR="0" indent="-45720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Britton, J. &amp; </a:t>
            </a: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Pincar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J. (2021, December 09). </a:t>
            </a:r>
            <a:r>
              <a:rPr lang="en-US" sz="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STR-CPP. Guarantee that storage for strings has sufficient space for character data and the null terminator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Retrieved from </a:t>
            </a:r>
            <a:r>
              <a:rPr lang="en-US" sz="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https://wiki.sei.cmu.edu/confluence/display/cplusplus/STR50-CPP.+Guarantee+that+storage+for+strings+has+sufficient+space+for+character+data+and+the+null+terminator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0" marR="0" indent="-45720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Britton, J &amp; </a:t>
            </a: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Seacord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R. (2018, December 11). </a:t>
            </a:r>
            <a:r>
              <a:rPr lang="en-US" sz="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DLC03-C. Use a static assertion to test the value of a constant expression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Retrieved from </a:t>
            </a:r>
            <a:r>
              <a:rPr lang="en-US" sz="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6"/>
              </a:rPr>
              <a:t>https://wiki.sei.cmu.edu/confluence/display/c/DCL03-C.+Use+a+static+assertion+to+test+the+value+of+a+constant+expression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0" marR="0" indent="-45720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Britton, J &amp; </a:t>
            </a: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Seacord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R. (2021, April 23). </a:t>
            </a:r>
            <a:r>
              <a:rPr lang="en-US" sz="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FIO46-C. Do not access a closed file.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Retrieved from </a:t>
            </a:r>
            <a:r>
              <a:rPr lang="en-US" sz="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7"/>
              </a:rPr>
              <a:t>https://wiki.sei.cmu.edu/confluence/display/c/FIO46-C.+Do+not+access+a+closed+file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0" marR="0" indent="-45720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ENCRYPTION: UNDERSTANDING DATA AT REST VS. IN TRANSIT. (2021, September 01). Retrieved from </a:t>
            </a:r>
            <a:r>
              <a:rPr lang="en-US" sz="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8"/>
              </a:rPr>
              <a:t>https://datalocker.com/blog/technology/encryption/encryption-at-rest-vs-in-transit-effectively-encrypt-identifiable-information/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0" marR="0" indent="-45720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Gangopadhyay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A &amp; </a:t>
            </a: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Seacord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J. (2021, July 19). </a:t>
            </a:r>
            <a:r>
              <a:rPr lang="en-US" sz="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ERR58-CPP. Handle all exceptions thrown before main() begins executing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Retrieved from </a:t>
            </a:r>
            <a:r>
              <a:rPr lang="en-US" sz="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9"/>
              </a:rPr>
              <a:t>https://wiki.sei.cmu.edu/confluence/display/cplusplus/ERR58-CPP.+Handle+all+exceptions+thrown+before+main%28%29+begins+executing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0" marR="0" indent="-45720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Herter, J &amp; </a:t>
            </a: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Seacord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R. (2020, August 13). </a:t>
            </a:r>
            <a:r>
              <a:rPr lang="en-US" sz="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STR02-C. Sanitize data passed to complex subsystems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Retrieved from </a:t>
            </a:r>
            <a:r>
              <a:rPr lang="en-US" sz="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10"/>
              </a:rPr>
              <a:t>https://wiki.sei.cmu.edu/confluence/display/c/STR02-C.+Sanitize+data+passed+to+complex+subsystems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-45720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428875" algn="l"/>
              </a:tabLs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Long, F. &amp; O’Donnell, J. (2021, December 29). </a:t>
            </a:r>
            <a:r>
              <a:rPr lang="en-US" sz="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CTR51-CPP. Use valid references, pointers, and iterators to reference elements of a container. 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Retrieved from </a:t>
            </a:r>
            <a:r>
              <a:rPr lang="en-US" sz="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11"/>
              </a:rPr>
              <a:t>https://wiki.sei.cmu.edu/confluence/display/cplusplus/CTR51-CPP.+Use+valid+references%2C+pointers%2C+and+iterators+to+reference+elements+of+a+container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</a:p>
          <a:p>
            <a:pPr marL="0" marR="0" indent="-45720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428875" algn="l"/>
              </a:tabLst>
            </a:pP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OpsCompass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Staff. (2015, July 10). Are you encrypting you data-in-flight? If not, you should be. Retrieved from </a:t>
            </a:r>
            <a:r>
              <a:rPr lang="en-US" sz="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12"/>
              </a:rPr>
              <a:t>https://opscompass.com/resources/blog/are-you-encrypting-your-data-in-flight-if-not-you-should-be/#:~:text=Encrypting%20data%20in%2Dflight%20means,being%20transmitted%20over%20a%20network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marL="0" marR="0" indent="-45720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Pincar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J. &amp; </a:t>
            </a: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Razmyslov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S. (2021, June 25). </a:t>
            </a:r>
            <a:r>
              <a:rPr lang="en-US" sz="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EXP53-CPP. Do not read uninitialized memory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Retrieved from </a:t>
            </a:r>
            <a:r>
              <a:rPr lang="en-US" sz="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13"/>
              </a:rPr>
              <a:t>https://wiki.sei.cmu.edu/confluence/display/cplusplus/EXP53-CPP.+Do+not+read+uninitialized+memory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0" marR="0" indent="-45720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Razmyslov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S. &amp; </a:t>
            </a: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Seacord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R. (2021, June 24). </a:t>
            </a:r>
            <a:r>
              <a:rPr lang="en-US" sz="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DCL31-C. Declare identifiers before using them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Retrieved from </a:t>
            </a:r>
            <a:r>
              <a:rPr lang="en-US" sz="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14"/>
              </a:rPr>
              <a:t>https://wiki.sei.cmu.edu/confluence/display/c/DCL31-C.+Declare+identifiers+before+using+them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-45720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Razmyslov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S. &amp; </a:t>
            </a: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Seacord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R. (2021, June 24). MEM30-C. Do not access freed memory. Retrieved from </a:t>
            </a:r>
            <a:r>
              <a:rPr lang="en-US" sz="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15"/>
              </a:rPr>
              <a:t>https://wiki.sei.cmu.edu/confluence/display/c/MEM30-C.+Do+not+access+freed+memory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0" marR="0" indent="-45720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Schiela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R. &amp; </a:t>
            </a: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Seacord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R. (2018, May 02). </a:t>
            </a:r>
            <a:r>
              <a:rPr lang="en-US" sz="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Top 10 Secure Coding Practices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Retrieved from </a:t>
            </a:r>
            <a:r>
              <a:rPr lang="en-US" sz="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16"/>
              </a:rPr>
              <a:t>https://wiki.sei.cmu.edu/confluence/display/seccode/Top+10+Secure+Coding+Practices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-45720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“Protect your network” with patch management, auditing, and security scanning. (2022, April 12). </a:t>
            </a:r>
            <a:r>
              <a:rPr lang="en-US" sz="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Protect your network with patch management, auditing, and security scanning. 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Retrieved from </a:t>
            </a:r>
            <a:r>
              <a:rPr lang="en-US" sz="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17"/>
              </a:rPr>
              <a:t>https://www.gfi.com/products-and-solutions/network-security-solutions/gfi-languard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0" indent="-457200">
              <a:lnSpc>
                <a:spcPct val="220000"/>
              </a:lnSpc>
              <a:spcBef>
                <a:spcPts val="0"/>
              </a:spcBef>
              <a:buSzPts val="2200"/>
              <a:buNone/>
            </a:pPr>
            <a:endParaRPr lang="en-US" sz="800" dirty="0"/>
          </a:p>
        </p:txBody>
      </p:sp>
      <p:pic>
        <p:nvPicPr>
          <p:cNvPr id="239" name="Google Shape;239;p14" descr="Green Pace logo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1084074" y="5440526"/>
            <a:ext cx="886601" cy="11492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OVERVIEW: DEFENSE IN DEPTH</a:t>
            </a: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body" idx="1"/>
          </p:nvPr>
        </p:nvSpPr>
        <p:spPr>
          <a:xfrm>
            <a:off x="685800" y="1736901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1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dirty="0"/>
          </a:p>
        </p:txBody>
      </p:sp>
      <p:pic>
        <p:nvPicPr>
          <p:cNvPr id="153" name="Google Shape;153;p3" descr="NHS (Healthcare) Defense in Depth – Shaun Van Niekerk&#10;Screenshot of defense-in-depth best practice of layered security.  This illustration provides a visual representation of the defense-in-depth best practice of layered security.&#10;Shows the following layers of developer defense: Physical security, Cloud security, Perimeter security, network security, Host security, Endpoint security, APP security and critical assets, systems, and data security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0700" y="1867148"/>
            <a:ext cx="8610600" cy="422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" descr="Green Pace log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84074" y="5440526"/>
            <a:ext cx="886601" cy="11492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THREATS MATRIX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516670" y="2023534"/>
            <a:ext cx="2145890" cy="427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rgbClr val="FFFFFF"/>
                </a:solidFill>
              </a:rPr>
              <a:t>Threats should be prioritized by severity. Low level threats are just as important, but high priority threats must be taken care of first because they leave the company at a higher risk of a security breach. </a:t>
            </a:r>
          </a:p>
          <a:p>
            <a:pPr marL="22860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000" dirty="0">
              <a:solidFill>
                <a:srgbClr val="FFFFFF"/>
              </a:solidFill>
            </a:endParaRPr>
          </a:p>
          <a:p>
            <a:pPr marL="22860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000" dirty="0">
              <a:solidFill>
                <a:srgbClr val="FFFFFF"/>
              </a:solidFill>
            </a:endParaRPr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dirty="0"/>
          </a:p>
        </p:txBody>
      </p:sp>
      <p:graphicFrame>
        <p:nvGraphicFramePr>
          <p:cNvPr id="161" name="Google Shape;161;p4" descr="Alt text required"/>
          <p:cNvGraphicFramePr/>
          <p:nvPr>
            <p:extLst>
              <p:ext uri="{D42A27DB-BD31-4B8C-83A1-F6EECF244321}">
                <p14:modId xmlns:p14="http://schemas.microsoft.com/office/powerpoint/2010/main" val="3768788233"/>
              </p:ext>
            </p:extLst>
          </p:nvPr>
        </p:nvGraphicFramePr>
        <p:xfrm>
          <a:off x="3888419" y="2060945"/>
          <a:ext cx="6391922" cy="4195339"/>
        </p:xfrm>
        <a:graphic>
          <a:graphicData uri="http://schemas.openxmlformats.org/drawingml/2006/table">
            <a:tbl>
              <a:tblPr firstRow="1" firstCol="1">
                <a:noFill/>
                <a:tableStyleId>{802198C4-3087-4945-87E3-76CBB3509B7E}</a:tableStyleId>
              </a:tblPr>
              <a:tblGrid>
                <a:gridCol w="3221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9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36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endParaRPr lang="en-US" sz="10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tx1"/>
                          </a:solidFill>
                        </a:rPr>
                        <a:t>Likely</a:t>
                      </a:r>
                      <a:endParaRPr sz="20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</a:rPr>
                        <a:t>STD-002-CPP (Data Values)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</a:rPr>
                        <a:t>STD-005-CPP (Memory Protection)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</a:rPr>
                        <a:t>STD-003-CPP (String Correctness)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</a:rPr>
                        <a:t>STD-004-CPP (SQL Injection)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</a:rPr>
                        <a:t>STD-007-CPP (Exceptions)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</a:rPr>
                        <a:t>STD-008-CPP (Containers)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</a:rPr>
                        <a:t>STD-009-CPP (Memory Management)</a:t>
                      </a:r>
                      <a:endParaRPr sz="10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tx1"/>
                          </a:solidFill>
                        </a:rPr>
                        <a:t>Priority</a:t>
                      </a:r>
                      <a:endParaRPr sz="20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</a:rPr>
                        <a:t>STD-002-CPP (Data Values) P12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</a:rPr>
                        <a:t>STD-005-CPP (Memory Protection) P12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</a:rPr>
                        <a:t>STD-003-CPP (String Correctness) P18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</a:rPr>
                        <a:t>STD-004-CPP (SQL Injection) P18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3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tx1"/>
                          </a:solidFill>
                        </a:rPr>
                        <a:t>Low priority</a:t>
                      </a:r>
                      <a:endParaRPr sz="20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</a:rPr>
                        <a:t>STD-006-CPP (Assertions) P1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</a:rPr>
                        <a:t>STD-001-CPP (Data Types) P3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</a:rPr>
                        <a:t>STD-010-CPP (Input Output) P4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</a:rPr>
                        <a:t>STD-008-CPP (Containers) P6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</a:rPr>
                        <a:t>STD-009-CPP (Memory Management) P6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</a:rPr>
                        <a:t> STD-007-CPP (Exceptions) P9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  <a:tabLst/>
                        <a:defRPr/>
                      </a:pPr>
                      <a:endParaRPr lang="en-US" sz="10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  <a:tabLst/>
                        <a:defRPr/>
                      </a:pPr>
                      <a:endParaRPr lang="en-US" sz="10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  <a:tabLst/>
                        <a:defRPr/>
                      </a:pPr>
                      <a:endParaRPr lang="en-US" sz="10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tx1"/>
                          </a:solidFill>
                        </a:rPr>
                        <a:t>Unlikely</a:t>
                      </a:r>
                      <a:endParaRPr sz="20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</a:rPr>
                        <a:t>STD-006-CPP (Assertions)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</a:rPr>
                        <a:t>STD-001-CPP (Data Types)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</a:rPr>
                        <a:t>STD-010-CPP (Input Output)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2" name="Google Shape;162;p4" descr="Green Pace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2798" y="5519014"/>
            <a:ext cx="886601" cy="11492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CFC9-BFCE-4EFE-A697-2E661E41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96" y="0"/>
            <a:ext cx="3107924" cy="6857999"/>
          </a:xfrm>
        </p:spPr>
        <p:txBody>
          <a:bodyPr>
            <a:normAutofit/>
          </a:bodyPr>
          <a:lstStyle/>
          <a:p>
            <a:r>
              <a:rPr lang="en-US" sz="3200" dirty="0"/>
              <a:t>Using automation to detect vulnerabilities.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9915456-0542-4A1B-8F95-411425E5C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076" y="363985"/>
            <a:ext cx="7741328" cy="634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8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10 PRINCIPLES</a:t>
            </a:r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Validate Input Data  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Heed Compiler Warnings 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Architect and Design for Security Policies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 startAt="4"/>
            </a:pPr>
            <a:r>
              <a:rPr lang="en-US" dirty="0">
                <a:solidFill>
                  <a:srgbClr val="FFFFFF"/>
                </a:solidFill>
              </a:rPr>
              <a:t>Keep It Simple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 startAt="4"/>
            </a:pPr>
            <a:r>
              <a:rPr lang="en-US" dirty="0">
                <a:solidFill>
                  <a:srgbClr val="FFFFFF"/>
                </a:solidFill>
              </a:rPr>
              <a:t>Default Deny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 startAt="4"/>
            </a:pPr>
            <a:r>
              <a:rPr lang="en-US" dirty="0">
                <a:solidFill>
                  <a:srgbClr val="FFFFFF"/>
                </a:solidFill>
              </a:rPr>
              <a:t>Adhere to the Principle of Least Privilege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 startAt="4"/>
            </a:pPr>
            <a:r>
              <a:rPr lang="en-US" dirty="0">
                <a:solidFill>
                  <a:srgbClr val="FFFFFF"/>
                </a:solidFill>
              </a:rPr>
              <a:t>Sanitize Data Sent to Other Systems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 startAt="4"/>
            </a:pPr>
            <a:r>
              <a:rPr lang="en-US" dirty="0">
                <a:solidFill>
                  <a:srgbClr val="FFFFFF"/>
                </a:solidFill>
              </a:rPr>
              <a:t>Practice Defense in Depth 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 startAt="4"/>
            </a:pPr>
            <a:r>
              <a:rPr lang="en-US" dirty="0">
                <a:solidFill>
                  <a:srgbClr val="FFFFFF"/>
                </a:solidFill>
              </a:rPr>
              <a:t>Use Effective Quality Assurance Techniques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 startAt="4"/>
            </a:pPr>
            <a:r>
              <a:rPr lang="en-US" dirty="0">
                <a:solidFill>
                  <a:srgbClr val="FFFFFF"/>
                </a:solidFill>
              </a:rPr>
              <a:t>Adopt a Secure Coding Standard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endParaRPr dirty="0"/>
          </a:p>
        </p:txBody>
      </p:sp>
      <p:pic>
        <p:nvPicPr>
          <p:cNvPr id="169" name="Google Shape;169;p5" descr="Green Pace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4074" y="5440526"/>
            <a:ext cx="886601" cy="11492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CODING STANDARDS</a:t>
            </a:r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1"/>
          </p:nvPr>
        </p:nvSpPr>
        <p:spPr>
          <a:xfrm>
            <a:off x="685800" y="1944210"/>
            <a:ext cx="10820400" cy="427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None/>
            </a:pPr>
            <a:r>
              <a:rPr lang="en-US" sz="1600" dirty="0">
                <a:latin typeface="Century Gothic" panose="020B0502020202020204" pitchFamily="34" charset="0"/>
              </a:rPr>
              <a:t>1. STD-001-CPP - Must declare identifiers, variables, and functions before utilizing.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None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None/>
            </a:pPr>
            <a:r>
              <a:rPr lang="en-US" sz="1600" dirty="0">
                <a:latin typeface="Century Gothic" panose="020B0502020202020204" pitchFamily="34" charset="0"/>
              </a:rPr>
              <a:t>2. STD-002-CPP - Do not read uninitialized int/variables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None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None/>
            </a:pPr>
            <a:r>
              <a:rPr lang="en-US" sz="1600" dirty="0">
                <a:latin typeface="Century Gothic" panose="020B0502020202020204" pitchFamily="34" charset="0"/>
              </a:rPr>
              <a:t>3. STD-003-CPP - Make sure that storage for string object has ample space char data and null terminator.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None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None/>
            </a:pPr>
            <a:r>
              <a:rPr lang="en-US" sz="1600" dirty="0">
                <a:latin typeface="Century Gothic" panose="020B0502020202020204" pitchFamily="34" charset="0"/>
              </a:rPr>
              <a:t>4. STD-004-CPP - </a:t>
            </a:r>
            <a:r>
              <a:rPr lang="en-US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Sanitize data that is passed from different systems.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None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None/>
            </a:pPr>
            <a:r>
              <a:rPr lang="en-US" sz="1600" dirty="0">
                <a:latin typeface="Century Gothic" panose="020B0502020202020204" pitchFamily="34" charset="0"/>
              </a:rPr>
              <a:t>5. STD-005-CPP - </a:t>
            </a:r>
            <a:r>
              <a:rPr lang="en-US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Freed memory should not be accessed.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None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None/>
            </a:pPr>
            <a:r>
              <a:rPr lang="en-US" sz="1600" dirty="0">
                <a:latin typeface="Century Gothic" panose="020B0502020202020204" pitchFamily="34" charset="0"/>
              </a:rPr>
              <a:t>6. STD-006-CPP - </a:t>
            </a:r>
            <a:r>
              <a:rPr lang="en-US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Use assertions to test values of constant expressions.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None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None/>
            </a:pPr>
            <a:r>
              <a:rPr lang="en-US" sz="1600" dirty="0">
                <a:latin typeface="Century Gothic" panose="020B0502020202020204" pitchFamily="34" charset="0"/>
              </a:rPr>
              <a:t>7. STD-007-CPP - </a:t>
            </a:r>
            <a:r>
              <a:rPr lang="en-US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Handle exceptions thrown prior to the main() functions is executed.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None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None/>
            </a:pPr>
            <a:r>
              <a:rPr lang="en-US" sz="1600" dirty="0">
                <a:latin typeface="Century Gothic" panose="020B0502020202020204" pitchFamily="34" charset="0"/>
              </a:rPr>
              <a:t>8. STD-008-CPP - </a:t>
            </a:r>
            <a:r>
              <a:rPr lang="en-US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Use valid iterators to reference the proper elements of the container.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None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None/>
            </a:pPr>
            <a:r>
              <a:rPr lang="en-US" sz="1600" dirty="0">
                <a:latin typeface="Century Gothic" panose="020B0502020202020204" pitchFamily="34" charset="0"/>
              </a:rPr>
              <a:t>9. STD-009-CPP - </a:t>
            </a:r>
            <a:r>
              <a:rPr lang="en-US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Make sure there is adequate memory for an object.</a:t>
            </a:r>
            <a:endParaRPr lang="en-US" sz="1600" b="1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None/>
            </a:pPr>
            <a:endParaRPr lang="en-US" sz="1600" b="1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None/>
            </a:pPr>
            <a:r>
              <a:rPr lang="en-US" sz="1600" dirty="0">
                <a:latin typeface="Century Gothic" panose="020B0502020202020204" pitchFamily="34" charset="0"/>
              </a:rPr>
              <a:t>10</a:t>
            </a:r>
            <a:r>
              <a:rPr lang="en-US" sz="1600" b="1" dirty="0">
                <a:latin typeface="Century Gothic" panose="020B0502020202020204" pitchFamily="34" charset="0"/>
              </a:rPr>
              <a:t>. </a:t>
            </a:r>
            <a:r>
              <a:rPr lang="en-US" sz="1600" dirty="0">
                <a:latin typeface="Century Gothic" panose="020B0502020202020204" pitchFamily="34" charset="0"/>
              </a:rPr>
              <a:t>STD-010-CPP - </a:t>
            </a:r>
            <a:r>
              <a:rPr lang="en-US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Closed files should not be accessed.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Font typeface="+mj-lt"/>
              <a:buAutoNum type="arabicPeriod"/>
            </a:pPr>
            <a:endParaRPr sz="1000" dirty="0"/>
          </a:p>
        </p:txBody>
      </p:sp>
      <p:pic>
        <p:nvPicPr>
          <p:cNvPr id="176" name="Google Shape;176;p6" descr="Green Pace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4074" y="5440526"/>
            <a:ext cx="886601" cy="11492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dirty="0"/>
              <a:t>ENCRYPTION POLICIES</a:t>
            </a:r>
            <a:endParaRPr dirty="0"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buSzPts val="1600"/>
            </a:pPr>
            <a:r>
              <a:rPr lang="en-US" sz="4400" dirty="0"/>
              <a:t>Encryption in rest</a:t>
            </a:r>
          </a:p>
          <a:p>
            <a:pPr marL="285750" indent="-285750">
              <a:buSzPts val="1600"/>
            </a:pPr>
            <a:endParaRPr lang="en-US" sz="4400" dirty="0"/>
          </a:p>
          <a:p>
            <a:pPr marL="285750" indent="-285750">
              <a:buSzPts val="1600"/>
            </a:pPr>
            <a:r>
              <a:rPr lang="en-US" sz="4400" dirty="0"/>
              <a:t>Encryption at flight/transit</a:t>
            </a:r>
          </a:p>
          <a:p>
            <a:pPr marL="285750" indent="-285750">
              <a:buSzPts val="1600"/>
            </a:pPr>
            <a:endParaRPr lang="en-US" sz="4400" dirty="0"/>
          </a:p>
          <a:p>
            <a:pPr marL="285750" indent="-285750">
              <a:buSzPts val="1600"/>
            </a:pPr>
            <a:r>
              <a:rPr lang="en-US" sz="4400" dirty="0"/>
              <a:t>Encryption in use</a:t>
            </a:r>
            <a:endParaRPr sz="4400" dirty="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dirty="0"/>
          </a:p>
        </p:txBody>
      </p:sp>
      <p:pic>
        <p:nvPicPr>
          <p:cNvPr id="183" name="Google Shape;183;p7" descr="Green Pace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4074" y="5440526"/>
            <a:ext cx="886601" cy="11492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TRIPLE-A POLICIES</a:t>
            </a:r>
            <a:endParaRPr/>
          </a:p>
        </p:txBody>
      </p:sp>
      <p:sp>
        <p:nvSpPr>
          <p:cNvPr id="189" name="Google Shape;189;p8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3200" dirty="0"/>
              <a:t>Authentication – Who are you?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endParaRPr lang="en-US" sz="32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endParaRPr lang="en-US" sz="32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endParaRPr lang="en-US" sz="32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3200" dirty="0"/>
              <a:t>Authorization – What can you use?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endParaRPr lang="en-US" sz="32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endParaRPr lang="en-US" sz="32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endParaRPr lang="en-US" sz="32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3200" dirty="0"/>
              <a:t>Accounting – What happened, and when?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en-US" sz="14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endParaRPr lang="en-US" sz="14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endParaRPr lang="en-US" sz="24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endParaRPr lang="en-US" sz="24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endParaRPr lang="en-US" sz="24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endParaRPr lang="en-US" sz="24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endParaRPr lang="en-US" sz="24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endParaRPr lang="en-US" sz="24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endParaRPr lang="en-US" sz="2400" dirty="0"/>
          </a:p>
        </p:txBody>
      </p:sp>
      <p:pic>
        <p:nvPicPr>
          <p:cNvPr id="190" name="Google Shape;190;p8" descr="Green Pace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4074" y="5440526"/>
            <a:ext cx="886601" cy="11492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dirty="0"/>
              <a:t>AUTOMATION SUMMARY &amp; TOOLS</a:t>
            </a:r>
            <a:endParaRPr dirty="0"/>
          </a:p>
        </p:txBody>
      </p:sp>
      <p:sp>
        <p:nvSpPr>
          <p:cNvPr id="210" name="Google Shape;210;p10"/>
          <p:cNvSpPr txBox="1">
            <a:spLocks noGrp="1"/>
          </p:cNvSpPr>
          <p:nvPr>
            <p:ph type="body" idx="1"/>
          </p:nvPr>
        </p:nvSpPr>
        <p:spPr>
          <a:xfrm>
            <a:off x="6457985" y="2849733"/>
            <a:ext cx="5199135" cy="2858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>
              <a:spcBef>
                <a:spcPts val="0"/>
              </a:spcBef>
              <a:buSzPts val="2000"/>
            </a:pPr>
            <a:r>
              <a:rPr lang="en-US" sz="3600" dirty="0" err="1"/>
              <a:t>Cppcheck</a:t>
            </a:r>
            <a:endParaRPr lang="en-US" sz="3600" dirty="0"/>
          </a:p>
          <a:p>
            <a:pPr marL="742950" lvl="1" indent="-285750">
              <a:spcBef>
                <a:spcPts val="0"/>
              </a:spcBef>
              <a:buSzPts val="2000"/>
            </a:pPr>
            <a:endParaRPr lang="en-US" sz="3600" dirty="0"/>
          </a:p>
          <a:p>
            <a:pPr marL="742950" lvl="1" indent="-285750">
              <a:spcBef>
                <a:spcPts val="0"/>
              </a:spcBef>
              <a:buSzPts val="2000"/>
            </a:pPr>
            <a:r>
              <a:rPr lang="en-US" sz="3600" dirty="0" err="1"/>
              <a:t>LTAuditor</a:t>
            </a:r>
            <a:endParaRPr lang="en-US" sz="3600" dirty="0"/>
          </a:p>
          <a:p>
            <a:pPr marL="742950" lvl="1" indent="-285750">
              <a:spcBef>
                <a:spcPts val="0"/>
              </a:spcBef>
              <a:buSzPts val="2000"/>
            </a:pPr>
            <a:endParaRPr lang="en-US" sz="3600" dirty="0"/>
          </a:p>
          <a:p>
            <a:pPr marL="742950" lvl="1" indent="-285750">
              <a:spcBef>
                <a:spcPts val="0"/>
              </a:spcBef>
              <a:buSzPts val="2000"/>
            </a:pPr>
            <a:r>
              <a:rPr lang="en-US" sz="3600" dirty="0"/>
              <a:t>GFI </a:t>
            </a:r>
            <a:r>
              <a:rPr lang="en-US" sz="3600" dirty="0" err="1"/>
              <a:t>LandGuard</a:t>
            </a:r>
            <a:r>
              <a:rPr lang="en-US" sz="3600" dirty="0"/>
              <a:t> </a:t>
            </a:r>
            <a:endParaRPr sz="3600" dirty="0"/>
          </a:p>
        </p:txBody>
      </p:sp>
      <p:pic>
        <p:nvPicPr>
          <p:cNvPr id="211" name="Google Shape;211;p10" descr="Green Pace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4074" y="5440526"/>
            <a:ext cx="886601" cy="11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A3D074-C7E2-4932-87D8-C819BC735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325" y="2476869"/>
            <a:ext cx="5807153" cy="37418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267F6D1A260A4394C18F5AF72445EA" ma:contentTypeVersion="3" ma:contentTypeDescription="Create a new document." ma:contentTypeScope="" ma:versionID="d6a723735a0ade9a92961b83aee31d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45bd7673956a623930e5662e321f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9B35DD-16B6-4415-A905-CDACA4FC6DBE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DB4D054-FC38-43E0-B24C-8E3420B75B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98236C-7FA9-40C9-B456-AA158A506A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1255</Words>
  <Application>Microsoft Office PowerPoint</Application>
  <PresentationFormat>Widescreen</PresentationFormat>
  <Paragraphs>140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Arial</vt:lpstr>
      <vt:lpstr>Vapor Trail</vt:lpstr>
      <vt:lpstr>Green Pace</vt:lpstr>
      <vt:lpstr>OVERVIEW: DEFENSE IN DEPTH</vt:lpstr>
      <vt:lpstr>THREATS MATRIX</vt:lpstr>
      <vt:lpstr>Using automation to detect vulnerabilities.</vt:lpstr>
      <vt:lpstr>10 PRINCIPLES</vt:lpstr>
      <vt:lpstr>CODING STANDARDS</vt:lpstr>
      <vt:lpstr>ENCRYPTION POLICIES</vt:lpstr>
      <vt:lpstr>TRIPLE-A POLICIES</vt:lpstr>
      <vt:lpstr>AUTOMATION SUMMARY &amp; TOOLS</vt:lpstr>
      <vt:lpstr>RISKS AND BENEFITS</vt:lpstr>
      <vt:lpstr>RECOMMENDATIONS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405 Project Two Presentation Template</dc:title>
  <dc:creator>Kathy Shields</dc:creator>
  <cp:lastModifiedBy>Amanda Ellis</cp:lastModifiedBy>
  <cp:revision>5</cp:revision>
  <dcterms:created xsi:type="dcterms:W3CDTF">2020-08-19T17:59:24Z</dcterms:created>
  <dcterms:modified xsi:type="dcterms:W3CDTF">2022-04-20T03:43:20Z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DA78308B-55B0-44AB-B406-C6A80F5E53EB</vt:lpwstr>
  </property>
  <property fmtid="{D5CDD505-2E9C-101B-9397-08002B2CF9AE}" pid="3" name="ArticulatePath">
    <vt:lpwstr>CS 405 P2 Presentation Template</vt:lpwstr>
  </property>
  <property fmtid="{D5CDD505-2E9C-101B-9397-08002B2CF9AE}" pid="4" name="ContentTypeId">
    <vt:lpwstr>0x01010019267F6D1A260A4394C18F5AF72445EA</vt:lpwstr>
  </property>
</Properties>
</file>