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7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0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2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6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0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9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14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84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6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3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EBB8-F35F-4414-A361-7FC9F24E5706}" type="datetimeFigureOut">
              <a:rPr lang="ru-RU" smtClean="0"/>
              <a:t>04.11.2022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5C5B-7B30-428E-B5DA-3BE2D634D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8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83768" y="404664"/>
            <a:ext cx="4853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2400" b="1" i="0" dirty="0" smtClean="0">
                <a:solidFill>
                  <a:srgbClr val="C00000"/>
                </a:solidFill>
                <a:effectLst/>
                <a:latin typeface="Open Sans"/>
              </a:rPr>
              <a:t>Напряжения в методе сечений</a:t>
            </a:r>
            <a:endParaRPr lang="ru-RU" sz="2400" b="1" i="0" dirty="0">
              <a:solidFill>
                <a:srgbClr val="C00000"/>
              </a:solidFill>
              <a:effectLst/>
              <a:latin typeface="Open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980728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Метод сечений позволяет выявить внутренние силовые факторы. Но для оценки прочности необходимо уметь определять внутренние силы  в любой точке сечения рассматриваемого бруса. Поэтому вводят числовую меру интенсивности внутренних сил -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напряжение</a:t>
            </a:r>
            <a:endParaRPr lang="ru-RU" b="0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30"/>
          <a:stretch/>
        </p:blipFill>
        <p:spPr bwMode="auto">
          <a:xfrm>
            <a:off x="683568" y="2420888"/>
            <a:ext cx="2006681" cy="12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33223" y="2330295"/>
            <a:ext cx="56886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 брусу приложена внешняя нагрузка. С помощью метода сечений рассечем брус поперечной плоскостью, отбросим левую часть и рассмотрим равновесие оставшейся правой части. Выделим на секущей плоскости малую площадку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11" y="3540270"/>
            <a:ext cx="333375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70426" y="3959130"/>
            <a:ext cx="8057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 этой площадке действует равнодействующая внутренних сил упругости.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3568" y="4621686"/>
            <a:ext cx="83977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Направление напряжения        </a:t>
            </a:r>
            <a:r>
              <a:rPr lang="ru-RU" dirty="0" smtClean="0">
                <a:solidFill>
                  <a:srgbClr val="414141"/>
                </a:solidFill>
                <a:latin typeface="Open Sans"/>
              </a:rPr>
              <a:t>совпадает </a:t>
            </a:r>
            <a:r>
              <a:rPr lang="ru-RU" dirty="0">
                <a:solidFill>
                  <a:srgbClr val="414141"/>
                </a:solidFill>
                <a:latin typeface="Open Sans"/>
              </a:rPr>
              <a:t>с направлением внутренней силы </a:t>
            </a:r>
            <a:endParaRPr lang="ru-RU" dirty="0" smtClean="0">
              <a:solidFill>
                <a:srgbClr val="414141"/>
              </a:solidFill>
              <a:latin typeface="Open Sans"/>
            </a:endParaRPr>
          </a:p>
          <a:p>
            <a:pPr lvl="0"/>
            <a:r>
              <a:rPr lang="ru-RU" dirty="0" smtClean="0">
                <a:solidFill>
                  <a:srgbClr val="414141"/>
                </a:solidFill>
                <a:latin typeface="Open Sans"/>
              </a:rPr>
              <a:t>в </a:t>
            </a:r>
            <a:r>
              <a:rPr lang="ru-RU" dirty="0">
                <a:solidFill>
                  <a:srgbClr val="414141"/>
                </a:solidFill>
                <a:latin typeface="Open Sans"/>
              </a:rPr>
              <a:t>этом сечении.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       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06" y="4711102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09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9020"/>
          <a:stretch/>
        </p:blipFill>
        <p:spPr bwMode="auto">
          <a:xfrm>
            <a:off x="539552" y="476672"/>
            <a:ext cx="2088232" cy="140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176905" y="692696"/>
            <a:ext cx="5235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Вектор         называют полным напряжением. </a:t>
            </a:r>
          </a:p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Его принято раскладывать на два вектора:   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818434"/>
            <a:ext cx="2952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04970" y="1369106"/>
            <a:ext cx="54077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i="0" dirty="0" smtClean="0">
                <a:solidFill>
                  <a:srgbClr val="414141"/>
                </a:solidFill>
                <a:effectLst/>
                <a:latin typeface="Open Sans"/>
              </a:rPr>
              <a:t>τ</a:t>
            </a:r>
            <a:r>
              <a:rPr lang="ru-RU" b="1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 — лежащий в площадке сечения </a:t>
            </a:r>
          </a:p>
          <a:p>
            <a:r>
              <a:rPr lang="ru-RU" b="1" dirty="0" smtClean="0">
                <a:solidFill>
                  <a:srgbClr val="414141"/>
                </a:solidFill>
                <a:latin typeface="Open Sans"/>
                <a:cs typeface="Times New Roman"/>
              </a:rPr>
              <a:t>σ</a:t>
            </a:r>
            <a:r>
              <a:rPr lang="ru-RU" dirty="0" smtClean="0">
                <a:solidFill>
                  <a:srgbClr val="414141"/>
                </a:solidFill>
                <a:latin typeface="Open Sans"/>
                <a:cs typeface="Times New Roman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направленный перпендикулярно площадке.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3" y="2241608"/>
            <a:ext cx="13335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79145" y="2730058"/>
            <a:ext cx="7313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вектор     — пространственный, то его раскладывают на три </a:t>
            </a:r>
          </a:p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составляющие: </a:t>
            </a:r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28999"/>
            <a:ext cx="1428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76389"/>
            <a:ext cx="18383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9112" y="3890665"/>
            <a:ext cx="8301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Нормальное напряжение </a:t>
            </a:r>
            <a:r>
              <a:rPr lang="el-GR" b="0" i="0" dirty="0" smtClean="0">
                <a:solidFill>
                  <a:srgbClr val="414141"/>
                </a:solidFill>
                <a:effectLst/>
                <a:latin typeface="Times New Roman"/>
                <a:cs typeface="Times New Roman"/>
              </a:rPr>
              <a:t>σ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Times New Roman"/>
                <a:cs typeface="Times New Roman"/>
              </a:rPr>
              <a:t> -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характеризует сопротивление сечения растяжению или сжатию.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4869160"/>
            <a:ext cx="8073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Касательное напряжение </a:t>
            </a:r>
            <a:r>
              <a:rPr lang="el-GR" b="0" i="0" dirty="0" smtClean="0">
                <a:solidFill>
                  <a:srgbClr val="414141"/>
                </a:solidFill>
                <a:effectLst/>
                <a:latin typeface="Open Sans"/>
              </a:rPr>
              <a:t>τ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- характеризует сопротивление сечения сдвигу.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67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548680"/>
            <a:ext cx="7898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Сила  </a:t>
            </a:r>
            <a:r>
              <a:rPr lang="en-US" b="1" i="0" dirty="0" smtClean="0">
                <a:solidFill>
                  <a:srgbClr val="414141"/>
                </a:solidFill>
                <a:effectLst/>
                <a:latin typeface="Open Sans"/>
              </a:rPr>
              <a:t>N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 (продольная) вызывает появление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нормального напряжения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el-GR" b="0" i="0" dirty="0" smtClean="0">
                <a:solidFill>
                  <a:srgbClr val="414141"/>
                </a:solidFill>
                <a:effectLst/>
                <a:latin typeface="Times New Roman"/>
                <a:cs typeface="Times New Roman"/>
              </a:rPr>
              <a:t>σ</a:t>
            </a:r>
            <a:r>
              <a:rPr lang="ru-RU" dirty="0" smtClean="0">
                <a:solidFill>
                  <a:srgbClr val="414141"/>
                </a:solidFill>
                <a:latin typeface="Times New Roman"/>
                <a:cs typeface="Times New Roman"/>
              </a:rPr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015262"/>
            <a:ext cx="756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Силы        и        вызывают появление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касательных напряжений </a:t>
            </a:r>
            <a:r>
              <a:rPr lang="el-GR" b="1" i="0" dirty="0" smtClean="0">
                <a:solidFill>
                  <a:srgbClr val="414141"/>
                </a:solidFill>
                <a:effectLst/>
                <a:latin typeface="Open Sans"/>
              </a:rPr>
              <a:t>τ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516142"/>
            <a:ext cx="6361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Моменты изгибающие        и         -  вызывают появление </a:t>
            </a:r>
          </a:p>
          <a:p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нормальных напряжений </a:t>
            </a:r>
            <a:r>
              <a:rPr lang="el-GR" b="1" i="0" dirty="0" smtClean="0">
                <a:solidFill>
                  <a:srgbClr val="414141"/>
                </a:solidFill>
                <a:effectLst/>
                <a:latin typeface="Times New Roman"/>
                <a:cs typeface="Times New Roman"/>
              </a:rPr>
              <a:t>σ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переменных по сечению.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90390"/>
            <a:ext cx="276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80864"/>
            <a:ext cx="2571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05558"/>
            <a:ext cx="2667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612485"/>
            <a:ext cx="2571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09393" y="2492896"/>
            <a:ext cx="81398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Крутящий момент         вызывает сдвиг сечения вокруг продольной оси, </a:t>
            </a:r>
          </a:p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поэтому появляются касательные напряжения </a:t>
            </a:r>
            <a:r>
              <a:rPr lang="el-GR" b="1" i="0" dirty="0" smtClean="0">
                <a:solidFill>
                  <a:srgbClr val="414141"/>
                </a:solidFill>
                <a:effectLst/>
                <a:latin typeface="Open Sans"/>
              </a:rPr>
              <a:t>τ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78369"/>
            <a:ext cx="2762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289675" y="3274413"/>
            <a:ext cx="3426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sz="2400" b="1" i="0" dirty="0" smtClean="0">
                <a:solidFill>
                  <a:srgbClr val="C00000"/>
                </a:solidFill>
                <a:effectLst/>
                <a:latin typeface="Open Sans"/>
              </a:rPr>
              <a:t>Растяжение и сжатие</a:t>
            </a:r>
            <a:endParaRPr lang="ru-RU" sz="2400" b="1" i="0" dirty="0">
              <a:solidFill>
                <a:srgbClr val="C00000"/>
              </a:solidFill>
              <a:effectLst/>
              <a:latin typeface="Open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2356" y="3861048"/>
            <a:ext cx="83261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Растяжением или сжатием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называют вид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, при котором в поперечном сечении бруса возникает только один внутренний силовой фактор —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продольная сила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2356" y="4788832"/>
            <a:ext cx="81268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Продольные силы меняются по длине бруса. При расчетах после определения величин продольных сил по сечениям строится график —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эпюра продольных сил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147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386221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Условно назначают знак продольной силы.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4"/>
          <a:stretch/>
        </p:blipFill>
        <p:spPr bwMode="auto">
          <a:xfrm>
            <a:off x="1143384" y="980728"/>
            <a:ext cx="6353175" cy="70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55576" y="173432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продольная сила направлена от сечения, то брус растянут.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Растяжение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считают </a:t>
            </a:r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положительной деформацией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(рис. а).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2564904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продольная сила направлена к сечению, то брус сжат.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Сжатие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считают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отрицательной деформацией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(рис. б).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472980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400" b="1" i="0" dirty="0" smtClean="0">
                <a:solidFill>
                  <a:srgbClr val="444444"/>
                </a:solidFill>
                <a:effectLst/>
                <a:latin typeface="Open Sans"/>
              </a:rPr>
              <a:t>Примеры построения эпюры продольных сил</a:t>
            </a:r>
            <a:endParaRPr lang="ru-RU" sz="2400" b="1" i="0" dirty="0">
              <a:solidFill>
                <a:srgbClr val="444444"/>
              </a:solidFill>
              <a:effectLst/>
              <a:latin typeface="Open San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4167664"/>
            <a:ext cx="792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Рассмотрим брус, нагруженный внешними силами вдоль оси. Брус закреплен в стене (закрепление «заделка). Делим брус на участки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5229200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Участком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считают часть бруса между внешними силами.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2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476672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 представленном рисунке три участка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 Воспользуемся методом сечений и определим внутренние силовые факторы внутри каждого участка.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25"/>
          <a:stretch/>
        </p:blipFill>
        <p:spPr bwMode="auto">
          <a:xfrm>
            <a:off x="534260" y="1418310"/>
            <a:ext cx="3714750" cy="304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53810" y="1700808"/>
            <a:ext cx="41946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Расчет, начинаем со свободного конца бруса, чтобы  не определять величины реакций в опорах.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16016" y="2757297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Участок 1: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06" y="2797129"/>
            <a:ext cx="1038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09925"/>
            <a:ext cx="2647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716015" y="3629891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Участок 2:</a:t>
            </a:r>
            <a:endParaRPr lang="ru-RU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58" y="3681207"/>
            <a:ext cx="1038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05" y="4077072"/>
            <a:ext cx="26479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207" y="4077072"/>
            <a:ext cx="20955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971600" y="4622046"/>
            <a:ext cx="1283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Участок 3:</a:t>
            </a:r>
            <a:endParaRPr lang="ru-RU" dirty="0"/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65" y="4692412"/>
            <a:ext cx="44100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83568" y="515719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Продольная сила отрицательна, участок 3 сжат. Полученное значение</a:t>
            </a:r>
            <a:endParaRPr lang="ru-RU" dirty="0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5241845"/>
            <a:ext cx="228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93556" y="5542271"/>
            <a:ext cx="293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равно реакции в заделке.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2680" y="6015849"/>
            <a:ext cx="798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Под схемой бруса строим эпюру продольной силы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48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98"/>
          <a:stretch/>
        </p:blipFill>
        <p:spPr bwMode="auto">
          <a:xfrm>
            <a:off x="683568" y="404664"/>
            <a:ext cx="3695700" cy="204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96113" y="2452255"/>
            <a:ext cx="77048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Ось эпюры параллельна продольной оси.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Нулевая линия проводится тонкой линией. 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Значения сил откладывают от оси, положительные — вверх отрицательные — вниз.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 пределах одного участка значение силы не меняется, поэтому эпюра очерчивается отрезками прямых линий, параллельными оси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0574" y="692696"/>
            <a:ext cx="4044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14141"/>
                </a:solidFill>
                <a:latin typeface="Open Sans"/>
              </a:rPr>
              <a:t>Эпюрой продольной силы называется график распределения продольной силы вдоль оси бруса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793" y="3890446"/>
            <a:ext cx="25717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7817" y="4365104"/>
            <a:ext cx="7683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Правило контроля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: </a:t>
            </a:r>
            <a:r>
              <a:rPr lang="ru-RU" b="0" i="0" dirty="0" smtClean="0">
                <a:solidFill>
                  <a:srgbClr val="0070C0"/>
                </a:solidFill>
                <a:effectLst/>
                <a:latin typeface="Open Sans"/>
              </a:rPr>
              <a:t>в месте приложения внешней силы на эпюре должен быть скачок на величину приложенной силы.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64777" y="5229200"/>
            <a:ext cx="394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 эпюре проставляются значения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5304328"/>
            <a:ext cx="2286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57703" y="5602245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Величины продольных сил откладывают в заранее выбранном масштабе.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982" y="6015603"/>
            <a:ext cx="8050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Эпюра по контуру обводится толстой линией и заштриховывается поперек оси.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361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7584" y="491490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Изучая деформации при растяжении и сжатии, обнаруживаем, что выполняются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гипотеза плоских сечений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и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принцип смягчения граничных условий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</a:p>
          <a:p>
            <a:pPr fontAlgn="base"/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Гипотеза плоских сечений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заключается в том, что поперечное сечение бруса, плоское и перпендикулярное продольной оси, после деформации остается плоским и перпендикулярным продольной оси.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Следовательно, продольные внутренние волокна удлиняются одинаково, а внутренние силы упругости распределены по сечению равномерно.</a:t>
            </a:r>
          </a:p>
          <a:p>
            <a:pPr fontAlgn="base"/>
            <a:r>
              <a:rPr lang="ru-RU" b="0" i="0" dirty="0" smtClean="0">
                <a:solidFill>
                  <a:srgbClr val="FF0000"/>
                </a:solidFill>
                <a:effectLst/>
                <a:latin typeface="Open Sans"/>
              </a:rPr>
              <a:t>Принцип смягчения граничных условий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гласит: в точках тела, удаленных от мест приложения нагрузки, модуль внутренних сил мало зависит от способа закрепления. Поэтому при решении задач не уточняют способ закрепления.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284100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567</Words>
  <Application>Microsoft Office PowerPoint</Application>
  <PresentationFormat>Экран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9</cp:revision>
  <dcterms:created xsi:type="dcterms:W3CDTF">2022-11-04T12:04:01Z</dcterms:created>
  <dcterms:modified xsi:type="dcterms:W3CDTF">2022-11-04T14:05:44Z</dcterms:modified>
</cp:coreProperties>
</file>