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EFCB-D38E-4F66-8C55-A259D6E90118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4D54-C0A0-4D37-BEEF-3185494D33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05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EFCB-D38E-4F66-8C55-A259D6E90118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4D54-C0A0-4D37-BEEF-3185494D33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93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EFCB-D38E-4F66-8C55-A259D6E90118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4D54-C0A0-4D37-BEEF-3185494D33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474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EFCB-D38E-4F66-8C55-A259D6E90118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4D54-C0A0-4D37-BEEF-3185494D33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65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EFCB-D38E-4F66-8C55-A259D6E90118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4D54-C0A0-4D37-BEEF-3185494D33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12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EFCB-D38E-4F66-8C55-A259D6E90118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4D54-C0A0-4D37-BEEF-3185494D33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48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EFCB-D38E-4F66-8C55-A259D6E90118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4D54-C0A0-4D37-BEEF-3185494D33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950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EFCB-D38E-4F66-8C55-A259D6E90118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4D54-C0A0-4D37-BEEF-3185494D33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756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EFCB-D38E-4F66-8C55-A259D6E90118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4D54-C0A0-4D37-BEEF-3185494D33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05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EFCB-D38E-4F66-8C55-A259D6E90118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4D54-C0A0-4D37-BEEF-3185494D33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08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EFCB-D38E-4F66-8C55-A259D6E90118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84D54-C0A0-4D37-BEEF-3185494D33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82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DEFCB-D38E-4F66-8C55-A259D6E90118}" type="datetimeFigureOut">
              <a:rPr lang="ru-RU" smtClean="0"/>
              <a:t>24.11.2022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84D54-C0A0-4D37-BEEF-3185494D33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7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848627" y="475376"/>
            <a:ext cx="20826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ru-RU" sz="2400" b="1" i="0" dirty="0" smtClean="0">
                <a:solidFill>
                  <a:srgbClr val="C00000"/>
                </a:solidFill>
                <a:effectLst/>
                <a:latin typeface="Open Sans"/>
              </a:rPr>
              <a:t>Сдвиг (срез)</a:t>
            </a:r>
            <a:endParaRPr lang="ru-RU" sz="2400" b="1" i="0" dirty="0">
              <a:solidFill>
                <a:srgbClr val="C00000"/>
              </a:solidFill>
              <a:effectLst/>
              <a:latin typeface="Open Sans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71470" y="996868"/>
            <a:ext cx="108096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Сдвигом называется </a:t>
            </a:r>
            <a:r>
              <a:rPr lang="ru-RU" b="0" i="0" dirty="0" err="1" smtClean="0">
                <a:solidFill>
                  <a:srgbClr val="414141"/>
                </a:solidFill>
                <a:effectLst/>
                <a:latin typeface="Open Sans"/>
              </a:rPr>
              <a:t>нагружение</a:t>
            </a: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, при котором в поперечном сечении бруса возникает только один внутренний силовой фактор — поперечная сила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492259" y="2145738"/>
            <a:ext cx="76093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На брус действуют силы равные по величине, противоположно направленные, перпендикулярные продольной оси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" r="31335" b="24048"/>
          <a:stretch/>
        </p:blipFill>
        <p:spPr>
          <a:xfrm>
            <a:off x="978794" y="1643199"/>
            <a:ext cx="2176529" cy="2025925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154220" y="3213031"/>
            <a:ext cx="82854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Используем метод сечений и определим внутренние силы упругости из условия равновесия каждой из частей бруса: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965" b="45393"/>
          <a:stretch/>
        </p:blipFill>
        <p:spPr>
          <a:xfrm>
            <a:off x="9128064" y="3859362"/>
            <a:ext cx="2553074" cy="193269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3199" y="4280760"/>
            <a:ext cx="3133725" cy="257175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3032064" y="491639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— поперечная сила. Она </a:t>
            </a:r>
            <a:r>
              <a:rPr lang="ru-RU" b="0" i="0" dirty="0" err="1" smtClean="0">
                <a:solidFill>
                  <a:srgbClr val="414141"/>
                </a:solidFill>
                <a:effectLst/>
                <a:latin typeface="Open Sans"/>
              </a:rPr>
              <a:t>вызвызывает</a:t>
            </a: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 появление только касательных напряжений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0738" y="5017113"/>
            <a:ext cx="211326" cy="22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4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71470" y="623380"/>
            <a:ext cx="107195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Выделим элемент в виде бесконечно малого параллелепипеда, к граням которого приложены напряжения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b="20638"/>
          <a:stretch/>
        </p:blipFill>
        <p:spPr>
          <a:xfrm>
            <a:off x="988319" y="1411377"/>
            <a:ext cx="1424025" cy="122879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789451" y="1269711"/>
            <a:ext cx="83636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Исходя из условия равновесия точки внутри бруса при возникновении касательного напряжения на правой вертикальной площадке такое же напряжение возникает и на левой площадке. Они образуют пару сил. На горизонтальных площадках возникают такие же напряжения, образующие такую же пару обратного направления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89450" y="2931705"/>
            <a:ext cx="88015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Такое напряженное состояние называется </a:t>
            </a:r>
            <a:r>
              <a:rPr lang="ru-RU" b="0" i="0" dirty="0" smtClean="0">
                <a:solidFill>
                  <a:srgbClr val="C00000"/>
                </a:solidFill>
                <a:effectLst/>
                <a:latin typeface="Open Sans"/>
              </a:rPr>
              <a:t>чистым сдвигом</a:t>
            </a: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. Здесь действует закон парности касательных напряжений: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94217" y="3762702"/>
            <a:ext cx="10496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При сдвиге на взаимно перпендикулярных площадках возникают равные по величине касательные напряжения, направленные от ребра к ребру 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r="55385" b="23285"/>
          <a:stretch/>
        </p:blipFill>
        <p:spPr>
          <a:xfrm>
            <a:off x="8448072" y="4103168"/>
            <a:ext cx="1958058" cy="227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03214" y="552650"/>
            <a:ext cx="8111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В результате площадки сдвигаются на угол </a:t>
            </a:r>
            <a:r>
              <a:rPr lang="el-GR" b="0" i="0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ru-RU" b="0" i="0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smtClean="0">
                <a:solidFill>
                  <a:srgbClr val="4141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называемый углом сдвига. 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47073" b="15807"/>
          <a:stretch/>
        </p:blipFill>
        <p:spPr>
          <a:xfrm>
            <a:off x="9259909" y="387707"/>
            <a:ext cx="1940886" cy="208503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807076" y="1430225"/>
            <a:ext cx="7216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При сдвиге выполняется закон Гука, который записывается следующим образом: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665" y="2263193"/>
            <a:ext cx="1037910" cy="321606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519612" y="2771436"/>
            <a:ext cx="3202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— модуль упругости сдвига;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58940" y="3140768"/>
            <a:ext cx="19872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800" b="0" i="0" dirty="0" smtClean="0">
                <a:solidFill>
                  <a:srgbClr val="4141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ru-RU" b="0" i="0" dirty="0" smtClean="0">
                <a:solidFill>
                  <a:srgbClr val="41414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— угол сдвига.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940" y="2771436"/>
            <a:ext cx="260672" cy="275154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978574" y="3848654"/>
            <a:ext cx="82966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При отсутствии специальных испытаний </a:t>
            </a:r>
            <a:r>
              <a:rPr lang="en-US" sz="2000" b="1" i="0" dirty="0" smtClean="0">
                <a:effectLst/>
                <a:latin typeface="Open Sans"/>
              </a:rPr>
              <a:t>G</a:t>
            </a:r>
            <a:r>
              <a:rPr lang="en-US" b="0" i="0" dirty="0" smtClean="0">
                <a:solidFill>
                  <a:srgbClr val="414141"/>
                </a:solidFill>
                <a:effectLst/>
                <a:latin typeface="Open Sans"/>
              </a:rPr>
              <a:t> </a:t>
            </a: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можно рассчитать по формуле </a:t>
            </a:r>
            <a:r>
              <a:rPr lang="en-US" b="0" i="0" dirty="0" smtClean="0">
                <a:solidFill>
                  <a:srgbClr val="414141"/>
                </a:solidFill>
                <a:effectLst/>
                <a:latin typeface="Open Sans"/>
              </a:rPr>
              <a:t> 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1002" y="4371874"/>
            <a:ext cx="1171575" cy="219075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2252577" y="4281386"/>
            <a:ext cx="42080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— модуль упругости при растяжении.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1627" y="4308191"/>
            <a:ext cx="990600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8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07075" y="384812"/>
            <a:ext cx="1062936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b="0" i="0" dirty="0" smtClean="0">
                <a:solidFill>
                  <a:srgbClr val="C00000"/>
                </a:solidFill>
                <a:effectLst/>
                <a:latin typeface="Open Sans"/>
              </a:rPr>
              <a:t>Расчет</a:t>
            </a: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 деталей </a:t>
            </a:r>
            <a:r>
              <a:rPr lang="ru-RU" b="0" i="0" dirty="0" smtClean="0">
                <a:solidFill>
                  <a:srgbClr val="C00000"/>
                </a:solidFill>
                <a:effectLst/>
                <a:latin typeface="Open Sans"/>
              </a:rPr>
              <a:t>на сдвиг </a:t>
            </a: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носит </a:t>
            </a:r>
            <a:r>
              <a:rPr lang="ru-RU" b="0" i="0" dirty="0" smtClean="0">
                <a:solidFill>
                  <a:srgbClr val="C00000"/>
                </a:solidFill>
                <a:effectLst/>
                <a:latin typeface="Open Sans"/>
              </a:rPr>
              <a:t>условный характер</a:t>
            </a: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.</a:t>
            </a:r>
          </a:p>
          <a:p>
            <a:pPr fontAlgn="base"/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Для упрощения расчетов принимается ряд допущений:</a:t>
            </a:r>
          </a:p>
          <a:p>
            <a:pPr fontAlgn="base"/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— при расчете на сдвиг изгиб деталей не учитывается, хотя силы, действующие на деталь, образуют пару;</a:t>
            </a:r>
          </a:p>
          <a:p>
            <a:pPr fontAlgn="base"/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— при расчете считаем, что силы упругости распределены по сечению равномерно;</a:t>
            </a:r>
          </a:p>
          <a:p>
            <a:pPr fontAlgn="base"/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— если для передачи нагрузки используют несколько деталей, считаем, что внешняя сила распределяется между ними равномерно.</a:t>
            </a:r>
            <a:endParaRPr lang="ru-RU" b="0" i="0" dirty="0">
              <a:solidFill>
                <a:srgbClr val="414141"/>
              </a:solidFill>
              <a:effectLst/>
              <a:latin typeface="Open San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07075" y="2408576"/>
            <a:ext cx="5935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Откуда формула для расчета напряжений имеет вид: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094" y="2737555"/>
            <a:ext cx="2285909" cy="72847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393175" y="3466031"/>
            <a:ext cx="32431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— касательное напряжение;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15082" y="3920037"/>
            <a:ext cx="2435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 — поперечная сила;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393175" y="4348485"/>
            <a:ext cx="2280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— площадь сдвига;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215661" y="3868082"/>
            <a:ext cx="3448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— внешняя сдвигающая сила;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279294" y="4267283"/>
            <a:ext cx="2694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— количество деталей.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878" y="3536614"/>
            <a:ext cx="291488" cy="23012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704" y="4012468"/>
            <a:ext cx="192551" cy="22653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6273" y="3936712"/>
            <a:ext cx="193393" cy="23207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8990" y="4379211"/>
            <a:ext cx="246579" cy="24657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878" y="4405420"/>
            <a:ext cx="242204" cy="231195"/>
          </a:xfrm>
          <a:prstGeom prst="rect">
            <a:avLst/>
          </a:prstGeom>
        </p:spPr>
      </p:pic>
      <p:sp>
        <p:nvSpPr>
          <p:cNvPr id="18" name="Прямоугольник 17"/>
          <p:cNvSpPr/>
          <p:nvPr/>
        </p:nvSpPr>
        <p:spPr>
          <a:xfrm>
            <a:off x="1097704" y="5523929"/>
            <a:ext cx="10235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0070C0"/>
                </a:solidFill>
                <a:effectLst/>
                <a:latin typeface="Open Sans"/>
              </a:rPr>
              <a:t>.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97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763544" y="617044"/>
            <a:ext cx="4324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C00000"/>
                </a:solidFill>
                <a:effectLst/>
                <a:latin typeface="Open Sans"/>
              </a:rPr>
              <a:t>Условие прочности при сдвиге (срезе)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631" y="1033402"/>
            <a:ext cx="1511926" cy="63337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515413" y="1677760"/>
            <a:ext cx="8787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— допускаемое напряжение сдвига, его определяют по формуле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235" y="1728863"/>
            <a:ext cx="390178" cy="32921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8862" y="2193553"/>
            <a:ext cx="2267909" cy="32921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991510" y="2669227"/>
            <a:ext cx="9358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414141"/>
                </a:solidFill>
                <a:latin typeface="Open Sans"/>
              </a:rPr>
              <a:t>При разрушении деталь перерезается поперек. </a:t>
            </a:r>
            <a:r>
              <a:rPr lang="ru-RU" dirty="0">
                <a:solidFill>
                  <a:srgbClr val="0070C0"/>
                </a:solidFill>
                <a:latin typeface="Open Sans"/>
              </a:rPr>
              <a:t>Разрушение детали под действием поперечной силы называют </a:t>
            </a:r>
            <a:r>
              <a:rPr lang="ru-RU" dirty="0">
                <a:solidFill>
                  <a:srgbClr val="FF0000"/>
                </a:solidFill>
                <a:latin typeface="Open Sans"/>
              </a:rPr>
              <a:t>срезом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772765" y="3568361"/>
            <a:ext cx="13260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ru-RU" sz="2400" b="1" i="0" dirty="0" smtClean="0">
                <a:solidFill>
                  <a:srgbClr val="FF0000"/>
                </a:solidFill>
                <a:effectLst/>
                <a:latin typeface="Open Sans"/>
              </a:rPr>
              <a:t>Смятие</a:t>
            </a:r>
            <a:endParaRPr lang="ru-RU" sz="2400" b="1" i="0" dirty="0">
              <a:solidFill>
                <a:srgbClr val="FF0000"/>
              </a:solidFill>
              <a:effectLst/>
              <a:latin typeface="Open Sans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125235" y="4255578"/>
            <a:ext cx="103112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Одновременно со сдвигом происходит смятие боковой поверхности в месте контакта в результате передачи нагрузки от одной поверхности к другой. При этом на поверхности возникают сжимающие напряжения, называемые напряжениями смятия,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6519" y="4880624"/>
            <a:ext cx="596566" cy="298284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145637" y="5404460"/>
            <a:ext cx="4524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dirty="0">
                <a:solidFill>
                  <a:srgbClr val="414141"/>
                </a:solidFill>
                <a:latin typeface="Open Sans"/>
              </a:rPr>
              <a:t>Расчет также носит условный характер. </a:t>
            </a:r>
            <a:endParaRPr 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153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949431" y="375773"/>
            <a:ext cx="44475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C00000"/>
                </a:solidFill>
                <a:latin typeface="Open Sans"/>
              </a:rPr>
              <a:t>У</a:t>
            </a:r>
            <a:r>
              <a:rPr lang="ru-RU" sz="2000" b="0" i="0" dirty="0" smtClean="0">
                <a:solidFill>
                  <a:srgbClr val="C00000"/>
                </a:solidFill>
                <a:effectLst/>
                <a:latin typeface="Open Sans"/>
              </a:rPr>
              <a:t>словие прочности при смятии</a:t>
            </a:r>
            <a:endParaRPr lang="ru-RU" sz="2000" dirty="0">
              <a:solidFill>
                <a:srgbClr val="C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261" y="905142"/>
            <a:ext cx="1834569" cy="53261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r="29439" b="49727"/>
          <a:stretch/>
        </p:blipFill>
        <p:spPr>
          <a:xfrm>
            <a:off x="941213" y="1403864"/>
            <a:ext cx="4449248" cy="157542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7938" y="1015240"/>
            <a:ext cx="1349087" cy="31242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879464" y="2548875"/>
            <a:ext cx="3739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— диаметр окружности сечения; 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879464" y="2886947"/>
            <a:ext cx="5242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— наименьшая высота соединяемых пластин; 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879464" y="3256279"/>
            <a:ext cx="3490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— расчетная площадь смятия;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636778" y="3557545"/>
            <a:ext cx="49459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dirty="0" smtClean="0">
                <a:solidFill>
                  <a:srgbClr val="414141"/>
                </a:solidFill>
                <a:effectLst/>
                <a:latin typeface="Open Sans"/>
              </a:rPr>
              <a:t>F</a:t>
            </a:r>
            <a:r>
              <a:rPr lang="en-US" sz="2000" b="0" i="0" dirty="0" smtClean="0">
                <a:solidFill>
                  <a:srgbClr val="414141"/>
                </a:solidFill>
                <a:effectLst/>
                <a:latin typeface="Open Sans"/>
              </a:rPr>
              <a:t> </a:t>
            </a: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— сила взаимодействия между деталями.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6778" y="2539318"/>
            <a:ext cx="242686" cy="32936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3737" y="2935903"/>
            <a:ext cx="168767" cy="25315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7190" y="3256278"/>
            <a:ext cx="459401" cy="28074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8"/>
          <a:srcRect r="7988" b="-1707"/>
          <a:stretch/>
        </p:blipFill>
        <p:spPr>
          <a:xfrm>
            <a:off x="2460461" y="3634504"/>
            <a:ext cx="3126084" cy="37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8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06320" y="504303"/>
            <a:ext cx="97407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Примеры деталей, работающих на сдвиг (срез) и смятие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06320" y="1067804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Ось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167" t="10805" r="42996" b="15569"/>
          <a:stretch/>
        </p:blipFill>
        <p:spPr>
          <a:xfrm>
            <a:off x="1280427" y="1437136"/>
            <a:ext cx="3305496" cy="184411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611208" y="1631305"/>
            <a:ext cx="3985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если толщина детали </a:t>
            </a:r>
            <a:r>
              <a:rPr lang="ru-RU" dirty="0" smtClean="0">
                <a:solidFill>
                  <a:srgbClr val="414141"/>
                </a:solidFill>
                <a:latin typeface="Open Sans"/>
              </a:rPr>
              <a:t>№ </a:t>
            </a: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2 меньше,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1297" y="1631305"/>
            <a:ext cx="1158493" cy="29896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760" y="2000637"/>
            <a:ext cx="1769657" cy="575138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603773" y="2103540"/>
            <a:ext cx="3580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— количество площадей среза.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80427" y="3481290"/>
            <a:ext cx="989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Болт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l="58801" b="11993"/>
          <a:stretch/>
        </p:blipFill>
        <p:spPr>
          <a:xfrm>
            <a:off x="1280427" y="3953064"/>
            <a:ext cx="2660636" cy="244773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4792" y="4475409"/>
            <a:ext cx="3735674" cy="58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39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961622" y="581576"/>
            <a:ext cx="102429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Шпонки - работают на срез и смятие, но рассчитываются только на смятие.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b="10275"/>
          <a:stretch/>
        </p:blipFill>
        <p:spPr>
          <a:xfrm>
            <a:off x="1087058" y="1103961"/>
            <a:ext cx="2419350" cy="199984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746" y="1434384"/>
            <a:ext cx="2027547" cy="29138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5169742" y="1919218"/>
            <a:ext cx="21996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dirty="0" smtClean="0">
                <a:solidFill>
                  <a:srgbClr val="414141"/>
                </a:solidFill>
                <a:effectLst/>
                <a:latin typeface="Open Sans"/>
              </a:rPr>
              <a:t>l </a:t>
            </a: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— длина шпонки;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169742" y="2349009"/>
            <a:ext cx="36805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dirty="0" smtClean="0">
                <a:solidFill>
                  <a:srgbClr val="414141"/>
                </a:solidFill>
                <a:effectLst/>
                <a:latin typeface="Open Sans"/>
              </a:rPr>
              <a:t>t</a:t>
            </a:r>
            <a:r>
              <a:rPr lang="en-US" b="0" i="0" dirty="0" smtClean="0">
                <a:solidFill>
                  <a:srgbClr val="414141"/>
                </a:solidFill>
                <a:effectLst/>
                <a:latin typeface="Open Sans"/>
              </a:rPr>
              <a:t> </a:t>
            </a: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— высота выступающей части;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169742" y="2718341"/>
            <a:ext cx="24529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0" dirty="0" smtClean="0">
                <a:solidFill>
                  <a:srgbClr val="414141"/>
                </a:solidFill>
                <a:effectLst/>
                <a:latin typeface="Open Sans"/>
              </a:rPr>
              <a:t>b</a:t>
            </a:r>
            <a:r>
              <a:rPr lang="en-US" b="0" i="0" dirty="0" smtClean="0">
                <a:solidFill>
                  <a:srgbClr val="414141"/>
                </a:solidFill>
                <a:effectLst/>
                <a:latin typeface="Open Sans"/>
              </a:rPr>
              <a:t> </a:t>
            </a: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— ширина шпонки.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1087058" y="3402618"/>
            <a:ext cx="9589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Заклепка односрезная (рис. а),                                                   </a:t>
            </a:r>
            <a:r>
              <a:rPr lang="ru-RU" b="0" i="0" dirty="0" err="1" smtClean="0">
                <a:solidFill>
                  <a:srgbClr val="414141"/>
                </a:solidFill>
                <a:effectLst/>
                <a:latin typeface="Open Sans"/>
              </a:rPr>
              <a:t>двухсрезная</a:t>
            </a: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 (рис. б).</a:t>
            </a:r>
            <a:endParaRPr lang="ru-RU" b="0" i="0" dirty="0">
              <a:solidFill>
                <a:srgbClr val="414141"/>
              </a:solidFill>
              <a:effectLst/>
              <a:latin typeface="Open Sans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/>
          <a:srcRect r="52820" b="19031"/>
          <a:stretch/>
        </p:blipFill>
        <p:spPr>
          <a:xfrm>
            <a:off x="1434787" y="3797613"/>
            <a:ext cx="3175259" cy="2200839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4"/>
          <a:srcRect l="48749" b="11278"/>
          <a:stretch/>
        </p:blipFill>
        <p:spPr>
          <a:xfrm>
            <a:off x="7622658" y="3933513"/>
            <a:ext cx="3275578" cy="229014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472744" y="6223660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 а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8850301" y="6385223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Рис 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728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09086" y="629923"/>
            <a:ext cx="2739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Сварное соединение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/>
          <a:srcRect b="13480"/>
          <a:stretch/>
        </p:blipFill>
        <p:spPr>
          <a:xfrm>
            <a:off x="2878884" y="1167617"/>
            <a:ext cx="5067300" cy="163997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347987" y="2975957"/>
            <a:ext cx="8967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Угловой шов разрушается под углом 45° к плоскости разъема в результате среза.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695719" y="3646748"/>
            <a:ext cx="83498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— катет углового шва, подбирается по толщине свариваемого листа.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14" y="3698599"/>
            <a:ext cx="312505" cy="265629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347987" y="4370536"/>
            <a:ext cx="2370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0" i="0" dirty="0" smtClean="0">
                <a:solidFill>
                  <a:srgbClr val="414141"/>
                </a:solidFill>
                <a:effectLst/>
                <a:latin typeface="Open Sans"/>
              </a:rPr>
              <a:t>Двухсторонний шов: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583" y="4370536"/>
            <a:ext cx="1815584" cy="28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765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451</Words>
  <Application>Microsoft Office PowerPoint</Application>
  <PresentationFormat>Широкоэкранный</PresentationFormat>
  <Paragraphs>54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</dc:creator>
  <cp:lastModifiedBy>Александр</cp:lastModifiedBy>
  <cp:revision>9</cp:revision>
  <dcterms:created xsi:type="dcterms:W3CDTF">2022-11-24T16:03:42Z</dcterms:created>
  <dcterms:modified xsi:type="dcterms:W3CDTF">2022-11-24T17:13:24Z</dcterms:modified>
</cp:coreProperties>
</file>