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73" r:id="rId13"/>
    <p:sldId id="267" r:id="rId14"/>
    <p:sldId id="268" r:id="rId15"/>
    <p:sldId id="269" r:id="rId16"/>
    <p:sldId id="270" r:id="rId17"/>
    <p:sldId id="271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609601"/>
            <a:ext cx="8915399" cy="1689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Выполнение чертежа резьбовых соединений в САПР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2603501"/>
            <a:ext cx="8915399" cy="3300162"/>
          </a:xfrm>
        </p:spPr>
        <p:txBody>
          <a:bodyPr>
            <a:normAutofit lnSpcReduction="10000"/>
          </a:bodyPr>
          <a:lstStyle/>
          <a:p>
            <a:r>
              <a:rPr lang="ru-RU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ru-RU" sz="25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5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i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Образовательная</a:t>
            </a:r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Закрепить и углубить знания студентов по теме </a:t>
            </a:r>
            <a:r>
              <a:rPr lang="ru-RU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«Резьбовые соединения». Выяснить порядок построения чертежа шпилечного соединения, </a:t>
            </a:r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формировать навыки самостоятельного выполнения практического задания.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63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1206500"/>
            <a:ext cx="8915399" cy="11684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20 Определите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направление резьбы, обозначенной М20 LH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97400" y="3530128"/>
            <a:ext cx="2527299" cy="146097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Левое.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2. Правое.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0222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959" b="1695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89213" y="4673600"/>
            <a:ext cx="8915400" cy="1187450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разъемных соединений наибольшее распространение получили резьбовые. К ним относятся: болтовое, шпилечное, винтовое.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5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0600" y="601444"/>
            <a:ext cx="8648700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выполнении чертежей резьбовых соединений зачастую при­ходится выполнять изображения, на которых одна деталь ввинчена в другую. Эти изображения выполняются так, что на продольных разрезах показана только та часть внутренней резьбы, которая не закрыта завернутой в нее деталью.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055" y="2950910"/>
            <a:ext cx="3530745" cy="30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0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5299" y="446157"/>
            <a:ext cx="25781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Шпилька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304360"/>
            <a:ext cx="5270500" cy="42492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251700" y="1304359"/>
            <a:ext cx="43815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Соединение при помощи шпильки применяется</a:t>
            </a:r>
            <a:r>
              <a:rPr lang="ru-RU" altLang="ru-RU" sz="2000" b="1" smtClean="0">
                <a:solidFill>
                  <a:srgbClr val="000000"/>
                </a:solidFill>
                <a:latin typeface="Arial" panose="020B0604020202020204" pitchFamily="34" charset="0"/>
              </a:rPr>
              <a:t>, когда 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толщина одной из деталей так велика, что выполнение в ней даже одного сквозного отверстия обойдется дорого или когда в одной из деталей недопустимо выполнение сквозных отверстий.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Так же как и  болтовое, шпилечное соединение может быть осуществлено одним комплектом крепежных элементов </a:t>
            </a:r>
            <a:r>
              <a:rPr lang="ru-RU" altLang="ru-RU" sz="2000" b="1" dirty="0">
                <a:solidFill>
                  <a:srgbClr val="CC3300"/>
                </a:solidFill>
                <a:latin typeface="Arial" panose="020B0604020202020204" pitchFamily="34" charset="0"/>
              </a:rPr>
              <a:t>(шпилька, шайба и гайка)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496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546101"/>
            <a:ext cx="3517900" cy="58293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67" y="253828"/>
            <a:ext cx="4273666" cy="39627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940367" y="4584871"/>
            <a:ext cx="54515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На рис.  показаны крепежные детали входящие в комплект шпилечного соединения (вместо пружинной шайбы может быть применена шайба другой конструкции).</a:t>
            </a:r>
          </a:p>
        </p:txBody>
      </p:sp>
    </p:spTree>
    <p:extLst>
      <p:ext uri="{BB962C8B-B14F-4D97-AF65-F5344CB8AC3E}">
        <p14:creationId xmlns:p14="http://schemas.microsoft.com/office/powerpoint/2010/main" val="402990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251" y="2120728"/>
            <a:ext cx="7992549" cy="39627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955800" y="278081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0000"/>
                </a:solidFill>
                <a:latin typeface="Arial" panose="020B0604020202020204" pitchFamily="34" charset="0"/>
              </a:rPr>
              <a:t>Технологическая последовательность выполнения отверстия с резьбой под шпильку и порядок сборки шпилечного соединения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239100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12" y="689965"/>
            <a:ext cx="7117788" cy="395492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27200" y="482077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Изображения шпилечного соединения:</a:t>
            </a:r>
            <a:br>
              <a:rPr kumimoji="0" lang="ru-RU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ru-RU" alt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а - конструктивное; б - упрощенное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0" y="2266234"/>
            <a:ext cx="3441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На конструктивном изображении линия границы резьбы полного профиля смещена вглубь резьбового отверстия на величину сбега резьбы. </a:t>
            </a:r>
            <a:endParaRPr lang="ru-RU" altLang="ru-RU" sz="2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2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5" y="269576"/>
            <a:ext cx="7114649" cy="395664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785100" y="616683"/>
            <a:ext cx="3835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На упрощенном изображении сбег не показывают и условно границу ввинчиваемого конца шпильки совмещают с границей присоединяемой </a:t>
            </a: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детали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Фаски на шестигранной гайке, а так же на стержне шпильки не изображают.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Не показывают зазор между стержнем шпильки и отверстием в присоединяемой детали.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1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61100" y="571500"/>
            <a:ext cx="4991100" cy="493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для стали, бронзы и латуни;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резьбы полного профиля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l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+2р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где р — шаг нарезаемой резьбы.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Глубина сверления отверстия для нарезания резьбы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l</a:t>
            </a:r>
            <a:r>
              <a:rPr lang="ru-RU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+6р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шпильки рассчитывается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l=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m+S+n+k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-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выход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конца шпильки из гайки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шпильки увеличивается в большую сторону и уточняется по ГОСТ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11765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Вопрос: В какой последовательности выполняется чертеж шпилечного соединения?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43" y="571500"/>
            <a:ext cx="3508758" cy="55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0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65900" y="383570"/>
            <a:ext cx="508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Вычертить шпилечное соединение в соответствии с вариантом: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конструктивное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упрощенное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Проставить размеры.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работы использовать библиотеку программы КОМПАС.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ru-RU" alt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13" y="383570"/>
            <a:ext cx="430743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2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838200"/>
            <a:ext cx="8911687" cy="9271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Что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представляет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собой   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резьба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8599488" cy="377762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1.Расстояние между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двумя соответствующими точками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соседних витков.</a:t>
            </a:r>
          </a:p>
          <a:p>
            <a:pPr>
              <a:lnSpc>
                <a:spcPct val="107000"/>
              </a:lnSpc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2.Линейная величина в осевом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направлении при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полном обороте стержня.</a:t>
            </a:r>
          </a:p>
          <a:p>
            <a:pPr>
              <a:lnSpc>
                <a:spcPct val="107000"/>
              </a:lnSpc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3.Совокупность выступов и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впадин, выполненных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винтовой линии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цилиндрической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конической поверхностях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9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639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каком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рисунке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изображена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резьба?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2120900"/>
            <a:ext cx="9256712" cy="33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2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259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каком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рисунке изображена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65200" y="2133600"/>
            <a:ext cx="4241800" cy="15621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3 -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внутренняя резьба?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4 -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наружная резьба?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4130" y="2287548"/>
            <a:ext cx="6323736" cy="20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8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1099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Указать тип резьбы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приведенной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записи: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17700" y="1854200"/>
            <a:ext cx="3499476" cy="29718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5 - Tr20х4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6 - S40х2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7 - M18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8 - G1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8500" y="1968500"/>
            <a:ext cx="6996111" cy="42037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1.Метрическая.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2.Трубная.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3.Круглая.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4.Трапецеидальная.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5.Упорная.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6.Прямоугольная.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7.Дюймовая.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865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обозначает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приведенной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записи резьбы S40x6 (P2) LH: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84300" y="2133600"/>
            <a:ext cx="3873500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9 - величина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40?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10 - величина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6?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11 - (P2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12 - LH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30800" y="2126222"/>
            <a:ext cx="6373811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Величину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хода.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Шаг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Длину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резьбы.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Номинальный диаметр.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Класс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точности.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Направление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7794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1099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какому типу относится резьба: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7600" y="2133600"/>
            <a:ext cx="4292600" cy="34036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13 - Метрическая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14 - Трубная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15 - Трапецеидальная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16 - Упорная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17 - Круглая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40400" y="2126222"/>
            <a:ext cx="5764211" cy="217907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1.Ходовая.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2.Крепежная.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3.Крепежно-уплотнительная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9376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1168400"/>
            <a:ext cx="8915399" cy="13970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18 Определите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число заходов у резьбы, обозначенной S18x3 (P1.5)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24112" y="2742728"/>
            <a:ext cx="8915399" cy="2235671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1.Одно.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Два.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3. Три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6468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7000" y="698500"/>
            <a:ext cx="10107611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19 Определите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шаг у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резьбы, обозначенной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М28х2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75201" y="2755900"/>
            <a:ext cx="3517900" cy="2260599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Мелкий.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2. Крупный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5552802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314</TotalTime>
  <Words>546</Words>
  <Application>Microsoft Office PowerPoint</Application>
  <PresentationFormat>Широкоэкранный</PresentationFormat>
  <Paragraphs>84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Легкий дым</vt:lpstr>
      <vt:lpstr>Тема: Выполнение чертежа резьбовых соединений в САПР</vt:lpstr>
      <vt:lpstr>1 Что представляет собой    резьба?</vt:lpstr>
      <vt:lpstr>2 На каком рисунке изображена резьба?</vt:lpstr>
      <vt:lpstr>На каком рисунке изображена: </vt:lpstr>
      <vt:lpstr>Указать тип резьбы в приведенной записи: </vt:lpstr>
      <vt:lpstr>Что обозначает в приведенной записи резьбы S40x6 (P2) LH: </vt:lpstr>
      <vt:lpstr>К какому типу относится резьба: </vt:lpstr>
      <vt:lpstr>18 Определите число заходов у резьбы, обозначенной S18x3 (P1.5)</vt:lpstr>
      <vt:lpstr>19 Определите шаг у резьбы, обозначенной М28х2</vt:lpstr>
      <vt:lpstr>20 Определите направление резьбы, обозначенной М20 LH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Чертеж шпилечного соединения</dc:title>
  <dc:creator>Александр</dc:creator>
  <cp:lastModifiedBy>Александр</cp:lastModifiedBy>
  <cp:revision>16</cp:revision>
  <dcterms:created xsi:type="dcterms:W3CDTF">2017-02-25T07:12:20Z</dcterms:created>
  <dcterms:modified xsi:type="dcterms:W3CDTF">2017-03-14T15:08:02Z</dcterms:modified>
</cp:coreProperties>
</file>