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26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4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4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3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5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19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CE10-A4A1-4E10-B89D-B1ECA5A538A5}" type="datetimeFigureOut">
              <a:rPr lang="ru-RU" smtClean="0"/>
              <a:t>20.01.2024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B416-DA6E-42F1-BDB2-6FF930959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0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6936" y="1853415"/>
            <a:ext cx="689970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6000" dirty="0" smtClean="0">
                <a:solidFill>
                  <a:srgbClr val="C00000"/>
                </a:solidFill>
              </a:rPr>
              <a:t>Комплекс размеров </a:t>
            </a:r>
          </a:p>
          <a:p>
            <a:pPr lvl="0" algn="ctr"/>
            <a:r>
              <a:rPr lang="ru-RU" sz="6000" dirty="0" smtClean="0">
                <a:solidFill>
                  <a:srgbClr val="C00000"/>
                </a:solidFill>
              </a:rPr>
              <a:t>на чертеже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96356" y="4238846"/>
            <a:ext cx="71393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 smtClean="0">
                <a:latin typeface="Newton-Regular"/>
              </a:rPr>
              <a:t>Цель:</a:t>
            </a:r>
          </a:p>
          <a:p>
            <a:r>
              <a:rPr lang="ru-RU" sz="2000" b="0" i="0" u="none" strike="noStrike" baseline="0" dirty="0" smtClean="0">
                <a:latin typeface="Newton-Regular"/>
              </a:rPr>
              <a:t>- изучение правил нанесения размеров,</a:t>
            </a:r>
          </a:p>
          <a:p>
            <a:r>
              <a:rPr lang="ru-RU" sz="2000" b="0" i="0" u="none" strike="noStrike" baseline="0" dirty="0" smtClean="0">
                <a:latin typeface="Newton-Regular"/>
              </a:rPr>
              <a:t>- знакомство с приемами нанесения размеров на чертеже</a:t>
            </a:r>
            <a:r>
              <a:rPr lang="ru-RU" sz="1300" b="0" i="0" u="none" strike="noStrike" baseline="0" dirty="0" smtClean="0">
                <a:latin typeface="Newton-Regular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18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36624" y="745833"/>
            <a:ext cx="945444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800" b="1" dirty="0" smtClean="0">
                <a:solidFill>
                  <a:prstClr val="black"/>
                </a:solidFill>
              </a:rPr>
              <a:t>Задание:</a:t>
            </a:r>
          </a:p>
          <a:p>
            <a:pPr lvl="0" algn="ctr"/>
            <a:endParaRPr lang="ru-RU" b="1" dirty="0" smtClean="0">
              <a:solidFill>
                <a:prstClr val="black"/>
              </a:solidFill>
            </a:endParaRPr>
          </a:p>
          <a:p>
            <a:pPr marL="342900" lvl="0" indent="-342900">
              <a:buAutoNum type="arabicParenR"/>
            </a:pPr>
            <a:r>
              <a:rPr lang="ru-RU" dirty="0" smtClean="0">
                <a:solidFill>
                  <a:prstClr val="black"/>
                </a:solidFill>
              </a:rPr>
              <a:t>Перечертить прокладку и пластину, определяя размеры по клеткам. Сторона клетки 5 мм.</a:t>
            </a:r>
          </a:p>
          <a:p>
            <a:pPr marL="342900" lvl="0" indent="-342900">
              <a:buAutoNum type="arabicParenR"/>
            </a:pPr>
            <a:r>
              <a:rPr lang="ru-RU" dirty="0" smtClean="0">
                <a:solidFill>
                  <a:prstClr val="black"/>
                </a:solidFill>
              </a:rPr>
              <a:t>Проставить размеры.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5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81758" y="423860"/>
            <a:ext cx="50283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</a:rPr>
              <a:t>Вопросы для повторения материала </a:t>
            </a:r>
          </a:p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нанесение размеров на чертеже.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41927" y="1860164"/>
            <a:ext cx="10139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Назовите минимальное расстояние между линией контура и размерной линией.</a:t>
            </a:r>
            <a:endParaRPr lang="en-US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Назовите минимальное расстояние между параллельными размерными линиями. </a:t>
            </a:r>
            <a:endParaRPr lang="en-US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Можно ли использовать линии контура, осевые, центровые и выносные линии в качестве размерных.</a:t>
            </a:r>
          </a:p>
          <a:p>
            <a:pPr marL="342900" lvl="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Какой тип линии имеют выносные и размерные линии.</a:t>
            </a:r>
          </a:p>
          <a:p>
            <a:pPr marL="342900" lvl="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Что необходимо избегать при нанесении выносных и размерных линий.</a:t>
            </a:r>
          </a:p>
          <a:p>
            <a:pPr marL="342900" lvl="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Как ставится размерное число по отношению к вертикальной размерной линии.</a:t>
            </a:r>
          </a:p>
          <a:p>
            <a:pPr marL="342900" lvl="0" indent="-342900">
              <a:buFontTx/>
              <a:buAutoNum type="arabicPeriod"/>
            </a:pPr>
            <a:r>
              <a:rPr lang="ru-RU" dirty="0" smtClean="0">
                <a:solidFill>
                  <a:prstClr val="black"/>
                </a:solidFill>
              </a:rPr>
              <a:t>Как предпочтительно наносить размерные линии по отношению к контуру изображения.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8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8896" y="1099280"/>
            <a:ext cx="102816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Этап простановки размеров является сложным и ответственным. Для задания размеров требуется определить необходимый минимум размеров, обеспечивающий изготовление детали и осуществления контроля. Нанесение размеров на чертеже должно обеспечить удобство его использования; не следует повторять размеры и проставлять лишние размеры. </a:t>
            </a:r>
            <a:endParaRPr lang="en-US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На главном изображении проставляют преобладающее количество размеров, а на остальных изображениях наносят размеры тех элементов, наличие которых обусловило выполнение данного изображения.</a:t>
            </a:r>
            <a:endParaRPr lang="en-US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При нанесении размеров на какой-либо отдельный элемент, например, на отверстие, проточку и т.п. их стараются указать на одном изображении — на том, где форма элемента отображена наиболее полно.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58603" y="476364"/>
            <a:ext cx="8272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srgbClr val="C00000"/>
                </a:solidFill>
              </a:rPr>
              <a:t>Правила указания размеров на чертеже детали 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23" y="3819934"/>
            <a:ext cx="3100740" cy="23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1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4653" y="494591"/>
            <a:ext cx="10333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4. При указании размеров одинаковых элементов наносят размеры на один элемент и указывают на полке линии-выноски количество таких элементов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24" y="1399370"/>
            <a:ext cx="4584498" cy="152413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18514" y="3181952"/>
            <a:ext cx="10124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5. При нанесении размеров элементов, равномерно расположенных по окружности вместо угловых размеров, определяющих взаимное расположение элементов, указывают только их количество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06" y="4285713"/>
            <a:ext cx="33432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7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29048" y="594248"/>
            <a:ext cx="9933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6. При совмещении на одном изображении вида и разреза рекомендуется размеры внешних поверхностей наносить на изображении вида, размеры внутренних поверхностей — на изображении разреза. </a:t>
            </a:r>
          </a:p>
          <a:p>
            <a:r>
              <a:rPr lang="ru-RU" dirty="0" smtClean="0"/>
              <a:t>7. Если размер проставлен на каком-либо изображении чертежа, то на других изображениях его повторять не допускается.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29047" y="2071576"/>
            <a:ext cx="102687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8. В соответствии с ГОСТ 2.305–2008, размеры на чертеже не должны образовывать замкнутую цепочку. При необходимости указания размеров, составляющих замкнутую цепь, один из размеров указывают как справочный. Его отмечают знаком *. Размеры 28, R14, 56 образуют замкнутую цепь, так как любой из них может быть получен из остальных двух размеров. Поэтому габаритный размер 56 отмечен как справочный размер знаком *. </a:t>
            </a:r>
          </a:p>
          <a:p>
            <a:r>
              <a:rPr lang="ru-RU" dirty="0" smtClean="0"/>
              <a:t>9. При наличии справочных размеров на чертеже в технические требования вносят пункт «*Размеры для справок».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95" y="3797859"/>
            <a:ext cx="2835097" cy="2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0259" y="507470"/>
            <a:ext cx="10629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10. Размеры, определяющие положение симметрично расположенных поверхностей у симметричных изделий, наносят относительно их общей оси симметрии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40" y="1304052"/>
            <a:ext cx="4391025" cy="25241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90410" y="4451574"/>
            <a:ext cx="9702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нанесении размеров на чертеже необходимо учитывать возможность выполнения и контроля этих размеров, а также обеспечение требуемой точности конструкции. Для этих целей используют </a:t>
            </a:r>
            <a:r>
              <a:rPr lang="ru-RU" dirty="0" smtClean="0">
                <a:solidFill>
                  <a:srgbClr val="FF0000"/>
                </a:solidFill>
              </a:rPr>
              <a:t>размерные базы.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7229" y="613670"/>
            <a:ext cx="10333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Размерной базой </a:t>
            </a:r>
            <a:r>
              <a:rPr lang="ru-RU" dirty="0" smtClean="0"/>
              <a:t>может быть точка, прямая линия, плоскость или поверхность, от которой ведут отсчет размеров при конструировании и контроле. Размерные базы включают: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7229" y="1260001"/>
            <a:ext cx="9908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— </a:t>
            </a:r>
            <a:r>
              <a:rPr lang="ru-RU" dirty="0" smtClean="0">
                <a:solidFill>
                  <a:srgbClr val="00B050"/>
                </a:solidFill>
              </a:rPr>
              <a:t>конструкторские базы</a:t>
            </a:r>
            <a:r>
              <a:rPr lang="ru-RU" dirty="0" smtClean="0"/>
              <a:t>, которые определяют положение детали в механизме при эксплуатации (простановка размеров не отражает технологию изготовления детали);</a:t>
            </a:r>
          </a:p>
          <a:p>
            <a:r>
              <a:rPr lang="ru-RU" dirty="0" smtClean="0"/>
              <a:t> — </a:t>
            </a:r>
            <a:r>
              <a:rPr lang="ru-RU" dirty="0" smtClean="0">
                <a:solidFill>
                  <a:srgbClr val="00B050"/>
                </a:solidFill>
              </a:rPr>
              <a:t>технологические базы</a:t>
            </a:r>
            <a:r>
              <a:rPr lang="ru-RU" dirty="0" smtClean="0"/>
              <a:t>, они определяются в зависимости от способа изготовления детали. Например, системы простановки размеров будут различны при точении, литье, штамповке и т.д.; — </a:t>
            </a:r>
            <a:r>
              <a:rPr lang="ru-RU" dirty="0" smtClean="0">
                <a:solidFill>
                  <a:srgbClr val="00B050"/>
                </a:solidFill>
              </a:rPr>
              <a:t>измерительные базы</a:t>
            </a:r>
            <a:r>
              <a:rPr lang="ru-RU" dirty="0" smtClean="0"/>
              <a:t>, которые определяют относительное положение детали и измерительного инструмента и др.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7228" y="3040755"/>
            <a:ext cx="105134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Чаще всего за базы принимаются: — плоскости, от которых ведется отсчет размеров и обычно начинается обработка детали; — линии (оси симметрии, прямые линии кромок детали), от которых ведут отсчет размеров до отдельных элементов детали; — точка (в качестве полюса системы полярных координат и ось) как база для отсчетов углов.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6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7381" y="533022"/>
            <a:ext cx="103589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конструкторских чертежах, в основном, при простановке размеров используют конструкторские базы. Размеры относительно баз можно указывать следующими способами: </a:t>
            </a:r>
          </a:p>
          <a:p>
            <a:r>
              <a:rPr lang="ru-RU" dirty="0" smtClean="0"/>
              <a:t>— от одной основной базы </a:t>
            </a:r>
            <a:r>
              <a:rPr lang="ru-RU" dirty="0" smtClean="0"/>
              <a:t>(координатный) </a:t>
            </a:r>
            <a:r>
              <a:rPr lang="ru-RU" dirty="0" smtClean="0"/>
              <a:t>— рис., а; </a:t>
            </a:r>
          </a:p>
          <a:p>
            <a:r>
              <a:rPr lang="ru-RU" dirty="0" smtClean="0"/>
              <a:t>— от нескольких основных баз (комбинированный) - рис., б; </a:t>
            </a:r>
          </a:p>
          <a:p>
            <a:r>
              <a:rPr lang="ru-RU" dirty="0" smtClean="0"/>
              <a:t>— указанием размеров между смежными элементами (цепочкой) — рис., 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42" y="2210135"/>
            <a:ext cx="5610225" cy="22574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80563" y="4667345"/>
            <a:ext cx="984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Чаще всего в чертежах при простановке размеров используют комбинацию указанных способов. При этом цепочкой, как правило, проставляют не более двух-трех размеров из-за накапливающейся при этом погрешности измерения.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2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130" y="1139484"/>
            <a:ext cx="3200400" cy="17526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46407" y="493153"/>
            <a:ext cx="10119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 простановки диаметров поверхностей вращения, конструкторской базой для которых является их общая ось.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5296" t="-1" r="306" b="61316"/>
          <a:stretch/>
        </p:blipFill>
        <p:spPr>
          <a:xfrm>
            <a:off x="3670478" y="3026536"/>
            <a:ext cx="4224271" cy="26530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58194" y="58454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пример </a:t>
            </a:r>
            <a:r>
              <a:rPr lang="ru-RU" dirty="0" smtClean="0">
                <a:solidFill>
                  <a:prstClr val="black"/>
                </a:solidFill>
              </a:rPr>
              <a:t>выполнения упражнения на нанесения размеров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30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723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Newton-Regular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12</cp:revision>
  <dcterms:created xsi:type="dcterms:W3CDTF">2023-03-24T08:17:19Z</dcterms:created>
  <dcterms:modified xsi:type="dcterms:W3CDTF">2024-01-20T14:34:52Z</dcterms:modified>
</cp:coreProperties>
</file>