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1E86FB-0395-4FCF-8516-1FDA295FFE6D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573E26-B28E-4A07-B288-4DB180CD93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5896" y="2708920"/>
            <a:ext cx="5184576" cy="3445921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Методическая разработка учебного занятия</a:t>
            </a:r>
            <a:r>
              <a:rPr lang="ru-RU" sz="18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1800" dirty="0">
                <a:effectLst/>
                <a:latin typeface="Calibri"/>
                <a:ea typeface="Calibri"/>
                <a:cs typeface="Times New Roman"/>
              </a:rPr>
            </a:b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по теме: «Чтение сборочных чертежей и чертежей общего вида. </a:t>
            </a:r>
            <a:r>
              <a:rPr lang="ru-RU" sz="1800" dirty="0" err="1">
                <a:effectLst/>
                <a:latin typeface="Times New Roman"/>
                <a:ea typeface="Calibri"/>
                <a:cs typeface="Times New Roman"/>
              </a:rPr>
              <a:t>Деталирование</a:t>
            </a: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.»</a:t>
            </a:r>
            <a:r>
              <a:rPr lang="ru-RU" sz="18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1800" dirty="0">
                <a:effectLst/>
                <a:latin typeface="Calibri"/>
                <a:ea typeface="Calibri"/>
                <a:cs typeface="Times New Roman"/>
              </a:rPr>
            </a:b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дисциплины «Инженерная графика»</a:t>
            </a:r>
            <a:r>
              <a:rPr lang="ru-RU" sz="18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1800" dirty="0">
                <a:effectLst/>
                <a:latin typeface="Calibri"/>
                <a:ea typeface="Calibri"/>
                <a:cs typeface="Times New Roman"/>
              </a:rPr>
            </a:b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специальности 15.02.08 Технология машиностроения</a:t>
            </a:r>
            <a:r>
              <a:rPr lang="ru-RU" sz="18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1800" dirty="0">
                <a:effectLst/>
                <a:latin typeface="Calibri"/>
                <a:ea typeface="Calibri"/>
                <a:cs typeface="Times New Roman"/>
              </a:rPr>
            </a:br>
            <a:r>
              <a:rPr lang="ru-RU" sz="1800" dirty="0" smtClean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18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ru-RU" sz="1800" dirty="0" smtClean="0">
                <a:effectLst/>
                <a:latin typeface="Calibri"/>
                <a:ea typeface="Calibri"/>
                <a:cs typeface="Times New Roman"/>
              </a:rPr>
              <a:t>Преподаватель: Мальцева Т.В.</a:t>
            </a:r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476672"/>
            <a:ext cx="59046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Мастерская гения</a:t>
            </a:r>
            <a:endParaRPr lang="ru-RU" sz="6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8" y="2708920"/>
            <a:ext cx="3853419" cy="358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620688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effectLst/>
                <a:latin typeface="Times New Roman"/>
                <a:ea typeface="Calibri"/>
              </a:rPr>
              <a:t>Этап объяснения нового материала и первичного закрепления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700808"/>
            <a:ext cx="7560840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ПО ТЕМЕ НЕОБХОДИМО ЗНАТЬ: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1.</a:t>
            </a:r>
            <a:r>
              <a:rPr lang="ru-RU" sz="14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Виды конструкторских документов.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2. Понятие и назначение сборочного чертежа.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3. Порядок и последовательность чтения сборочных чертежей.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8372" y="3573016"/>
            <a:ext cx="7684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методической разработке учебного занятия приведены:</a:t>
            </a:r>
          </a:p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ОСНОВНЫЕ ТЕРМИНЫ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Деталь                                               Спецификация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Сборочная единица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Комплекс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Чертеж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детали                                  Комплект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ПОСЛЕДОВАТЕЛЬНОСТЬ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ЧТЕНИЯ СБОРОЧНОГО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ЧЕРТЕЖА</a:t>
            </a:r>
          </a:p>
          <a:p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КОНТРОЛЬНЫЕ ВОПРОСЫ  ДЛЯ ПЕРВИЧНОГО ЗАКРЕПЛЕНИЯ НОВОГО МАТЕРИАЛА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6164" y="332656"/>
            <a:ext cx="425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ЭТАП ПРОВЕДЕНИЯ ДЕЛОВОЙ ИГРЫ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1988"/>
            <a:ext cx="3957709" cy="55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57" y="2996951"/>
            <a:ext cx="2461838" cy="347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62" y="2996952"/>
            <a:ext cx="2461838" cy="347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283968" y="90872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/>
                <a:ea typeface="Calibri"/>
              </a:rPr>
              <a:t>Целью проведения деловой </a:t>
            </a:r>
            <a:r>
              <a:rPr lang="ru-RU" sz="1600" dirty="0" smtClean="0">
                <a:latin typeface="Times New Roman"/>
                <a:ea typeface="Calibri"/>
              </a:rPr>
              <a:t>игры: создание </a:t>
            </a:r>
            <a:r>
              <a:rPr lang="ru-RU" sz="1600" dirty="0">
                <a:latin typeface="Times New Roman"/>
                <a:ea typeface="Calibri"/>
              </a:rPr>
              <a:t>условий для взаимодействия в малой группе, проявление инициативы, развития коммуникационных способностей студентов, вовлечения в процесс познания через творческую работу, умения ставить цели, организовывать свою деятельность и оценивать ее результаты.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571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63284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54" y="620688"/>
            <a:ext cx="7887678" cy="558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6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5112568" cy="251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2924944"/>
            <a:ext cx="7776864" cy="371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I </a:t>
            </a:r>
            <a:r>
              <a:rPr lang="ru-RU" sz="1600" b="1" dirty="0">
                <a:latin typeface="Times New Roman"/>
                <a:ea typeface="Calibri"/>
                <a:cs typeface="Times New Roman"/>
              </a:rPr>
              <a:t>этап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 – знакомство с целью установления свободной и доверительной атмосферы в группе и выбор ролей-функций (главный конструктор назначается преподавателем или выбирается учащимися);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latin typeface="Times New Roman"/>
                <a:ea typeface="Calibri"/>
                <a:cs typeface="Times New Roman"/>
              </a:rPr>
              <a:t>II этап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 – определение и содержание поставленной задачи (выбор изделия для чтения конструкторской документации);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latin typeface="Times New Roman"/>
                <a:ea typeface="Calibri"/>
                <a:cs typeface="Times New Roman"/>
              </a:rPr>
              <a:t>III этап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 – выполнение непосредственной работы по алгоритму деятельности каждого участника, согласно сценарию и </a:t>
            </a:r>
            <a:r>
              <a:rPr lang="ru-RU" sz="1600" dirty="0" smtClean="0">
                <a:latin typeface="Times New Roman"/>
                <a:ea typeface="Calibri"/>
                <a:cs typeface="Times New Roman"/>
              </a:rPr>
              <a:t>регламенту. Студенты 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отвечают на вопросы, считывая информацию с чертежей и спецификации. </a:t>
            </a:r>
            <a:endParaRPr lang="ru-RU" sz="1600" dirty="0" smtClean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 smtClean="0">
                <a:latin typeface="Times New Roman"/>
                <a:ea typeface="Calibri"/>
                <a:cs typeface="Times New Roman"/>
              </a:rPr>
              <a:t>IV </a:t>
            </a:r>
            <a:r>
              <a:rPr lang="ru-RU" sz="1600" b="1" dirty="0">
                <a:latin typeface="Times New Roman"/>
                <a:ea typeface="Calibri"/>
                <a:cs typeface="Times New Roman"/>
              </a:rPr>
              <a:t>этап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 – обобщение и конкретизация результатов работы в виде разработанного чертежа детали «Вал – шестерня» в эскизном варианте. 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latin typeface="Times New Roman"/>
                <a:ea typeface="Calibri"/>
                <a:cs typeface="Times New Roman"/>
              </a:rPr>
              <a:t>V этап</a:t>
            </a:r>
            <a:r>
              <a:rPr lang="ru-RU" sz="1600" dirty="0">
                <a:latin typeface="Times New Roman"/>
                <a:ea typeface="Calibri"/>
                <a:cs typeface="Times New Roman"/>
              </a:rPr>
              <a:t> – подведение итогов работы и обмен впечатлениями (рефлексия</a:t>
            </a:r>
            <a:r>
              <a:rPr lang="ru-RU" sz="1600" dirty="0" smtClean="0">
                <a:latin typeface="Times New Roman"/>
                <a:ea typeface="Calibri"/>
                <a:cs typeface="Times New Roman"/>
              </a:rPr>
              <a:t>).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4088" y="1556792"/>
            <a:ext cx="36004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/>
                <a:ea typeface="Calibri"/>
                <a:cs typeface="Times New Roman"/>
              </a:rPr>
              <a:t>Этапы деловой игры</a:t>
            </a:r>
          </a:p>
        </p:txBody>
      </p:sp>
    </p:spTree>
    <p:extLst>
      <p:ext uri="{BB962C8B-B14F-4D97-AF65-F5344CB8AC3E}">
        <p14:creationId xmlns:p14="http://schemas.microsoft.com/office/powerpoint/2010/main" val="172685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99332"/>
              </p:ext>
            </p:extLst>
          </p:nvPr>
        </p:nvGraphicFramePr>
        <p:xfrm>
          <a:off x="1143000" y="1361001"/>
          <a:ext cx="7173416" cy="3652175"/>
        </p:xfrm>
        <a:graphic>
          <a:graphicData uri="http://schemas.openxmlformats.org/drawingml/2006/table">
            <a:tbl>
              <a:tblPr firstRow="1" firstCol="1" bandRow="1"/>
              <a:tblGrid>
                <a:gridCol w="2221018"/>
                <a:gridCol w="2221018"/>
                <a:gridCol w="2051699"/>
                <a:gridCol w="679681"/>
              </a:tblGrid>
              <a:tr h="34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№ этапа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Содержание заданий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Ответы к заданиям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Баллы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154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«Конструкторская документация»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Дать названия документов комплекта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Сборочный чертеж, рабочие чертежи деталей, спецификация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СБ чертежей в комплекте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один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Количество рабочих чертежей в комплекте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два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Разделы спецификации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Документация, детали, стандартные изделия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Формат и масштаб СБ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А1,  1:1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760" y="649233"/>
            <a:ext cx="5040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«Результаты заданий»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45145"/>
              </p:ext>
            </p:extLst>
          </p:nvPr>
        </p:nvGraphicFramePr>
        <p:xfrm>
          <a:off x="1143000" y="1522952"/>
          <a:ext cx="7461449" cy="3922270"/>
        </p:xfrm>
        <a:graphic>
          <a:graphicData uri="http://schemas.openxmlformats.org/drawingml/2006/table">
            <a:tbl>
              <a:tblPr firstRow="1" firstCol="1" bandRow="1"/>
              <a:tblGrid>
                <a:gridCol w="2310198"/>
                <a:gridCol w="2310198"/>
                <a:gridCol w="2134080"/>
                <a:gridCol w="706973"/>
              </a:tblGrid>
              <a:tr h="784454">
                <a:tc row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«Виды изделий»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1Габаритные размеры изделия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304 х 283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сборочных единиц в изделии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Кол-во деталей в изделии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Кол-во оригинальных деталей в изделии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Кол-во стандартных деталей в изделии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4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62317"/>
              </p:ext>
            </p:extLst>
          </p:nvPr>
        </p:nvGraphicFramePr>
        <p:xfrm>
          <a:off x="1143000" y="1102328"/>
          <a:ext cx="7317433" cy="4288991"/>
        </p:xfrm>
        <a:graphic>
          <a:graphicData uri="http://schemas.openxmlformats.org/drawingml/2006/table">
            <a:tbl>
              <a:tblPr firstRow="1" firstCol="1" bandRow="1"/>
              <a:tblGrid>
                <a:gridCol w="2265608"/>
                <a:gridCol w="2265608"/>
                <a:gridCol w="2092890"/>
                <a:gridCol w="693327"/>
              </a:tblGrid>
              <a:tr h="645982">
                <a:tc row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«Изображения по ГОСТ 2.305-68»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Кол-во изображений на СБ изделия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9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Дать названия каждого изображения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Главный вид, горизонтальный разрез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Кол-во основных видов и какие содержит СБ изделия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Основных видов – 2 , Вид спереди (главный), сверху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Кол-во и названия разрезов СБ изделия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Горизонтальный разрез Местный разрез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9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Кол-во изображений чертежа детали «Вал тихоходный». Дать названия каждого изображения.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Главный вид  –  1 Выносное сечение – 2  Выносной элемент – 1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9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9215"/>
              </p:ext>
            </p:extLst>
          </p:nvPr>
        </p:nvGraphicFramePr>
        <p:xfrm>
          <a:off x="1143000" y="1207484"/>
          <a:ext cx="7389441" cy="4597781"/>
        </p:xfrm>
        <a:graphic>
          <a:graphicData uri="http://schemas.openxmlformats.org/drawingml/2006/table">
            <a:tbl>
              <a:tblPr firstRow="1" firstCol="1" bandRow="1"/>
              <a:tblGrid>
                <a:gridCol w="2287903"/>
                <a:gridCol w="2287903"/>
                <a:gridCol w="2113485"/>
                <a:gridCol w="700150"/>
              </a:tblGrid>
              <a:tr h="766297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«Разъемные и неразъемные соединения»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Дать название соединений в изделии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Разъемные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2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Дать названия каждого соединения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Болтовое, винтовое, штифтовое, шпоночное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4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Кол-во и название деталей в соединении при помощи шпонки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Вал тихоходный – 1, Колесо зубчатое – 1, шпонка – 1.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4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Геометрическая форма шпонки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Призматическая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2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Геометрическая форма штифта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Цилиндрический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67" marR="580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6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86189"/>
              </p:ext>
            </p:extLst>
          </p:nvPr>
        </p:nvGraphicFramePr>
        <p:xfrm>
          <a:off x="827585" y="731838"/>
          <a:ext cx="7776864" cy="5289450"/>
        </p:xfrm>
        <a:graphic>
          <a:graphicData uri="http://schemas.openxmlformats.org/drawingml/2006/table">
            <a:tbl>
              <a:tblPr firstRow="1" firstCol="1" bandRow="1"/>
              <a:tblGrid>
                <a:gridCol w="2376263"/>
                <a:gridCol w="2645731"/>
                <a:gridCol w="2069343"/>
                <a:gridCol w="685527"/>
              </a:tblGrid>
              <a:tr h="1469292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«Резьбовые соединения»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Какое резьбовое соединение применено для соединения деталей в изделие?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Болтовое, винтовое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Сколько и какие крепежные детали входят в соединение М10?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Винт – 1 , Шайба – 1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Какая форма профиля у резьбы  М10?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Треугольная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Какие детали соединяет Винт М10?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Корпус редуктора, крышка корпуса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4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Расшифруйте надпись М16х1,5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Резьба метрическая, наружный диаметр 16, шаг 1,5 мм, направление резьбы правое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0" marR="53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1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731520"/>
            <a:ext cx="7992888" cy="5289768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  Цели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Образовательная:  Закрепить и углубить знания студентов по теме «Чтение сборочных чертежей и чертежей общего вида. </a:t>
            </a:r>
            <a:r>
              <a:rPr lang="ru-RU" sz="2400" dirty="0" err="1">
                <a:latin typeface="Times New Roman"/>
                <a:ea typeface="Calibri"/>
                <a:cs typeface="Times New Roman"/>
              </a:rPr>
              <a:t>Деталирование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». Закрепить умение читать сборочные чертежи, формировать навыки самостоятельного выполнения практического задания.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Развивающая:  Развитие мышления, творческого подхода к выполнению практической работы, умение сравнивать и обобщать полученную информацию, делать выводы, способствовать развитию интеллекта студентов. Умение работать в группе. Развивать навыки самостоятельной работы.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Воспитательная:  Воспитать интерес к предмету, к избранной специальности. Воспитать чувство ответственности за принятие решения в проблемной ситуации.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4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332656"/>
            <a:ext cx="770485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деловой игры заключается: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закреплении ранее полученных студентами знаний и навыков грамотного использования стандартов ЕСКД;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 формировании у студентов целостного представления о системе основных конструкторских документов и их взаимодействии в производстве;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 развитии у учащихся навыков пространственного восприятия изделия в целом и его составных элементов по сборочному чертежу;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 создании представлений о производственных процессах в реальности.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211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908720"/>
            <a:ext cx="7992888" cy="4248472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F14124">
                  <a:lumMod val="75000"/>
                </a:srgbClr>
              </a:buClr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Calibri"/>
                <a:cs typeface="Times New Roman"/>
              </a:rPr>
              <a:t>Тип урока: Урок формирования умений и навыков</a:t>
            </a: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F14124">
                  <a:lumMod val="75000"/>
                </a:srgbClr>
              </a:buClr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Calibri"/>
                <a:cs typeface="Times New Roman"/>
              </a:rPr>
              <a:t>Вид урока: Интегрированный урок с элементами деловой игры</a:t>
            </a:r>
            <a:r>
              <a:rPr 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F14124">
                  <a:lumMod val="75000"/>
                </a:srgbClr>
              </a:buClr>
            </a:pPr>
            <a:r>
              <a:rPr lang="ru-RU" sz="2300" dirty="0" smtClean="0"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latin typeface="Times New Roman"/>
                <a:ea typeface="Calibri"/>
                <a:cs typeface="Times New Roman"/>
              </a:rPr>
              <a:t>Средства </a:t>
            </a:r>
            <a:r>
              <a:rPr lang="ru-RU" sz="2300" dirty="0"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latin typeface="Times New Roman"/>
                <a:ea typeface="Calibri"/>
                <a:cs typeface="Times New Roman"/>
              </a:rPr>
              <a:t>обучения:  Раздаточный материал – комплект конструкторской документации на изделие, методические рекомендации к деловой игре «Тендер на Госзаказ», карточки для письменного отображения ответов групп, оценочные таблицы экспертов, мультимедиа – слайды</a:t>
            </a:r>
            <a:r>
              <a:rPr lang="ru-RU" sz="2300" dirty="0" smtClean="0"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latin typeface="Times New Roman"/>
                <a:ea typeface="Calibri"/>
                <a:cs typeface="Times New Roman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31838"/>
            <a:ext cx="8028393" cy="536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0932"/>
              </p:ext>
            </p:extLst>
          </p:nvPr>
        </p:nvGraphicFramePr>
        <p:xfrm>
          <a:off x="899592" y="332656"/>
          <a:ext cx="7848872" cy="5954719"/>
        </p:xfrm>
        <a:graphic>
          <a:graphicData uri="http://schemas.openxmlformats.org/drawingml/2006/table">
            <a:tbl>
              <a:tblPr firstRow="1" firstCol="1" bandRow="1"/>
              <a:tblGrid>
                <a:gridCol w="2016224"/>
                <a:gridCol w="2952328"/>
                <a:gridCol w="2232248"/>
                <a:gridCol w="648072"/>
              </a:tblGrid>
              <a:tr h="33272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Этап проведение деловой игры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51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5.1 Подготовительный этап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Объясняет ход проведения  тендера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Распределяют роли, знакомятся с функциональными обязанностями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Слушают, знакомятся с содержанием задания, изучают раздаточные материалы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 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9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 Конкурсное задание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Предлагает ответить на вопросы, считывая имеющуюся информацию на сборочном чертеже.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Читают задание, обсуждают его в малых группах, вырабатывают общее решение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 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5.2.1 «Конструкторская документация»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Перечислите название каждого документа, входящего в комплект конструкторской документации на изделие, формат и масштаб.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Сколько сборочных чертежей в комплекте?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Сколько рабочих чертежей в комплекте?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4Перечислите разделы спецификации на изделие.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Формат и масштаб изображения СБ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мин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4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7145"/>
              </p:ext>
            </p:extLst>
          </p:nvPr>
        </p:nvGraphicFramePr>
        <p:xfrm>
          <a:off x="755576" y="476672"/>
          <a:ext cx="7848872" cy="5340429"/>
        </p:xfrm>
        <a:graphic>
          <a:graphicData uri="http://schemas.openxmlformats.org/drawingml/2006/table">
            <a:tbl>
              <a:tblPr firstRow="1" firstCol="1" bandRow="1"/>
              <a:tblGrid>
                <a:gridCol w="1811846"/>
                <a:gridCol w="2868674"/>
                <a:gridCol w="2160240"/>
                <a:gridCol w="1008112"/>
              </a:tblGrid>
              <a:tr h="28867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5.2.2 «Виды изделий»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Изделие имеет габаритные размеры - … мм.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Сколько сборочных единиц содержит изделие?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Сколько всего деталей содержит изделие?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Сколько оригинальных деталей содержит изделие?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Сколько стандартных деталей содержит изделие?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</a:rPr>
                        <a:t>Читают задание, обсуждают его в малых группах, вырабатывают общее решение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5.2.3 «Изображение по ГОСТ 2.305-68»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Сколько изображений содержит СБ изделия?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Назвать каждое изображение.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Сколько основных видов и какие содержит СБ?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Сколько разрезов и какие содержит СБ?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Сколько и какие изображения имеет чертеж детали «Вал тихоходный»?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5мин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9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5361"/>
              </p:ext>
            </p:extLst>
          </p:nvPr>
        </p:nvGraphicFramePr>
        <p:xfrm>
          <a:off x="899593" y="404664"/>
          <a:ext cx="7632847" cy="4661916"/>
        </p:xfrm>
        <a:graphic>
          <a:graphicData uri="http://schemas.openxmlformats.org/drawingml/2006/table">
            <a:tbl>
              <a:tblPr firstRow="1" firstCol="1" bandRow="1"/>
              <a:tblGrid>
                <a:gridCol w="1816657"/>
                <a:gridCol w="3007878"/>
                <a:gridCol w="1944216"/>
                <a:gridCol w="864096"/>
              </a:tblGrid>
              <a:tr h="751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5.2.4 «Разъемные и неразъемные соединения»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Дать название соединений в изделии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Дать названия каждого соединения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Кол-во и название деталей в соединении при помощи шпонки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Геометрическая форма шпонки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Геометрическая форма штифта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</a:rPr>
                        <a:t>Читают задание, обсуждают его в малых группах, вырабатывают общее решение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5.2.5 «Резьбовые соединения»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Какое резьбовое соединение применено для соединения деталей в изделие?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Сколько и какие крепежные детали входят в соединение М10?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Какая форма профиля у резьбы  М10?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Какие детали соединяет винт М10?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Расшифруйте надпись М16х1,5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5.3 Эскиз детали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Предлагает выполнить чертеж детали «Вал-шестерня» в эскизном варианте    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Выполняют эскиз чертежа «Вал - шестерня»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 мин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3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5849"/>
              </p:ext>
            </p:extLst>
          </p:nvPr>
        </p:nvGraphicFramePr>
        <p:xfrm>
          <a:off x="1043608" y="692696"/>
          <a:ext cx="7488832" cy="3680460"/>
        </p:xfrm>
        <a:graphic>
          <a:graphicData uri="http://schemas.openxmlformats.org/drawingml/2006/table">
            <a:tbl>
              <a:tblPr firstRow="1" firstCol="1" bandRow="1"/>
              <a:tblGrid>
                <a:gridCol w="1600633"/>
                <a:gridCol w="2647839"/>
                <a:gridCol w="1800200"/>
                <a:gridCol w="1440160"/>
              </a:tblGrid>
              <a:tr h="1577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Выход из игры, рефлексия.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оценка и самооценка работы;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выводы и обобщения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Предлагает ответить на поставленные вопросы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Что вам понравилось на сегодняшнем уроке?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Трудная – ли была работа на сегодняшнем уроке?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Добились ли вы поставленных целей?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Чему вы сегодня научились?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Подводит итоги занятия.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Выставляет оценки за работу на уроке.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Участвуют в подведении итогов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5мин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4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 Домашнее задание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Дает домашнее занятие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Записывают, задают вопросы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мин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72" marR="46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5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5434" y="548680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effectLst/>
                <a:latin typeface="Times New Roman"/>
                <a:ea typeface="Calibri"/>
              </a:rPr>
              <a:t>Этап актуализации знаний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9292" y="1268760"/>
            <a:ext cx="6740239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ПОВТОРЕНИЕ РАНЕЕ ИЗУЧЕННЫХ ТЕМ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1.	Изображения ГОСТ 2.305-68.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2.	Изображение и обозначения резьбы.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3.	Разъемные и неразъемные соединения.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36" y="3429000"/>
            <a:ext cx="5715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27630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356</TotalTime>
  <Words>1129</Words>
  <Application>Microsoft Office PowerPoint</Application>
  <PresentationFormat>Экран (4:3)</PresentationFormat>
  <Paragraphs>229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Воздушный поток</vt:lpstr>
      <vt:lpstr>Методическая разработка учебного занятия по теме: «Чтение сборочных чертежей и чертежей общего вида. Деталирование.» дисциплины «Инженерная графика» специальности 15.02.08 Технология машиностроения  Преподаватель: Мальцева Т.В.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Методическая разработка учебного занятия по теме: «Чтение сборочных чертежей и чертежей общего вида. Деталирование.» дисциплины «Инженерная графика» специальности 15.02.08 Технология машиностроения</dc:title>
  <dc:creator>bpk</dc:creator>
  <cp:lastModifiedBy>bpk</cp:lastModifiedBy>
  <cp:revision>20</cp:revision>
  <dcterms:created xsi:type="dcterms:W3CDTF">2017-04-15T06:25:33Z</dcterms:created>
  <dcterms:modified xsi:type="dcterms:W3CDTF">2017-04-19T12:13:56Z</dcterms:modified>
</cp:coreProperties>
</file>