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Libre Franklin"/>
      <p:regular r:id="rId27"/>
      <p:bold r:id="rId28"/>
      <p:italic r:id="rId29"/>
      <p:boldItalic r:id="rId30"/>
    </p:embeddedFont>
    <p:embeddedFont>
      <p:font typeface="Tahoma"/>
      <p:regular r:id="rId31"/>
      <p:bold r:id="rId32"/>
    </p:embeddedFont>
    <p:embeddedFont>
      <p:font typeface="Quattrocento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7" roundtripDataSignature="AMtx7mjVfQebr8zS/ONu8k5ITw4YjeMB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ibreFranklin-bold.fntdata"/><Relationship Id="rId27" Type="http://schemas.openxmlformats.org/officeDocument/2006/relationships/font" Target="fonts/LibreFrankli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Tahoma-regular.fntdata"/><Relationship Id="rId30" Type="http://schemas.openxmlformats.org/officeDocument/2006/relationships/font" Target="fonts/LibreFranklin-boldItalic.fntdata"/><Relationship Id="rId11" Type="http://schemas.openxmlformats.org/officeDocument/2006/relationships/slide" Target="slides/slide6.xml"/><Relationship Id="rId33" Type="http://schemas.openxmlformats.org/officeDocument/2006/relationships/font" Target="fonts/QuattrocentoSans-regular.fntdata"/><Relationship Id="rId10" Type="http://schemas.openxmlformats.org/officeDocument/2006/relationships/slide" Target="slides/slide5.xml"/><Relationship Id="rId32" Type="http://schemas.openxmlformats.org/officeDocument/2006/relationships/font" Target="fonts/Tahoma-bold.fntdata"/><Relationship Id="rId13" Type="http://schemas.openxmlformats.org/officeDocument/2006/relationships/slide" Target="slides/slide8.xml"/><Relationship Id="rId35" Type="http://schemas.openxmlformats.org/officeDocument/2006/relationships/font" Target="fonts/QuattrocentoSans-italic.fntdata"/><Relationship Id="rId12" Type="http://schemas.openxmlformats.org/officeDocument/2006/relationships/slide" Target="slides/slide7.xml"/><Relationship Id="rId34" Type="http://schemas.openxmlformats.org/officeDocument/2006/relationships/font" Target="fonts/QuattrocentoSans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Quattrocento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685800" y="1143000"/>
            <a:ext cx="5485680" cy="3085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11:notes"/>
          <p:cNvSpPr txBox="1"/>
          <p:nvPr>
            <p:ph idx="1"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639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Consider talking about: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170640" lvl="0" marL="1713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UML class and object diagram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170640" lvl="0" marL="1713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UML class diagram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1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abb832d95_0_27:notes"/>
          <p:cNvSpPr/>
          <p:nvPr>
            <p:ph idx="2" type="sldImg"/>
          </p:nvPr>
        </p:nvSpPr>
        <p:spPr>
          <a:xfrm>
            <a:off x="685800" y="1143000"/>
            <a:ext cx="5485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g7abb832d95_0_27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639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Consider talking about: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170639" lvl="0" marL="1713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UML class and object diagram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170639" lvl="0" marL="1713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UML class diagram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7abb832d95_0_27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abb832d95_0_37:notes"/>
          <p:cNvSpPr/>
          <p:nvPr>
            <p:ph idx="2" type="sldImg"/>
          </p:nvPr>
        </p:nvSpPr>
        <p:spPr>
          <a:xfrm>
            <a:off x="685800" y="1143000"/>
            <a:ext cx="5485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g7abb832d95_0_37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639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Consider talking about: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170639" lvl="0" marL="1713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UML class and object diagram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170639" lvl="0" marL="1713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UML class diagram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7abb832d95_0_37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abb832d95_0_52:notes"/>
          <p:cNvSpPr/>
          <p:nvPr>
            <p:ph idx="2" type="sldImg"/>
          </p:nvPr>
        </p:nvSpPr>
        <p:spPr>
          <a:xfrm>
            <a:off x="685800" y="1143000"/>
            <a:ext cx="5485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g7abb832d95_0_52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639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Consider talking about: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170639" lvl="0" marL="1713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UML class and object diagram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170639" lvl="0" marL="1713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UML class diagram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7abb832d95_0_52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abb832d95_0_45:notes"/>
          <p:cNvSpPr/>
          <p:nvPr>
            <p:ph idx="2" type="sldImg"/>
          </p:nvPr>
        </p:nvSpPr>
        <p:spPr>
          <a:xfrm>
            <a:off x="685800" y="1143000"/>
            <a:ext cx="5485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g7abb832d95_0_45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639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Consider talking about: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170639" lvl="0" marL="1713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UML class and object diagram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170639" lvl="0" marL="1713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UML class diagram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7abb832d95_0_45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bb832d95_0_6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7abb832d95_0_6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abb832d95_0_103:notes"/>
          <p:cNvSpPr/>
          <p:nvPr>
            <p:ph idx="2" type="sldImg"/>
          </p:nvPr>
        </p:nvSpPr>
        <p:spPr>
          <a:xfrm>
            <a:off x="685800" y="1143000"/>
            <a:ext cx="5485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g7abb832d95_0_103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639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Consider talking about: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170639" lvl="0" marL="1713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UML class and object diagram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170639" lvl="0" marL="1713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UML class diagram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7abb832d95_0_103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abb832d95_0_113:notes"/>
          <p:cNvSpPr/>
          <p:nvPr>
            <p:ph idx="2" type="sldImg"/>
          </p:nvPr>
        </p:nvSpPr>
        <p:spPr>
          <a:xfrm>
            <a:off x="685800" y="1143000"/>
            <a:ext cx="5485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g7abb832d95_0_113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639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Consider talking about: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170639" lvl="0" marL="1713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UML class and object diagram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170639" lvl="0" marL="1713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UML class diagram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7abb832d95_0_113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abb832d95_0_126:notes"/>
          <p:cNvSpPr/>
          <p:nvPr>
            <p:ph idx="2" type="sldImg"/>
          </p:nvPr>
        </p:nvSpPr>
        <p:spPr>
          <a:xfrm>
            <a:off x="685800" y="1143000"/>
            <a:ext cx="5485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g7abb832d95_0_126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639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Consider talking about: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170639" lvl="0" marL="1713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UML class and object diagram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170639" lvl="0" marL="1713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UML class diagram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7abb832d95_0_126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abb832d95_0_201:notes"/>
          <p:cNvSpPr/>
          <p:nvPr>
            <p:ph idx="2" type="sldImg"/>
          </p:nvPr>
        </p:nvSpPr>
        <p:spPr>
          <a:xfrm>
            <a:off x="685800" y="1143000"/>
            <a:ext cx="5485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Google Shape;330;g7abb832d95_0_201:notes"/>
          <p:cNvSpPr txBox="1"/>
          <p:nvPr>
            <p:ph idx="1" type="body"/>
          </p:nvPr>
        </p:nvSpPr>
        <p:spPr>
          <a:xfrm>
            <a:off x="685800" y="4400640"/>
            <a:ext cx="5485800" cy="3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639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Consider talking about: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170639" lvl="0" marL="1713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UML class and object diagram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170639" lvl="0" marL="17135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lang="en-IN" sz="2000" strike="noStrike">
                <a:latin typeface="Arial"/>
                <a:ea typeface="Arial"/>
                <a:cs typeface="Arial"/>
                <a:sym typeface="Arial"/>
              </a:rPr>
              <a:t>UML class diagram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7abb832d95_0_201:notes"/>
          <p:cNvSpPr/>
          <p:nvPr/>
        </p:nvSpPr>
        <p:spPr>
          <a:xfrm>
            <a:off x="3884760" y="8685360"/>
            <a:ext cx="29712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abb832d95_0_7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7abb832d95_0_7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abb832d95_0_14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7abb832d95_0_14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abb832d95_0_155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7abb832d95_0_155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0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0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0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9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DE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751320" y="743760"/>
            <a:ext cx="10674720" cy="5349599"/>
            <a:chOff x="751320" y="743760"/>
            <a:chExt cx="10674720" cy="5349599"/>
          </a:xfrm>
        </p:grpSpPr>
        <p:sp>
          <p:nvSpPr>
            <p:cNvPr id="11" name="Google Shape;11;p18"/>
            <p:cNvSpPr/>
            <p:nvPr/>
          </p:nvSpPr>
          <p:spPr>
            <a:xfrm>
              <a:off x="8151840" y="1685520"/>
              <a:ext cx="3274200" cy="440784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</p:sp>
        <p:sp>
          <p:nvSpPr>
            <p:cNvPr id="12" name="Google Shape;12;p18"/>
            <p:cNvSpPr/>
            <p:nvPr/>
          </p:nvSpPr>
          <p:spPr>
            <a:xfrm rot="10800000">
              <a:off x="751320" y="743760"/>
              <a:ext cx="3274920" cy="440784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8"/>
          <p:cNvSpPr txBox="1"/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DE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rgbClr val="191B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5"/>
          <p:cNvCxnSpPr/>
          <p:nvPr/>
        </p:nvCxnSpPr>
        <p:spPr>
          <a:xfrm>
            <a:off x="952200" y="1284480"/>
            <a:ext cx="10363320" cy="360"/>
          </a:xfrm>
          <a:prstGeom prst="straightConnector1">
            <a:avLst/>
          </a:prstGeom>
          <a:noFill/>
          <a:ln cap="flat" cmpd="sng" w="12600">
            <a:solidFill>
              <a:srgbClr val="A6A6A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geeksforgeeks.org/template-method-design-pattern/" TargetMode="External"/><Relationship Id="rId4" Type="http://schemas.openxmlformats.org/officeDocument/2006/relationships/hyperlink" Target="http://www.newthinktank.com/2012/08/observer-design-pattern-tutorial/" TargetMode="External"/><Relationship Id="rId5" Type="http://schemas.openxmlformats.org/officeDocument/2006/relationships/hyperlink" Target="https://www.youtube.com/watch?v=jDX6x8qmjb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DE3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30636" r="21025" t="0"/>
          <a:stretch/>
        </p:blipFill>
        <p:spPr>
          <a:xfrm>
            <a:off x="0" y="0"/>
            <a:ext cx="49654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/>
          <p:nvPr/>
        </p:nvSpPr>
        <p:spPr>
          <a:xfrm rot="10800000">
            <a:off x="5410800" y="743760"/>
            <a:ext cx="3274920" cy="4407840"/>
          </a:xfrm>
          <a:custGeom>
            <a:rect b="b" l="l" r="r" t="t"/>
            <a:pathLst>
              <a:path extrusionOk="0" h="10000" w="10002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191B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6138000" y="1481040"/>
            <a:ext cx="5607360" cy="3253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en-IN" sz="70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DESIGN PATTERNS</a:t>
            </a:r>
            <a:endParaRPr b="0" i="0" sz="7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6138000" y="4804920"/>
            <a:ext cx="560736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Introduction,Importance and Examples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/>
          <p:nvPr/>
        </p:nvSpPr>
        <p:spPr>
          <a:xfrm>
            <a:off x="936000" y="576000"/>
            <a:ext cx="6768000" cy="54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Select a Design Pattern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9"/>
          <p:cNvSpPr txBox="1"/>
          <p:nvPr/>
        </p:nvSpPr>
        <p:spPr>
          <a:xfrm>
            <a:off x="936000" y="1811850"/>
            <a:ext cx="10143000" cy="3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how design patterns solve design problems.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 Intent sections.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how patterns interrelate.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patterns of like purpose.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Examine a cause of redesign.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what should be variable in your design.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DE3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0"/>
          <p:cNvGrpSpPr/>
          <p:nvPr/>
        </p:nvGrpSpPr>
        <p:grpSpPr>
          <a:xfrm>
            <a:off x="751320" y="743760"/>
            <a:ext cx="10674720" cy="5349599"/>
            <a:chOff x="751320" y="743760"/>
            <a:chExt cx="10674720" cy="5349599"/>
          </a:xfrm>
        </p:grpSpPr>
        <p:sp>
          <p:nvSpPr>
            <p:cNvPr id="242" name="Google Shape;242;p10"/>
            <p:cNvSpPr/>
            <p:nvPr/>
          </p:nvSpPr>
          <p:spPr>
            <a:xfrm>
              <a:off x="8151840" y="1685520"/>
              <a:ext cx="3274200" cy="440784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</p:sp>
        <p:sp>
          <p:nvSpPr>
            <p:cNvPr id="243" name="Google Shape;243;p10"/>
            <p:cNvSpPr/>
            <p:nvPr/>
          </p:nvSpPr>
          <p:spPr>
            <a:xfrm rot="10800000">
              <a:off x="751320" y="743760"/>
              <a:ext cx="3274920" cy="440784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10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10"/>
          <p:cNvGrpSpPr/>
          <p:nvPr/>
        </p:nvGrpSpPr>
        <p:grpSpPr>
          <a:xfrm>
            <a:off x="751320" y="743760"/>
            <a:ext cx="10674720" cy="5349599"/>
            <a:chOff x="751320" y="743760"/>
            <a:chExt cx="10674720" cy="5349599"/>
          </a:xfrm>
        </p:grpSpPr>
        <p:sp>
          <p:nvSpPr>
            <p:cNvPr id="246" name="Google Shape;246;p10"/>
            <p:cNvSpPr/>
            <p:nvPr/>
          </p:nvSpPr>
          <p:spPr>
            <a:xfrm>
              <a:off x="8151840" y="1685520"/>
              <a:ext cx="3274200" cy="440784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</p:sp>
        <p:sp>
          <p:nvSpPr>
            <p:cNvPr id="247" name="Google Shape;247;p10"/>
            <p:cNvSpPr/>
            <p:nvPr/>
          </p:nvSpPr>
          <p:spPr>
            <a:xfrm rot="10800000">
              <a:off x="751320" y="743760"/>
              <a:ext cx="3274920" cy="440784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10"/>
          <p:cNvSpPr/>
          <p:nvPr/>
        </p:nvSpPr>
        <p:spPr>
          <a:xfrm>
            <a:off x="1122925" y="1142400"/>
            <a:ext cx="26703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Template </a:t>
            </a:r>
            <a:endParaRPr b="0" i="0" sz="36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Method</a:t>
            </a:r>
            <a:endParaRPr b="0" i="0" sz="36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49" name="Google Shape;249;p10"/>
          <p:cNvCxnSpPr/>
          <p:nvPr/>
        </p:nvCxnSpPr>
        <p:spPr>
          <a:xfrm>
            <a:off x="4017240" y="1439990"/>
            <a:ext cx="300" cy="1856100"/>
          </a:xfrm>
          <a:prstGeom prst="straightConnector1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50" name="Google Shape;250;p10"/>
          <p:cNvSpPr txBox="1"/>
          <p:nvPr/>
        </p:nvSpPr>
        <p:spPr>
          <a:xfrm>
            <a:off x="4241575" y="1744150"/>
            <a:ext cx="6519300" cy="27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Template Method</a:t>
            </a:r>
            <a:r>
              <a:rPr b="0" i="0" lang="en-IN" sz="1800" u="none" cap="none" strike="noStrike">
                <a:solidFill>
                  <a:srgbClr val="444444"/>
                </a:solidFill>
                <a:latin typeface="Tahoma"/>
                <a:ea typeface="Tahoma"/>
                <a:cs typeface="Tahoma"/>
                <a:sym typeface="Tahoma"/>
              </a:rPr>
              <a:t> is a behavioral design pattern that defines the skeleton of an algorithm in the superclass but lets subclasses override specific steps of the algorithm without changing its structure.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Intent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the skeleton of an algorithm in an operation, deferring some steps to client subclasses. Template Method lets subclasses redefine certain steps of an algorithm without changing the algorithm's structure.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class declares algorithm 'placeholders', and derived classes implement the placeholders.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"/>
          <p:cNvSpPr/>
          <p:nvPr/>
        </p:nvSpPr>
        <p:spPr>
          <a:xfrm>
            <a:off x="965224" y="609600"/>
            <a:ext cx="56049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1"/>
          <p:cNvSpPr/>
          <p:nvPr/>
        </p:nvSpPr>
        <p:spPr>
          <a:xfrm>
            <a:off x="6161250" y="1700925"/>
            <a:ext cx="5759700" cy="43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-383400" lvl="0" marL="38412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400"/>
              <a:buFont typeface="Libre Franklin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different components have significant similarities, but demonstrate no reuse of common interface or implementation. If a change common to both components becomes necessary, duplicate effort must be expended.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 mining classes contained a lot of duplicate code" id="258" name="Google Shape;258;p11"/>
          <p:cNvSpPr/>
          <p:nvPr/>
        </p:nvSpPr>
        <p:spPr>
          <a:xfrm>
            <a:off x="1253050" y="1700929"/>
            <a:ext cx="4671126" cy="4505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7abb832d95_0_27"/>
          <p:cNvSpPr/>
          <p:nvPr/>
        </p:nvSpPr>
        <p:spPr>
          <a:xfrm>
            <a:off x="965224" y="609600"/>
            <a:ext cx="56049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7abb832d95_0_27"/>
          <p:cNvSpPr/>
          <p:nvPr/>
        </p:nvSpPr>
        <p:spPr>
          <a:xfrm>
            <a:off x="965225" y="1514650"/>
            <a:ext cx="106002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-383400" lvl="0" marL="38412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400"/>
              <a:buFont typeface="Libre Franklin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component designer decides which steps of an algorithm are invariant (or standard), and which are variant (or customizable).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3400" lvl="0" marL="38412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400"/>
              <a:buFont typeface="Libre Franklin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invariant steps are implemented in an abstract base class, while the variant steps are either given a default implementation, or no implementation at all.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3400" lvl="0" marL="38412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2400"/>
              <a:buFont typeface="Libre Franklin"/>
              <a:buChar char="■"/>
            </a:pPr>
            <a:r>
              <a:rPr b="0" i="0" lang="en-I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variant steps represent "hooks", or "placeholders", that can, or must, be supplied by the component's client in a concrete derived class.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abb832d95_0_37"/>
          <p:cNvSpPr/>
          <p:nvPr/>
        </p:nvSpPr>
        <p:spPr>
          <a:xfrm>
            <a:off x="965224" y="609600"/>
            <a:ext cx="56049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7abb832d95_0_37"/>
          <p:cNvSpPr/>
          <p:nvPr/>
        </p:nvSpPr>
        <p:spPr>
          <a:xfrm>
            <a:off x="965225" y="1514650"/>
            <a:ext cx="106002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g7abb832d95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5075" y="1422400"/>
            <a:ext cx="7958650" cy="5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abb832d95_0_52"/>
          <p:cNvSpPr/>
          <p:nvPr/>
        </p:nvSpPr>
        <p:spPr>
          <a:xfrm>
            <a:off x="965224" y="609600"/>
            <a:ext cx="56049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Rules of thumb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7abb832d95_0_52"/>
          <p:cNvSpPr/>
          <p:nvPr/>
        </p:nvSpPr>
        <p:spPr>
          <a:xfrm>
            <a:off x="965225" y="1514650"/>
            <a:ext cx="10600200" cy="3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7abb832d95_0_52"/>
          <p:cNvSpPr txBox="1"/>
          <p:nvPr/>
        </p:nvSpPr>
        <p:spPr>
          <a:xfrm>
            <a:off x="990600" y="1337725"/>
            <a:ext cx="10439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 is like Template Method except in its granularity.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Method uses inheritance to vary part of an algorithm. Strategy uses delegation to vary the entire algorithm.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 modifies the logic of individual objects. Template Method modifies the logic of an entire class.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Factory Method is a specialization of Template Method.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abb832d95_0_45"/>
          <p:cNvSpPr/>
          <p:nvPr/>
        </p:nvSpPr>
        <p:spPr>
          <a:xfrm>
            <a:off x="965224" y="609600"/>
            <a:ext cx="56049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7abb832d95_0_45"/>
          <p:cNvSpPr/>
          <p:nvPr/>
        </p:nvSpPr>
        <p:spPr>
          <a:xfrm>
            <a:off x="965225" y="2471375"/>
            <a:ext cx="105324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9" name="Google Shape;289;g7abb832d95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600" y="1524000"/>
            <a:ext cx="9973725" cy="52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DE3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g7abb832d95_0_62"/>
          <p:cNvGrpSpPr/>
          <p:nvPr/>
        </p:nvGrpSpPr>
        <p:grpSpPr>
          <a:xfrm>
            <a:off x="751310" y="743750"/>
            <a:ext cx="10674730" cy="5349619"/>
            <a:chOff x="751310" y="743750"/>
            <a:chExt cx="10674730" cy="5349619"/>
          </a:xfrm>
        </p:grpSpPr>
        <p:sp>
          <p:nvSpPr>
            <p:cNvPr id="295" name="Google Shape;295;g7abb832d95_0_62"/>
            <p:cNvSpPr/>
            <p:nvPr/>
          </p:nvSpPr>
          <p:spPr>
            <a:xfrm>
              <a:off x="8151840" y="1685520"/>
              <a:ext cx="3274200" cy="440785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</p:sp>
        <p:sp>
          <p:nvSpPr>
            <p:cNvPr id="296" name="Google Shape;296;g7abb832d95_0_62"/>
            <p:cNvSpPr/>
            <p:nvPr/>
          </p:nvSpPr>
          <p:spPr>
            <a:xfrm rot="10800000">
              <a:off x="751310" y="743750"/>
              <a:ext cx="3274930" cy="440785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7" name="Google Shape;297;g7abb832d95_0_62"/>
          <p:cNvSpPr/>
          <p:nvPr/>
        </p:nvSpPr>
        <p:spPr>
          <a:xfrm>
            <a:off x="0" y="0"/>
            <a:ext cx="12191400" cy="6857400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g7abb832d95_0_62"/>
          <p:cNvGrpSpPr/>
          <p:nvPr/>
        </p:nvGrpSpPr>
        <p:grpSpPr>
          <a:xfrm>
            <a:off x="751310" y="743750"/>
            <a:ext cx="10674730" cy="5349619"/>
            <a:chOff x="751310" y="743750"/>
            <a:chExt cx="10674730" cy="5349619"/>
          </a:xfrm>
        </p:grpSpPr>
        <p:sp>
          <p:nvSpPr>
            <p:cNvPr id="299" name="Google Shape;299;g7abb832d95_0_62"/>
            <p:cNvSpPr/>
            <p:nvPr/>
          </p:nvSpPr>
          <p:spPr>
            <a:xfrm>
              <a:off x="8151840" y="1685520"/>
              <a:ext cx="3274200" cy="440785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</p:sp>
        <p:sp>
          <p:nvSpPr>
            <p:cNvPr id="300" name="Google Shape;300;g7abb832d95_0_62"/>
            <p:cNvSpPr/>
            <p:nvPr/>
          </p:nvSpPr>
          <p:spPr>
            <a:xfrm rot="10800000">
              <a:off x="751310" y="743750"/>
              <a:ext cx="3274930" cy="440785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g7abb832d95_0_62"/>
          <p:cNvSpPr/>
          <p:nvPr/>
        </p:nvSpPr>
        <p:spPr>
          <a:xfrm>
            <a:off x="1347250" y="1125450"/>
            <a:ext cx="26703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Observer Design Pattern </a:t>
            </a:r>
            <a:endParaRPr b="0" i="0" sz="36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302" name="Google Shape;302;g7abb832d95_0_62"/>
          <p:cNvCxnSpPr/>
          <p:nvPr/>
        </p:nvCxnSpPr>
        <p:spPr>
          <a:xfrm>
            <a:off x="4017240" y="1439990"/>
            <a:ext cx="300" cy="1856100"/>
          </a:xfrm>
          <a:prstGeom prst="straightConnector1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03" name="Google Shape;303;g7abb832d95_0_62"/>
          <p:cNvSpPr txBox="1"/>
          <p:nvPr/>
        </p:nvSpPr>
        <p:spPr>
          <a:xfrm>
            <a:off x="4478625" y="2207475"/>
            <a:ext cx="6519300" cy="3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 large monolithic design does not scale well as new graphing or monitoring requirements are levied.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a one-to-many dependency between objects so that when one object changes state, all its dependents are notified and updated automatically.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44444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abb832d95_0_103"/>
          <p:cNvSpPr/>
          <p:nvPr/>
        </p:nvSpPr>
        <p:spPr>
          <a:xfrm>
            <a:off x="965224" y="609600"/>
            <a:ext cx="56049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7abb832d95_0_103"/>
          <p:cNvSpPr/>
          <p:nvPr/>
        </p:nvSpPr>
        <p:spPr>
          <a:xfrm>
            <a:off x="965225" y="1514650"/>
            <a:ext cx="10600200" cy="29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g7abb832d95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8550" y="1514650"/>
            <a:ext cx="8866249" cy="5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abb832d95_0_113"/>
          <p:cNvSpPr/>
          <p:nvPr/>
        </p:nvSpPr>
        <p:spPr>
          <a:xfrm>
            <a:off x="965224" y="609600"/>
            <a:ext cx="56049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Rules of thumb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7abb832d95_0_113"/>
          <p:cNvSpPr/>
          <p:nvPr/>
        </p:nvSpPr>
        <p:spPr>
          <a:xfrm>
            <a:off x="965225" y="1514650"/>
            <a:ext cx="10600200" cy="3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7abb832d95_0_113"/>
          <p:cNvSpPr txBox="1"/>
          <p:nvPr/>
        </p:nvSpPr>
        <p:spPr>
          <a:xfrm>
            <a:off x="965225" y="1514650"/>
            <a:ext cx="10439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Mediator and Observer are competing patterns. The difference between them is that Observer distributes communication by introducing "observer" and "subject" objects, whereas a Mediator object encapsulates the communication between other objects. We've found it easier to make reusable Observers and Subjects than to make reusable Mediators.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other hand, Mediator can leverage Observer for dynamically registering colleagues and communicating with them.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DE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1367988" y="584200"/>
            <a:ext cx="96006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Contents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4"/>
          <p:cNvGrpSpPr/>
          <p:nvPr/>
        </p:nvGrpSpPr>
        <p:grpSpPr>
          <a:xfrm>
            <a:off x="4682007" y="3981988"/>
            <a:ext cx="3137640" cy="799500"/>
            <a:chOff x="4867920" y="2592000"/>
            <a:chExt cx="3137640" cy="799500"/>
          </a:xfrm>
        </p:grpSpPr>
        <p:sp>
          <p:nvSpPr>
            <p:cNvPr id="131" name="Google Shape;131;p4"/>
            <p:cNvSpPr/>
            <p:nvPr/>
          </p:nvSpPr>
          <p:spPr>
            <a:xfrm>
              <a:off x="4867920" y="2592000"/>
              <a:ext cx="878100" cy="799500"/>
            </a:xfrm>
            <a:prstGeom prst="ellipse">
              <a:avLst/>
            </a:prstGeom>
            <a:solidFill>
              <a:srgbClr val="897B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5052240" y="2760120"/>
              <a:ext cx="509100" cy="4632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934960" y="2592000"/>
              <a:ext cx="2070600" cy="7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Motivation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4"/>
          <p:cNvSpPr/>
          <p:nvPr/>
        </p:nvSpPr>
        <p:spPr>
          <a:xfrm>
            <a:off x="5613595" y="2626000"/>
            <a:ext cx="2070600" cy="7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Description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4"/>
          <p:cNvGrpSpPr/>
          <p:nvPr/>
        </p:nvGrpSpPr>
        <p:grpSpPr>
          <a:xfrm>
            <a:off x="4682005" y="2626000"/>
            <a:ext cx="878100" cy="799500"/>
            <a:chOff x="4868280" y="4001400"/>
            <a:chExt cx="878100" cy="799500"/>
          </a:xfrm>
        </p:grpSpPr>
        <p:sp>
          <p:nvSpPr>
            <p:cNvPr id="136" name="Google Shape;136;p4"/>
            <p:cNvSpPr/>
            <p:nvPr/>
          </p:nvSpPr>
          <p:spPr>
            <a:xfrm>
              <a:off x="4868280" y="4001400"/>
              <a:ext cx="878100" cy="799500"/>
            </a:xfrm>
            <a:prstGeom prst="ellipse">
              <a:avLst/>
            </a:prstGeom>
            <a:solidFill>
              <a:srgbClr val="E28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5052600" y="4169520"/>
              <a:ext cx="509100" cy="4632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4"/>
          <p:cNvGrpSpPr/>
          <p:nvPr/>
        </p:nvGrpSpPr>
        <p:grpSpPr>
          <a:xfrm>
            <a:off x="1368000" y="2592000"/>
            <a:ext cx="10151760" cy="3579420"/>
            <a:chOff x="1368000" y="2592000"/>
            <a:chExt cx="10151760" cy="3579420"/>
          </a:xfrm>
        </p:grpSpPr>
        <p:sp>
          <p:nvSpPr>
            <p:cNvPr id="139" name="Google Shape;139;p4"/>
            <p:cNvSpPr/>
            <p:nvPr/>
          </p:nvSpPr>
          <p:spPr>
            <a:xfrm>
              <a:off x="1368000" y="2592000"/>
              <a:ext cx="878100" cy="799500"/>
            </a:xfrm>
            <a:prstGeom prst="ellipse">
              <a:avLst/>
            </a:prstGeom>
            <a:solidFill>
              <a:srgbClr val="E6C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552320" y="2760120"/>
              <a:ext cx="509400" cy="4632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435040" y="2592000"/>
              <a:ext cx="2071200" cy="7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Overview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7480" y="2592000"/>
              <a:ext cx="878100" cy="799500"/>
            </a:xfrm>
            <a:prstGeom prst="ellipse">
              <a:avLst/>
            </a:prstGeom>
            <a:solidFill>
              <a:srgbClr val="8DAB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8551800" y="2760120"/>
              <a:ext cx="509100" cy="4632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9434520" y="2592000"/>
              <a:ext cx="2070600" cy="7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When to use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1368360" y="4001400"/>
              <a:ext cx="878100" cy="799500"/>
            </a:xfrm>
            <a:prstGeom prst="ellipse">
              <a:avLst/>
            </a:prstGeom>
            <a:solidFill>
              <a:srgbClr val="77A2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1553400" y="4169520"/>
              <a:ext cx="508800" cy="4632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2435400" y="4001400"/>
              <a:ext cx="2265900" cy="7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Classification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8367840" y="4001400"/>
              <a:ext cx="878100" cy="799500"/>
            </a:xfrm>
            <a:prstGeom prst="ellipse">
              <a:avLst/>
            </a:prstGeom>
            <a:solidFill>
              <a:srgbClr val="E6C0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9434880" y="4001400"/>
              <a:ext cx="2070600" cy="7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Relationships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1382400" y="5371920"/>
              <a:ext cx="878100" cy="799500"/>
            </a:xfrm>
            <a:prstGeom prst="ellipse">
              <a:avLst/>
            </a:prstGeom>
            <a:solidFill>
              <a:srgbClr val="00B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1566720" y="5540040"/>
              <a:ext cx="509100" cy="4632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2449440" y="5371920"/>
              <a:ext cx="2070600" cy="7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Template Method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709010" y="5337995"/>
              <a:ext cx="878400" cy="799500"/>
            </a:xfrm>
            <a:prstGeom prst="ellipse">
              <a:avLst/>
            </a:prstGeom>
            <a:solidFill>
              <a:srgbClr val="BCAE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4893665" y="5506140"/>
              <a:ext cx="508800" cy="4632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5776360" y="5337995"/>
              <a:ext cx="2070300" cy="7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Observer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8566200" y="5540040"/>
              <a:ext cx="508800" cy="4632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1571760" y="5540040"/>
              <a:ext cx="504000" cy="504000"/>
            </a:xfrm>
            <a:prstGeom prst="bevel">
              <a:avLst>
                <a:gd fmla="val 12500" name="adj"/>
              </a:avLst>
            </a:prstGeom>
            <a:solidFill>
              <a:srgbClr val="729FCF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9448560" y="5371920"/>
              <a:ext cx="2071200" cy="79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Examples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8381520" y="5371920"/>
              <a:ext cx="878400" cy="799500"/>
            </a:xfrm>
            <a:prstGeom prst="ellipse">
              <a:avLst/>
            </a:prstGeom>
            <a:solidFill>
              <a:srgbClr val="65C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8518363" y="4129690"/>
              <a:ext cx="575985" cy="504027"/>
            </a:xfrm>
            <a:custGeom>
              <a:rect b="b" l="l" r="r" t="t"/>
              <a:pathLst>
                <a:path extrusionOk="0" h="23506" w="21617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DB94D"/>
            </a:solidFill>
            <a:ln cap="flat" cmpd="sng" w="9525">
              <a:solidFill>
                <a:srgbClr val="3465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4"/>
          <p:cNvSpPr/>
          <p:nvPr/>
        </p:nvSpPr>
        <p:spPr>
          <a:xfrm>
            <a:off x="8569085" y="5507270"/>
            <a:ext cx="509100" cy="463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abb832d95_0_126"/>
          <p:cNvSpPr/>
          <p:nvPr/>
        </p:nvSpPr>
        <p:spPr>
          <a:xfrm>
            <a:off x="965224" y="609600"/>
            <a:ext cx="56049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7abb832d95_0_126"/>
          <p:cNvSpPr/>
          <p:nvPr/>
        </p:nvSpPr>
        <p:spPr>
          <a:xfrm>
            <a:off x="6251925" y="1523975"/>
            <a:ext cx="5110200" cy="47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Observer defines a one-to-many relationship so that when one object changes state, the others are notified and updated automatically. Some auctions demonstrate this pattern. Each bidder possesses a numbered paddle that is used to indicate a bid. The auctioneer starts the bidding, and "observes" when a paddle is raised to accept the bid. The acceptance of the bid changes the bid price which is broadcast to all of the bidders in the form of a new bid.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12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27" name="Google Shape;327;g7abb832d95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225" y="1523975"/>
            <a:ext cx="5110250" cy="50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abb832d95_0_201"/>
          <p:cNvSpPr/>
          <p:nvPr/>
        </p:nvSpPr>
        <p:spPr>
          <a:xfrm>
            <a:off x="965224" y="609600"/>
            <a:ext cx="56049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7abb832d95_0_201"/>
          <p:cNvSpPr/>
          <p:nvPr/>
        </p:nvSpPr>
        <p:spPr>
          <a:xfrm>
            <a:off x="897475" y="1523975"/>
            <a:ext cx="10464600" cy="47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9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Patterns -Elements of reusable Object-Oriented Software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https://www.javatpoint.com/design-patterns-in-java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I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https://www.geeksforgeeks.org › template-method-design-pattern</a:t>
            </a:r>
            <a:endParaRPr sz="1800"/>
          </a:p>
          <a:p>
            <a:pPr indent="-3429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u="sng">
                <a:solidFill>
                  <a:schemeClr val="hlink"/>
                </a:solidFill>
                <a:hlinkClick r:id="rId4"/>
              </a:rPr>
              <a:t>http://www.newthinktank.com/2012/08/observer-design-pattern-tutorial/</a:t>
            </a:r>
            <a:endParaRPr sz="1800"/>
          </a:p>
          <a:p>
            <a:pPr indent="-3429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u="sng">
                <a:solidFill>
                  <a:schemeClr val="hlink"/>
                </a:solidFill>
                <a:hlinkClick r:id="rId5"/>
              </a:rPr>
              <a:t>https://www.youtube.com/watch?v=jDX6x8qmjbA</a:t>
            </a:r>
            <a:endParaRPr sz="1800"/>
          </a:p>
          <a:p>
            <a:pPr indent="-3429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https://www.tutorialspoint.com/design_pattern/template_pattern.htm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Session 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Remaining Patterns.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DE3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5"/>
          <p:cNvGrpSpPr/>
          <p:nvPr/>
        </p:nvGrpSpPr>
        <p:grpSpPr>
          <a:xfrm>
            <a:off x="751320" y="743760"/>
            <a:ext cx="10674720" cy="5349599"/>
            <a:chOff x="751320" y="743760"/>
            <a:chExt cx="10674720" cy="5349599"/>
          </a:xfrm>
        </p:grpSpPr>
        <p:sp>
          <p:nvSpPr>
            <p:cNvPr id="167" name="Google Shape;167;p5"/>
            <p:cNvSpPr/>
            <p:nvPr/>
          </p:nvSpPr>
          <p:spPr>
            <a:xfrm>
              <a:off x="8151840" y="1685520"/>
              <a:ext cx="3274200" cy="440784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</p:sp>
        <p:sp>
          <p:nvSpPr>
            <p:cNvPr id="168" name="Google Shape;168;p5"/>
            <p:cNvSpPr/>
            <p:nvPr/>
          </p:nvSpPr>
          <p:spPr>
            <a:xfrm rot="10800000">
              <a:off x="751320" y="743760"/>
              <a:ext cx="3274920" cy="440784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5"/>
          <p:cNvSpPr/>
          <p:nvPr/>
        </p:nvSpPr>
        <p:spPr>
          <a:xfrm>
            <a:off x="720" y="0"/>
            <a:ext cx="12191400" cy="6857280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751320" y="743760"/>
            <a:ext cx="10674720" cy="5349599"/>
            <a:chOff x="751320" y="743760"/>
            <a:chExt cx="10674720" cy="5349599"/>
          </a:xfrm>
        </p:grpSpPr>
        <p:sp>
          <p:nvSpPr>
            <p:cNvPr id="171" name="Google Shape;171;p5"/>
            <p:cNvSpPr/>
            <p:nvPr/>
          </p:nvSpPr>
          <p:spPr>
            <a:xfrm>
              <a:off x="8151840" y="1685520"/>
              <a:ext cx="3274200" cy="440784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</p:sp>
        <p:sp>
          <p:nvSpPr>
            <p:cNvPr id="172" name="Google Shape;172;p5"/>
            <p:cNvSpPr/>
            <p:nvPr/>
          </p:nvSpPr>
          <p:spPr>
            <a:xfrm rot="10800000">
              <a:off x="751320" y="743760"/>
              <a:ext cx="3274920" cy="440784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5"/>
          <p:cNvSpPr/>
          <p:nvPr/>
        </p:nvSpPr>
        <p:spPr>
          <a:xfrm>
            <a:off x="1296000" y="1224000"/>
            <a:ext cx="2548800" cy="89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IN" sz="26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OVERVIEW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5"/>
          <p:cNvCxnSpPr/>
          <p:nvPr/>
        </p:nvCxnSpPr>
        <p:spPr>
          <a:xfrm>
            <a:off x="4026600" y="1383840"/>
            <a:ext cx="360" cy="1856160"/>
          </a:xfrm>
          <a:prstGeom prst="straightConnector1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5" name="Google Shape;175;p5"/>
          <p:cNvSpPr txBox="1"/>
          <p:nvPr/>
        </p:nvSpPr>
        <p:spPr>
          <a:xfrm>
            <a:off x="4375075" y="1467000"/>
            <a:ext cx="65520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”Each pattern describes a </a:t>
            </a: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occurs over and over again in our environment, and then describes the core of the </a:t>
            </a: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that Problem, in such a way that you can </a:t>
            </a: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this solution a million times over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without ever doing it the same way twice.”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  		- Christopher Alexander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 txBox="1"/>
          <p:nvPr/>
        </p:nvSpPr>
        <p:spPr>
          <a:xfrm>
            <a:off x="4248000" y="3845880"/>
            <a:ext cx="6552000" cy="162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Four essential elements 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Pattern Name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Problem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Solution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Consequences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/>
        </p:nvSpPr>
        <p:spPr>
          <a:xfrm>
            <a:off x="864000" y="288000"/>
            <a:ext cx="104400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IN" sz="30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Things we should consider before learning a Design Patterns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864000" y="822600"/>
            <a:ext cx="11088000" cy="6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short statement that answers the following questions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1) What does the design pattern do?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2) What is its rationale and intent? What particular design issue or problem does it address?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What are the situations in which the design pattern can be applied?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What are examples of poor designs that the pattern can address?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How can you recognize these situations?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Participants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The classes and/or objects participating in the design pattern and their responsibilities.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How the participants collaborate to carry out their responsibilities.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Consequences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the pattern support its objectives?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What are the trade-offs and results of using the pattern?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What aspect of system structure does it let you vary independently?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/>
        </p:nvSpPr>
        <p:spPr>
          <a:xfrm>
            <a:off x="936000" y="576000"/>
            <a:ext cx="6768000" cy="622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Describing Design Patterns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 txBox="1"/>
          <p:nvPr/>
        </p:nvSpPr>
        <p:spPr>
          <a:xfrm>
            <a:off x="936000" y="1422360"/>
            <a:ext cx="10001880" cy="469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the pattern support its objectives?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What are the trade-offs and results of using the pattern?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What aspect of system structure does it let you vary independently?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What pitfalls, hints, or techniques should you be aware of when implementing the pattern? 	Are there language-specific issues?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Code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Code fragments that illustrate how you might implement the pattern in C++ 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Smalltalk.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Known Uses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Examples of the pattern found in real systems.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Related Patterns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What design patterns are closely related to this one?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What are the important differences?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With which other patterns should this one be used?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abb832d95_0_7"/>
          <p:cNvSpPr txBox="1"/>
          <p:nvPr/>
        </p:nvSpPr>
        <p:spPr>
          <a:xfrm>
            <a:off x="936000" y="576000"/>
            <a:ext cx="95964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Catalog/Classification of Design Patterns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7abb832d95_0_7"/>
          <p:cNvSpPr txBox="1"/>
          <p:nvPr/>
        </p:nvSpPr>
        <p:spPr>
          <a:xfrm>
            <a:off x="1270000" y="1315900"/>
            <a:ext cx="9144000" cy="4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Creational Design Pattern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Factory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 Factory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Singleton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Prototype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Builder Pattern.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Structural Design Pattern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Adapter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Bridge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Composite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Decorator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Facade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Flyweight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abb832d95_0_14"/>
          <p:cNvSpPr txBox="1"/>
          <p:nvPr/>
        </p:nvSpPr>
        <p:spPr>
          <a:xfrm>
            <a:off x="936000" y="576000"/>
            <a:ext cx="67680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Classification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7abb832d95_0_14"/>
          <p:cNvSpPr txBox="1"/>
          <p:nvPr/>
        </p:nvSpPr>
        <p:spPr>
          <a:xfrm>
            <a:off x="936000" y="1422350"/>
            <a:ext cx="7158000" cy="4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Behavioral Design Pattern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Chain Of Responsibility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Interpreter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Iterator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Mediator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Memento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➔"/>
            </a:pPr>
            <a:r>
              <a:rPr b="0" i="0" lang="en-I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Visitor Pattern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7abb832d95_0_14"/>
          <p:cNvSpPr txBox="1"/>
          <p:nvPr/>
        </p:nvSpPr>
        <p:spPr>
          <a:xfrm>
            <a:off x="4817525" y="1519100"/>
            <a:ext cx="4233300" cy="4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DE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g7abb832d95_0_155"/>
          <p:cNvGrpSpPr/>
          <p:nvPr/>
        </p:nvGrpSpPr>
        <p:grpSpPr>
          <a:xfrm>
            <a:off x="751310" y="743750"/>
            <a:ext cx="10674730" cy="5349619"/>
            <a:chOff x="751310" y="743750"/>
            <a:chExt cx="10674730" cy="5349619"/>
          </a:xfrm>
        </p:grpSpPr>
        <p:sp>
          <p:nvSpPr>
            <p:cNvPr id="207" name="Google Shape;207;g7abb832d95_0_155"/>
            <p:cNvSpPr/>
            <p:nvPr/>
          </p:nvSpPr>
          <p:spPr>
            <a:xfrm>
              <a:off x="8151840" y="1685520"/>
              <a:ext cx="3274200" cy="440785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</p:sp>
        <p:sp>
          <p:nvSpPr>
            <p:cNvPr id="208" name="Google Shape;208;g7abb832d95_0_155"/>
            <p:cNvSpPr/>
            <p:nvPr/>
          </p:nvSpPr>
          <p:spPr>
            <a:xfrm rot="10800000">
              <a:off x="751310" y="743750"/>
              <a:ext cx="3274930" cy="440785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g7abb832d95_0_155"/>
          <p:cNvSpPr/>
          <p:nvPr/>
        </p:nvSpPr>
        <p:spPr>
          <a:xfrm>
            <a:off x="0" y="0"/>
            <a:ext cx="12191400" cy="6857400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g7abb832d95_0_155"/>
          <p:cNvGrpSpPr/>
          <p:nvPr/>
        </p:nvGrpSpPr>
        <p:grpSpPr>
          <a:xfrm>
            <a:off x="389487" y="389488"/>
            <a:ext cx="11396342" cy="6146712"/>
            <a:chOff x="751310" y="743750"/>
            <a:chExt cx="10674730" cy="5349619"/>
          </a:xfrm>
        </p:grpSpPr>
        <p:sp>
          <p:nvSpPr>
            <p:cNvPr id="211" name="Google Shape;211;g7abb832d95_0_155"/>
            <p:cNvSpPr/>
            <p:nvPr/>
          </p:nvSpPr>
          <p:spPr>
            <a:xfrm>
              <a:off x="8151840" y="1685520"/>
              <a:ext cx="3274200" cy="440785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</p:sp>
        <p:sp>
          <p:nvSpPr>
            <p:cNvPr id="212" name="Google Shape;212;g7abb832d95_0_155"/>
            <p:cNvSpPr/>
            <p:nvPr/>
          </p:nvSpPr>
          <p:spPr>
            <a:xfrm rot="10800000">
              <a:off x="751310" y="743750"/>
              <a:ext cx="3274930" cy="440785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g7abb832d95_0_155"/>
          <p:cNvSpPr/>
          <p:nvPr/>
        </p:nvSpPr>
        <p:spPr>
          <a:xfrm>
            <a:off x="880525" y="922250"/>
            <a:ext cx="27984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IN" sz="30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Design pattern relationships</a:t>
            </a:r>
            <a:endParaRPr b="0" i="0" sz="30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191B0E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14" name="Google Shape;214;g7abb832d95_0_155"/>
          <p:cNvCxnSpPr/>
          <p:nvPr/>
        </p:nvCxnSpPr>
        <p:spPr>
          <a:xfrm>
            <a:off x="3797090" y="922240"/>
            <a:ext cx="300" cy="1856100"/>
          </a:xfrm>
          <a:prstGeom prst="straightConnector1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215" name="Google Shape;215;g7abb832d95_0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5575" y="389500"/>
            <a:ext cx="7870250" cy="61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FEDE3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8"/>
          <p:cNvGrpSpPr/>
          <p:nvPr/>
        </p:nvGrpSpPr>
        <p:grpSpPr>
          <a:xfrm>
            <a:off x="751320" y="743760"/>
            <a:ext cx="10674720" cy="5349599"/>
            <a:chOff x="751320" y="743760"/>
            <a:chExt cx="10674720" cy="5349599"/>
          </a:xfrm>
        </p:grpSpPr>
        <p:sp>
          <p:nvSpPr>
            <p:cNvPr id="221" name="Google Shape;221;p8"/>
            <p:cNvSpPr/>
            <p:nvPr/>
          </p:nvSpPr>
          <p:spPr>
            <a:xfrm>
              <a:off x="8151840" y="1685520"/>
              <a:ext cx="3274200" cy="440784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</p:sp>
        <p:sp>
          <p:nvSpPr>
            <p:cNvPr id="222" name="Google Shape;222;p8"/>
            <p:cNvSpPr/>
            <p:nvPr/>
          </p:nvSpPr>
          <p:spPr>
            <a:xfrm rot="10800000">
              <a:off x="751320" y="743760"/>
              <a:ext cx="3274920" cy="440784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8"/>
          <p:cNvSpPr/>
          <p:nvPr/>
        </p:nvSpPr>
        <p:spPr>
          <a:xfrm>
            <a:off x="720" y="0"/>
            <a:ext cx="12191400" cy="6857280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8"/>
          <p:cNvGrpSpPr/>
          <p:nvPr/>
        </p:nvGrpSpPr>
        <p:grpSpPr>
          <a:xfrm>
            <a:off x="751320" y="743760"/>
            <a:ext cx="10674720" cy="5349599"/>
            <a:chOff x="751320" y="743760"/>
            <a:chExt cx="10674720" cy="5349599"/>
          </a:xfrm>
        </p:grpSpPr>
        <p:sp>
          <p:nvSpPr>
            <p:cNvPr id="225" name="Google Shape;225;p8"/>
            <p:cNvSpPr/>
            <p:nvPr/>
          </p:nvSpPr>
          <p:spPr>
            <a:xfrm>
              <a:off x="8151840" y="1685520"/>
              <a:ext cx="3274200" cy="4407840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</p:sp>
        <p:sp>
          <p:nvSpPr>
            <p:cNvPr id="226" name="Google Shape;226;p8"/>
            <p:cNvSpPr/>
            <p:nvPr/>
          </p:nvSpPr>
          <p:spPr>
            <a:xfrm rot="10800000">
              <a:off x="751320" y="743760"/>
              <a:ext cx="3274920" cy="4407840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191B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8"/>
          <p:cNvSpPr/>
          <p:nvPr/>
        </p:nvSpPr>
        <p:spPr>
          <a:xfrm>
            <a:off x="1296000" y="1224000"/>
            <a:ext cx="2548800" cy="89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IN" sz="3600" u="none" cap="none" strike="noStrike">
                <a:solidFill>
                  <a:srgbClr val="191B0E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Motivation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8"/>
          <p:cNvCxnSpPr/>
          <p:nvPr/>
        </p:nvCxnSpPr>
        <p:spPr>
          <a:xfrm>
            <a:off x="4026600" y="1383840"/>
            <a:ext cx="3600" cy="3492900"/>
          </a:xfrm>
          <a:prstGeom prst="straightConnector1">
            <a:avLst/>
          </a:prstGeom>
          <a:noFill/>
          <a:ln cap="flat" cmpd="sng" w="255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29" name="Google Shape;229;p8"/>
          <p:cNvSpPr/>
          <p:nvPr/>
        </p:nvSpPr>
        <p:spPr>
          <a:xfrm>
            <a:off x="4310280" y="1157400"/>
            <a:ext cx="692172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383400" lvl="0" marL="3841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Libre Franklin"/>
              <a:buChar char="■"/>
            </a:pPr>
            <a:r>
              <a:rPr b="0" i="0" lang="en-IN" sz="1800" u="none" cap="none" strike="noStrike">
                <a:solidFill>
                  <a:srgbClr val="191B0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Finding Appropriate Objects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3400" lvl="0" marL="384120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Libre Franklin"/>
              <a:buChar char="■"/>
            </a:pPr>
            <a:r>
              <a:rPr b="0" i="0" lang="en-IN" sz="1800" u="none" cap="none" strike="noStrike">
                <a:solidFill>
                  <a:srgbClr val="191B0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Determining Object Granularity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3400" lvl="0" marL="384120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Libre Franklin"/>
              <a:buChar char="■"/>
            </a:pPr>
            <a:r>
              <a:rPr b="0" i="0" lang="en-IN" sz="1800" u="none" cap="none" strike="noStrike">
                <a:solidFill>
                  <a:srgbClr val="191B0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Specifying Object Interfaces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3400" lvl="0" marL="384120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Libre Franklin"/>
              <a:buChar char="■"/>
            </a:pPr>
            <a:r>
              <a:rPr b="0" i="0" lang="en-IN" sz="1800" u="none" cap="none" strike="noStrike">
                <a:solidFill>
                  <a:srgbClr val="191B0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Specifying Object Implementations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3400" lvl="0" marL="384120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Libre Franklin"/>
              <a:buChar char="■"/>
            </a:pPr>
            <a:r>
              <a:rPr b="0" i="0" lang="en-IN" sz="1800" u="none" cap="none" strike="noStrike">
                <a:solidFill>
                  <a:srgbClr val="191B0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 versus Interface Inheritance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3400" lvl="0" marL="384120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Libre Franklin"/>
              <a:buChar char="■"/>
            </a:pPr>
            <a:r>
              <a:rPr b="0" i="0" lang="en-IN" sz="1800" u="none" cap="none" strike="noStrike">
                <a:solidFill>
                  <a:srgbClr val="191B0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Programming to an Interface, not an Implementation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3400" lvl="0" marL="384120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Libre Franklin"/>
              <a:buChar char="■"/>
            </a:pPr>
            <a:r>
              <a:rPr b="0" i="0" lang="en-IN" sz="1800" u="none" cap="none" strike="noStrike">
                <a:solidFill>
                  <a:srgbClr val="191B0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Putting Reuse Mechanisms to Work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3400" lvl="0" marL="384120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Libre Franklin"/>
              <a:buChar char="■"/>
            </a:pPr>
            <a:r>
              <a:rPr b="0" i="0" lang="en-IN" sz="1800" u="none" cap="none" strike="noStrike">
                <a:solidFill>
                  <a:srgbClr val="191B0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Inheritance versus Composition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3400" lvl="0" marL="384120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Libre Franklin"/>
              <a:buChar char="■"/>
            </a:pPr>
            <a:r>
              <a:rPr b="0" i="0" lang="en-IN" sz="1800" u="none" cap="none" strike="noStrike">
                <a:solidFill>
                  <a:srgbClr val="191B0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Delegation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3400" lvl="0" marL="384120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Libre Franklin"/>
              <a:buChar char="■"/>
            </a:pPr>
            <a:r>
              <a:rPr b="0" i="0" lang="en-IN" sz="1800" u="none" cap="none" strike="noStrike">
                <a:solidFill>
                  <a:srgbClr val="191B0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Inheritance versus Parameterized Types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3400" lvl="0" marL="384120" marR="0" rtl="0" algn="l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Libre Franklin"/>
              <a:buChar char="■"/>
            </a:pPr>
            <a:r>
              <a:rPr b="0" i="0" lang="en-IN" sz="1800" u="none" cap="none" strike="noStrike">
                <a:solidFill>
                  <a:srgbClr val="191B0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Relating Run-Time and Compile-Time Structures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3400" lvl="0" marL="384120" marR="0" rtl="0" algn="l">
              <a:lnSpc>
                <a:spcPct val="94000"/>
              </a:lnSpc>
              <a:spcBef>
                <a:spcPts val="567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Libre Franklin"/>
              <a:buChar char="■"/>
            </a:pPr>
            <a:r>
              <a:rPr b="0" i="0" lang="en-IN" sz="1800" u="none" cap="none" strike="noStrike">
                <a:solidFill>
                  <a:srgbClr val="191B0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Designing for Change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100" lvl="0" marL="384120" marR="0" rtl="0" algn="l">
              <a:lnSpc>
                <a:spcPct val="94000"/>
              </a:lnSpc>
              <a:spcBef>
                <a:spcPts val="567"/>
              </a:spcBef>
              <a:spcAft>
                <a:spcPts val="0"/>
              </a:spcAft>
              <a:buClr>
                <a:srgbClr val="191B0E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 txBox="1"/>
          <p:nvPr/>
        </p:nvSpPr>
        <p:spPr>
          <a:xfrm>
            <a:off x="2188800" y="2252700"/>
            <a:ext cx="16560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Patterns Solve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IN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Problems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2019-11-19T06:51:10Z</dcterms:created>
  <dc:creator>Sneha Sawant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