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75" r:id="rId5"/>
    <p:sldId id="272" r:id="rId6"/>
    <p:sldId id="276" r:id="rId7"/>
    <p:sldId id="271" r:id="rId8"/>
    <p:sldId id="270" r:id="rId9"/>
    <p:sldId id="274" r:id="rId10"/>
    <p:sldId id="268" r:id="rId11"/>
    <p:sldId id="264" r:id="rId12"/>
    <p:sldId id="257" r:id="rId13"/>
    <p:sldId id="259" r:id="rId14"/>
    <p:sldId id="260" r:id="rId15"/>
    <p:sldId id="279" r:id="rId16"/>
    <p:sldId id="278" r:id="rId17"/>
    <p:sldId id="263" r:id="rId18"/>
    <p:sldId id="277" r:id="rId19"/>
    <p:sldId id="267" r:id="rId20"/>
    <p:sldId id="258" r:id="rId21"/>
    <p:sldId id="262" r:id="rId22"/>
    <p:sldId id="261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FDA1-C013-4C03-B9BB-22F024523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C926-A515-4F63-95F0-803E6912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E41D-BC6A-4646-BA93-B03C0C4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31F2-565B-475E-B88B-E5899775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9E6B-12FB-4C5C-8A90-86D63F45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F5E9-206B-4EC6-903C-753D639D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71E6E-C58F-4184-B1F9-A478BBA7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B984-853B-4A28-B6B1-5F5FE09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8790-5FD3-4EBA-9FA3-7A496EF2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8253-3ACB-44BF-A3B5-ADA60DCE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116FE-7ABB-401A-B497-38BD32C24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4751A-9B03-4EF2-840E-0033162E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B443-FE3A-4474-A588-35B427FF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58E8-E0FE-40AA-9829-FFC660F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C68F-B2F4-4AE1-999A-4F3BB11A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F445-FE02-4915-9C37-10AF119B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7F6C-B3A3-4279-B8E7-3D3089EC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B141-C7D4-49A4-87CB-93E93BC1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2207-8EA2-4800-A26F-29E6ACBD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F7F4-E61C-4E06-B751-D7D639E5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E063-4F7D-454C-A14B-2FB2ACF3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47C3-D54D-42BA-8955-D0CFF921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0230-E1DE-4728-8B2E-36BF3EE6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B930-EAAD-4798-BD68-C292358A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E04C-22C4-47ED-82F3-45C04B69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857A-A597-42E2-953E-DE671EE1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2A8D-4D08-4FA0-8BFB-96915780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E590-2FD5-41DD-9DF5-3795B3E3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020FF-1173-4435-B334-A26F8E47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4077D-4579-4E91-A2AA-0E79069D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2BC8A-00C5-4704-B44F-DC57C6F7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B602-6A9F-4BE9-A1AD-CB569508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A39F-FD50-4D53-BDFC-12D3D111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97076-B62F-40AA-BAE9-AE9D64A6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10E66-CACD-425A-A775-8846F6E96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909BD-BB85-4D10-A2BC-204675048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96E60-0206-4AE6-8FEF-BFE53BDF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7C728-0004-4408-BEA1-9E7B2DEF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8AC48-9429-48CE-A2F2-A4266CB3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A9B9-4275-4891-AC5C-5E93D99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87E3D-D76B-42EA-905E-6C871886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A0E53-12C0-434B-A88A-5F35EB9B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6A582-A163-4555-9C29-012FB6DA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AAEC5-0DBA-4452-95B5-193F2396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CCDE-4A44-464C-896E-5C64D654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F573-E1E0-430E-AFBC-6A8AD79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7164-681B-40D2-8AE5-2877E9C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E940-67E0-4E5A-847D-7C3218CCD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94B9D-115E-4D4E-8E7A-8BFFD99D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0305-8FCB-4674-BE0D-A463B235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5CBD-0CBF-41A8-9281-95CC1E4B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06A7-295D-47E3-86EC-1F75C6C6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F65-2672-472D-8D81-D74F8856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62E15-2F61-427D-81DA-598563348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FB03-A62F-4DEB-9967-3B17860D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A686-ECEA-409B-B91D-4B1C47EA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E42A-9CC2-4B0B-9117-436C91CB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E387-A838-4E45-B1E9-A87D644A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90DA0-3A5D-4780-8F2E-2DF18280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7354-7E3D-4258-8983-3A2A2533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4D79-21E3-4DA1-AF48-B94DC1A43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145A-0342-4924-840D-BBCF9AF95DAD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EE84-A4F1-4DAE-8F29-87A1DF50D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783C-56C7-42A2-AF25-BBF1C3EB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BD55-6324-4E9A-8B0B-0C4D5F049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visual examples</a:t>
            </a:r>
            <a:br>
              <a:rPr lang="en-US" dirty="0"/>
            </a:br>
            <a:r>
              <a:rPr lang="en-US" sz="4000" dirty="0"/>
              <a:t>(including DITA L&amp;T and LCE)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BD606-1802-4013-9E98-870FB45F8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4052"/>
            <a:ext cx="9144000" cy="1655762"/>
          </a:xfrm>
        </p:spPr>
        <p:txBody>
          <a:bodyPr/>
          <a:lstStyle/>
          <a:p>
            <a:pPr algn="l"/>
            <a:r>
              <a:rPr lang="en-US" i="1" dirty="0"/>
              <a:t>Interactions possibly could look like this for the students.  </a:t>
            </a:r>
          </a:p>
          <a:p>
            <a:pPr algn="l"/>
            <a:r>
              <a:rPr lang="en-US" i="1" dirty="0"/>
              <a:t>In grey the answers are given.</a:t>
            </a:r>
          </a:p>
        </p:txBody>
      </p:sp>
    </p:spTree>
    <p:extLst>
      <p:ext uri="{BB962C8B-B14F-4D97-AF65-F5344CB8AC3E}">
        <p14:creationId xmlns:p14="http://schemas.microsoft.com/office/powerpoint/2010/main" val="34882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LCE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lcePerfomQuestion</a:t>
            </a:r>
            <a:endParaRPr lang="en-US" dirty="0"/>
          </a:p>
          <a:p>
            <a:r>
              <a:rPr lang="en-US" dirty="0" err="1"/>
              <a:t>lceDrawing</a:t>
            </a:r>
            <a:endParaRPr lang="en-US" dirty="0"/>
          </a:p>
          <a:p>
            <a:r>
              <a:rPr lang="en-US" dirty="0" err="1"/>
              <a:t>lceGraphicGapMatch</a:t>
            </a:r>
            <a:endParaRPr lang="en-US" dirty="0"/>
          </a:p>
          <a:p>
            <a:r>
              <a:rPr lang="en-US" dirty="0" err="1"/>
              <a:t>lceGraphicTextEntry</a:t>
            </a:r>
            <a:endParaRPr lang="en-US" dirty="0"/>
          </a:p>
          <a:p>
            <a:r>
              <a:rPr lang="en-US" dirty="0" err="1"/>
              <a:t>lceGraphicAssociate</a:t>
            </a:r>
            <a:endParaRPr lang="en-US" dirty="0"/>
          </a:p>
          <a:p>
            <a:r>
              <a:rPr lang="en-US" dirty="0" err="1"/>
              <a:t>lceMutipleMatch</a:t>
            </a:r>
            <a:endParaRPr lang="en-US" dirty="0"/>
          </a:p>
          <a:p>
            <a:r>
              <a:rPr lang="en-US" dirty="0" err="1"/>
              <a:t>lceChainMatch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DBF58-AF13-49AC-B421-C8ED41F40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lceTextEntry</a:t>
            </a:r>
            <a:endParaRPr lang="en-US" dirty="0"/>
          </a:p>
          <a:p>
            <a:r>
              <a:rPr lang="en-US" dirty="0" err="1"/>
              <a:t>lceGapMatch</a:t>
            </a:r>
            <a:endParaRPr lang="en-US" dirty="0"/>
          </a:p>
          <a:p>
            <a:r>
              <a:rPr lang="en-US" dirty="0" err="1"/>
              <a:t>lceInlineChoice</a:t>
            </a:r>
            <a:endParaRPr lang="en-US" dirty="0"/>
          </a:p>
          <a:p>
            <a:r>
              <a:rPr lang="en-US" dirty="0" err="1"/>
              <a:t>lceHottext</a:t>
            </a:r>
            <a:endParaRPr lang="en-US" dirty="0"/>
          </a:p>
          <a:p>
            <a:r>
              <a:rPr lang="en-US" dirty="0" err="1"/>
              <a:t>lceAcrosticPuzzle</a:t>
            </a:r>
            <a:endParaRPr lang="en-US" dirty="0"/>
          </a:p>
          <a:p>
            <a:r>
              <a:rPr lang="en-US" dirty="0" err="1"/>
              <a:t>lceCrossWordPuzzle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7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lcePerformQuestion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Write a manual</a:t>
            </a:r>
          </a:p>
          <a:p>
            <a:pPr marL="0" indent="0">
              <a:buNone/>
            </a:pPr>
            <a:r>
              <a:rPr lang="en-US" dirty="0"/>
              <a:t>Some people call an user guide "manual".</a:t>
            </a:r>
          </a:p>
          <a:p>
            <a:pPr marL="0" indent="0">
              <a:buNone/>
            </a:pPr>
            <a:r>
              <a:rPr lang="en-US" dirty="0"/>
              <a:t>Write a manual about a task you choose. Write it in MS Word and upload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[Upload]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3DAB7-2F8A-440B-87FB-5A950E1F9EEB}"/>
              </a:ext>
            </a:extLst>
          </p:cNvPr>
          <p:cNvSpPr/>
          <p:nvPr/>
        </p:nvSpPr>
        <p:spPr>
          <a:xfrm>
            <a:off x="914399" y="4455516"/>
            <a:ext cx="192199" cy="20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lceDrawing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529737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Points</a:t>
            </a:r>
          </a:p>
          <a:p>
            <a:pPr marL="0" indent="0">
              <a:buNone/>
            </a:pPr>
            <a:r>
              <a:rPr lang="en-US" dirty="0"/>
              <a:t>Draw the points </a:t>
            </a:r>
            <a:r>
              <a:rPr lang="en-US" i="1" dirty="0"/>
              <a:t>A</a:t>
            </a:r>
            <a:r>
              <a:rPr lang="en-US" dirty="0"/>
              <a:t> (2,3) and </a:t>
            </a:r>
            <a:r>
              <a:rPr lang="en-US" i="1" dirty="0"/>
              <a:t>B</a:t>
            </a:r>
            <a:r>
              <a:rPr lang="en-US" dirty="0"/>
              <a:t> (-1,-2) on the given paper.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Did you draw the x-axis and y-axis?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(2,3) means the point with x=2 and y=3.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7D82C-66BF-4B50-BEC6-688B9E2A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5" y="2440341"/>
            <a:ext cx="3222636" cy="32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5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Instruments</a:t>
            </a:r>
          </a:p>
          <a:p>
            <a:pPr marL="0" indent="0">
              <a:buNone/>
            </a:pPr>
            <a:r>
              <a:rPr lang="en-US" dirty="0"/>
              <a:t>Do you know the following instruments?</a:t>
            </a:r>
          </a:p>
          <a:p>
            <a:pPr marL="0" indent="0">
              <a:buNone/>
            </a:pPr>
            <a:r>
              <a:rPr lang="en-US" dirty="0"/>
              <a:t>Drag and drop the right names to the instruments.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27A18-B954-4B0A-8CF0-1B145D0F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57" y="3002399"/>
            <a:ext cx="5334000" cy="3305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CBB95-2900-43A4-AA1F-8797EB753648}"/>
              </a:ext>
            </a:extLst>
          </p:cNvPr>
          <p:cNvSpPr/>
          <p:nvPr/>
        </p:nvSpPr>
        <p:spPr>
          <a:xfrm>
            <a:off x="7714975" y="298714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trumpet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4654E-DF2A-4D80-BD1E-9771ACC81887}"/>
              </a:ext>
            </a:extLst>
          </p:cNvPr>
          <p:cNvSpPr/>
          <p:nvPr/>
        </p:nvSpPr>
        <p:spPr>
          <a:xfrm>
            <a:off x="7714975" y="369878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xylophone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DAB4B-07B8-49D3-AC92-031412D1D733}"/>
              </a:ext>
            </a:extLst>
          </p:cNvPr>
          <p:cNvSpPr/>
          <p:nvPr/>
        </p:nvSpPr>
        <p:spPr>
          <a:xfrm>
            <a:off x="7714975" y="4410419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49AC4-D807-4733-B3D3-D5A09584CBD6}"/>
              </a:ext>
            </a:extLst>
          </p:cNvPr>
          <p:cNvSpPr/>
          <p:nvPr/>
        </p:nvSpPr>
        <p:spPr>
          <a:xfrm>
            <a:off x="7714975" y="514383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violin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67897E-BD9D-4D83-BFC2-A78163BAF02C}"/>
              </a:ext>
            </a:extLst>
          </p:cNvPr>
          <p:cNvSpPr/>
          <p:nvPr/>
        </p:nvSpPr>
        <p:spPr>
          <a:xfrm>
            <a:off x="968298" y="308173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trumpet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50EF-A635-434D-82FB-61E4926C5425}"/>
              </a:ext>
            </a:extLst>
          </p:cNvPr>
          <p:cNvSpPr/>
          <p:nvPr/>
        </p:nvSpPr>
        <p:spPr>
          <a:xfrm>
            <a:off x="3484034" y="5890188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xylophone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E29D3F-CE2E-41EF-B1F8-0E906FD3BD62}"/>
              </a:ext>
            </a:extLst>
          </p:cNvPr>
          <p:cNvSpPr/>
          <p:nvPr/>
        </p:nvSpPr>
        <p:spPr>
          <a:xfrm>
            <a:off x="1260503" y="5963982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violin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14FF2-735C-42D2-9046-56D38AEF13C0}"/>
              </a:ext>
            </a:extLst>
          </p:cNvPr>
          <p:cNvSpPr/>
          <p:nvPr/>
        </p:nvSpPr>
        <p:spPr>
          <a:xfrm>
            <a:off x="5368021" y="4001816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drum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4B46D-90FA-4493-A0BC-FDA8F092988D}"/>
              </a:ext>
            </a:extLst>
          </p:cNvPr>
          <p:cNvSpPr/>
          <p:nvPr/>
        </p:nvSpPr>
        <p:spPr>
          <a:xfrm>
            <a:off x="838200" y="2876037"/>
            <a:ext cx="6568068" cy="37835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79556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Airport tags</a:t>
            </a:r>
          </a:p>
          <a:p>
            <a:pPr marL="0" indent="0">
              <a:buNone/>
            </a:pPr>
            <a:r>
              <a:rPr lang="en-US" dirty="0"/>
              <a:t>The International Air Transport Association assigns three-letter codes to identify airports worldwide. For example, London Heathrow has code LHR.</a:t>
            </a:r>
          </a:p>
          <a:p>
            <a:pPr marL="0" indent="0">
              <a:buNone/>
            </a:pPr>
            <a:r>
              <a:rPr lang="en-US" dirty="0"/>
              <a:t>Some of the labels on the following diagram are missing: can you fill in the correct three-letter codes for the unlabeled airports?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FE59-702B-46F5-A732-3D1DFBD2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4" y="196354"/>
            <a:ext cx="5229225" cy="6581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C180AD-C55A-4BCC-99C7-B2405F49BA4B}"/>
              </a:ext>
            </a:extLst>
          </p:cNvPr>
          <p:cNvSpPr/>
          <p:nvPr/>
        </p:nvSpPr>
        <p:spPr>
          <a:xfrm>
            <a:off x="7633010" y="2107580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E57B8-2120-4B5C-995E-B74C82B1B5BA}"/>
              </a:ext>
            </a:extLst>
          </p:cNvPr>
          <p:cNvSpPr/>
          <p:nvPr/>
        </p:nvSpPr>
        <p:spPr>
          <a:xfrm>
            <a:off x="9881840" y="2042532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7BD7C-E49F-4AB4-A350-3FF13AA91C04}"/>
              </a:ext>
            </a:extLst>
          </p:cNvPr>
          <p:cNvSpPr/>
          <p:nvPr/>
        </p:nvSpPr>
        <p:spPr>
          <a:xfrm>
            <a:off x="8437757" y="3648307"/>
            <a:ext cx="734121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65866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lceGraphicTextEntry</a:t>
            </a:r>
            <a:r>
              <a:rPr lang="en-US" sz="1800" dirty="0"/>
              <a:t> (with @answertype=“fixed”)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9993086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Number pyramid</a:t>
            </a:r>
          </a:p>
          <a:p>
            <a:pPr marL="0" indent="0">
              <a:buNone/>
            </a:pPr>
            <a:r>
              <a:rPr lang="en-US" dirty="0"/>
              <a:t>The number pyramid is built as follows: add two number in one row, which are standing next to each other. The result of this is the number above.</a:t>
            </a:r>
          </a:p>
          <a:p>
            <a:pPr marL="0" indent="0">
              <a:buNone/>
            </a:pPr>
            <a:r>
              <a:rPr lang="en-US" dirty="0"/>
              <a:t>Fill in the missing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8F7A58-6822-415B-BD70-D92DBE4AA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57" y="3219507"/>
            <a:ext cx="5057886" cy="30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lceGraphicAssociate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79556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New routes</a:t>
            </a:r>
          </a:p>
          <a:p>
            <a:pPr marL="0" indent="0">
              <a:buNone/>
            </a:pPr>
            <a:r>
              <a:rPr lang="en-US" dirty="0"/>
              <a:t>Frizz, a new low-cost airline, already operates a service connecting Manchester and Edinburgh but has recently opened two new routes: a service between London and Edinburgh and one between London and Manchester.</a:t>
            </a:r>
          </a:p>
          <a:p>
            <a:pPr marL="0" indent="0">
              <a:buNone/>
            </a:pPr>
            <a:r>
              <a:rPr lang="en-US" dirty="0"/>
              <a:t>Mark the airline's new routes on the airport map: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0919CB3-1F2D-4BD8-ACEE-4C49231CC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74" y="990217"/>
            <a:ext cx="3840973" cy="50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7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lceMultipleMatch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Shakespeare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Capulet		 A Midsummer-Night's Dream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Demetrius		 Romeo and Juliet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Lysander		 The Tempest</a:t>
            </a:r>
          </a:p>
          <a:p>
            <a:pPr marL="0" indent="0">
              <a:buNone/>
            </a:pPr>
            <a:r>
              <a:rPr lang="en-US" dirty="0"/>
              <a:t>	Prospero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723DF6-660D-4C6A-81E4-EF4EE0CF72BB}"/>
              </a:ext>
            </a:extLst>
          </p:cNvPr>
          <p:cNvCxnSpPr/>
          <p:nvPr/>
        </p:nvCxnSpPr>
        <p:spPr>
          <a:xfrm>
            <a:off x="3061010" y="3551663"/>
            <a:ext cx="1572322" cy="6021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71F111-D1D7-42E3-9862-B77A482A8B14}"/>
              </a:ext>
            </a:extLst>
          </p:cNvPr>
          <p:cNvCxnSpPr/>
          <p:nvPr/>
        </p:nvCxnSpPr>
        <p:spPr>
          <a:xfrm flipV="1">
            <a:off x="3429000" y="3551663"/>
            <a:ext cx="1204332" cy="557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737A2A-8098-43A3-A549-C88BC7334BAE}"/>
              </a:ext>
            </a:extLst>
          </p:cNvPr>
          <p:cNvCxnSpPr/>
          <p:nvPr/>
        </p:nvCxnSpPr>
        <p:spPr>
          <a:xfrm flipV="1">
            <a:off x="3233854" y="3601844"/>
            <a:ext cx="1399478" cy="10593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61E376-F69F-4A14-A7A2-1C70FFBE4AFF}"/>
              </a:ext>
            </a:extLst>
          </p:cNvPr>
          <p:cNvCxnSpPr/>
          <p:nvPr/>
        </p:nvCxnSpPr>
        <p:spPr>
          <a:xfrm flipV="1">
            <a:off x="3239429" y="4611029"/>
            <a:ext cx="1393903" cy="529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4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lceChainMatch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9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Shakespeare</a:t>
            </a:r>
          </a:p>
          <a:p>
            <a:pPr marL="0" indent="0">
              <a:buNone/>
            </a:pPr>
            <a:r>
              <a:rPr lang="en-US" dirty="0"/>
              <a:t>Combine the correct kind, play and person.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8E6696-7A05-4298-84DB-258E2584B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71478"/>
              </p:ext>
            </p:extLst>
          </p:nvPr>
        </p:nvGraphicFramePr>
        <p:xfrm>
          <a:off x="1193800" y="3283252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47168283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val="186773377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376779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Kind of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Name of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Person in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25179"/>
                  </a:ext>
                </a:extLst>
              </a:tr>
              <a:tr h="324637">
                <a:tc>
                  <a:txBody>
                    <a:bodyPr/>
                    <a:lstStyle/>
                    <a:p>
                      <a:r>
                        <a:rPr lang="nl-NL" dirty="0"/>
                        <a:t>Comedy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Othello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Titania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8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History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Midsummer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Night's</a:t>
                      </a:r>
                      <a:r>
                        <a:rPr lang="nl-NL" dirty="0"/>
                        <a:t> Dream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Desdemona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1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Tragedy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King John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Lady </a:t>
                      </a:r>
                      <a:r>
                        <a:rPr lang="nl-NL" dirty="0" err="1"/>
                        <a:t>Faulconbridge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9775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8A31FF-8CE6-49B0-8516-CB490C3AB145}"/>
              </a:ext>
            </a:extLst>
          </p:cNvPr>
          <p:cNvCxnSpPr/>
          <p:nvPr/>
        </p:nvCxnSpPr>
        <p:spPr>
          <a:xfrm>
            <a:off x="2231571" y="3864429"/>
            <a:ext cx="1709058" cy="32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0CB2BD-2077-49D6-869E-5D3FA36A082A}"/>
              </a:ext>
            </a:extLst>
          </p:cNvPr>
          <p:cNvCxnSpPr/>
          <p:nvPr/>
        </p:nvCxnSpPr>
        <p:spPr>
          <a:xfrm flipV="1">
            <a:off x="6623957" y="3864429"/>
            <a:ext cx="26670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D60A09-418D-4016-ABD4-1DC877045156}"/>
              </a:ext>
            </a:extLst>
          </p:cNvPr>
          <p:cNvCxnSpPr/>
          <p:nvPr/>
        </p:nvCxnSpPr>
        <p:spPr>
          <a:xfrm>
            <a:off x="2062843" y="4234543"/>
            <a:ext cx="1877786" cy="39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0BE53D-26A9-4CF8-848C-A68E9923B018}"/>
              </a:ext>
            </a:extLst>
          </p:cNvPr>
          <p:cNvCxnSpPr/>
          <p:nvPr/>
        </p:nvCxnSpPr>
        <p:spPr>
          <a:xfrm>
            <a:off x="5154386" y="4593771"/>
            <a:ext cx="1736271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3CD136-C93B-4097-BF65-52A8A3D48873}"/>
              </a:ext>
            </a:extLst>
          </p:cNvPr>
          <p:cNvCxnSpPr/>
          <p:nvPr/>
        </p:nvCxnSpPr>
        <p:spPr>
          <a:xfrm flipV="1">
            <a:off x="2149929" y="3864429"/>
            <a:ext cx="1790700" cy="75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E208CB-37D6-40D4-A916-83EBD99B2EE9}"/>
              </a:ext>
            </a:extLst>
          </p:cNvPr>
          <p:cNvCxnSpPr/>
          <p:nvPr/>
        </p:nvCxnSpPr>
        <p:spPr>
          <a:xfrm>
            <a:off x="4860471" y="3834578"/>
            <a:ext cx="2030186" cy="3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8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Mrs. White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Present Simple vs Present Continuous.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Fill in the right form of the verb.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This is Mrs. White.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n-US" dirty="0"/>
              <a:t>_ (be) a primary school teacher.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teaches</a:t>
            </a:r>
            <a:r>
              <a:rPr lang="en-US" dirty="0"/>
              <a:t>_ (teach) English, Math and Geography.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At the moment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 teaching</a:t>
            </a:r>
            <a:r>
              <a:rPr lang="en-US" dirty="0"/>
              <a:t>_ (teach) Math.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AD873-3FDB-4354-87CA-8626A450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89" y="2416377"/>
            <a:ext cx="3000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DITA L&amp;T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lcOpenQuestion2</a:t>
            </a:r>
          </a:p>
          <a:p>
            <a:r>
              <a:rPr lang="en-US" dirty="0"/>
              <a:t>lcSingleSelect2</a:t>
            </a:r>
          </a:p>
          <a:p>
            <a:r>
              <a:rPr lang="en-US" dirty="0"/>
              <a:t>lcMultipleSelect2</a:t>
            </a:r>
          </a:p>
          <a:p>
            <a:r>
              <a:rPr lang="en-US" dirty="0"/>
              <a:t>lcTrueFalse2</a:t>
            </a:r>
          </a:p>
          <a:p>
            <a:r>
              <a:rPr lang="en-US" dirty="0"/>
              <a:t>lcMatching2</a:t>
            </a:r>
          </a:p>
          <a:p>
            <a:r>
              <a:rPr lang="en-US" dirty="0"/>
              <a:t>lcHotspot2</a:t>
            </a:r>
          </a:p>
          <a:p>
            <a:r>
              <a:rPr lang="en-US" dirty="0"/>
              <a:t>lcSequencing2</a:t>
            </a:r>
          </a:p>
        </p:txBody>
      </p:sp>
    </p:spTree>
    <p:extLst>
      <p:ext uri="{BB962C8B-B14F-4D97-AF65-F5344CB8AC3E}">
        <p14:creationId xmlns:p14="http://schemas.microsoft.com/office/powerpoint/2010/main" val="3526737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Richard III</a:t>
            </a:r>
          </a:p>
          <a:p>
            <a:pPr marL="0" indent="0">
              <a:buNone/>
            </a:pPr>
            <a:r>
              <a:rPr lang="en-US" dirty="0"/>
              <a:t>Drag and drop the missing words in this famous quote from Shakespeare's Richard III.</a:t>
            </a:r>
          </a:p>
          <a:p>
            <a:pPr marL="0" indent="0">
              <a:buNone/>
            </a:pPr>
            <a:r>
              <a:rPr lang="en-US" i="1" dirty="0"/>
              <a:t>spring   summer   autumn   winter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Now is the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winter</a:t>
            </a:r>
            <a:r>
              <a:rPr lang="en-US" dirty="0"/>
              <a:t>_ of our discontent</a:t>
            </a:r>
          </a:p>
          <a:p>
            <a:pPr marL="0" indent="0">
              <a:buNone/>
            </a:pPr>
            <a:r>
              <a:rPr lang="en-US" dirty="0"/>
              <a:t>Made glorious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summer</a:t>
            </a:r>
            <a:r>
              <a:rPr lang="en-US" dirty="0"/>
              <a:t>_ by this sun of York;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5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lceInlineChoice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Richard III</a:t>
            </a:r>
          </a:p>
          <a:p>
            <a:pPr marL="0" indent="0">
              <a:buNone/>
            </a:pPr>
            <a:r>
              <a:rPr lang="en-US" dirty="0"/>
              <a:t>Choose the missing word in this famous quote from Shakespeare's Richard III.</a:t>
            </a:r>
          </a:p>
          <a:p>
            <a:pPr marL="0" indent="0">
              <a:buNone/>
            </a:pPr>
            <a:r>
              <a:rPr lang="en-US" dirty="0"/>
              <a:t>Now is the winter of our discontent</a:t>
            </a:r>
          </a:p>
          <a:p>
            <a:pPr marL="0" indent="0">
              <a:buNone/>
            </a:pPr>
            <a:r>
              <a:rPr lang="en-US" dirty="0"/>
              <a:t>Made glorious summer by this sun of ________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0965886-39FD-4FAF-BC1E-CB355313665F}"/>
              </a:ext>
            </a:extLst>
          </p:cNvPr>
          <p:cNvSpPr/>
          <p:nvPr/>
        </p:nvSpPr>
        <p:spPr>
          <a:xfrm rot="10800000">
            <a:off x="7783551" y="3546088"/>
            <a:ext cx="312233" cy="2453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8C543-5B88-46FF-A357-2121F3FE14C8}"/>
              </a:ext>
            </a:extLst>
          </p:cNvPr>
          <p:cNvSpPr/>
          <p:nvPr/>
        </p:nvSpPr>
        <p:spPr>
          <a:xfrm>
            <a:off x="7856034" y="3791415"/>
            <a:ext cx="1338146" cy="10353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Gloucester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Lancaster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York</a:t>
            </a:r>
          </a:p>
        </p:txBody>
      </p:sp>
    </p:spTree>
    <p:extLst>
      <p:ext uri="{BB962C8B-B14F-4D97-AF65-F5344CB8AC3E}">
        <p14:creationId xmlns:p14="http://schemas.microsoft.com/office/powerpoint/2010/main" val="2312286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lceHottext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Olympic Games sponsors</a:t>
            </a:r>
          </a:p>
          <a:p>
            <a:pPr marL="0" indent="0">
              <a:buNone/>
            </a:pPr>
            <a:r>
              <a:rPr lang="en-US" dirty="0"/>
              <a:t>Select the error in the following passage of text (or </a:t>
            </a:r>
            <a:r>
              <a:rPr lang="en-US" i="1" dirty="0"/>
              <a:t>No Error</a:t>
            </a:r>
            <a:r>
              <a:rPr lang="en-US" dirty="0"/>
              <a:t> if there is none).</a:t>
            </a:r>
          </a:p>
          <a:p>
            <a:pPr marL="0" indent="0">
              <a:buNone/>
            </a:pPr>
            <a:r>
              <a:rPr lang="en-US" dirty="0"/>
              <a:t>Sponsors of the Olympic Games </a:t>
            </a:r>
            <a:r>
              <a:rPr lang="en-US" i="1" dirty="0"/>
              <a:t>who bought </a:t>
            </a:r>
            <a:r>
              <a:rPr lang="en-US" dirty="0"/>
              <a:t>advertising time on United States television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includes</a:t>
            </a:r>
            <a:r>
              <a:rPr lang="en-US" dirty="0"/>
              <a:t> </a:t>
            </a:r>
            <a:r>
              <a:rPr lang="en-US" i="1" dirty="0"/>
              <a:t>at least </a:t>
            </a:r>
            <a:r>
              <a:rPr lang="en-US" dirty="0"/>
              <a:t>a dozen international firms </a:t>
            </a:r>
            <a:r>
              <a:rPr lang="en-US" i="1" dirty="0"/>
              <a:t>whose</a:t>
            </a:r>
            <a:r>
              <a:rPr lang="en-US" dirty="0"/>
              <a:t> names are familiar to American consumers.</a:t>
            </a:r>
          </a:p>
          <a:p>
            <a:pPr marL="0" indent="0">
              <a:buNone/>
            </a:pPr>
            <a:r>
              <a:rPr lang="en-US" i="1" dirty="0"/>
              <a:t>No Error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12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lceAcrosticPuzzle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213148" cy="434220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Animals</a:t>
            </a:r>
          </a:p>
          <a:p>
            <a:pPr marL="0" indent="0">
              <a:buNone/>
            </a:pPr>
            <a:r>
              <a:rPr lang="en-US" dirty="0"/>
              <a:t>Follow the pictures clues, fill in the grid, and the arrowed column will reveal a key word related to this scene.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</a:p>
          <a:p>
            <a:pPr marL="0" indent="0">
              <a:buNone/>
            </a:pPr>
            <a:r>
              <a:rPr lang="en-US" dirty="0"/>
              <a:t>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key word is __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KE</a:t>
            </a:r>
            <a:r>
              <a:rPr lang="en-US" dirty="0"/>
              <a:t>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D05EC-F748-49E3-8EE2-8D8167E8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44253" cy="333988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3C19986-0E58-4A68-B84E-C1ECE171CC11}"/>
              </a:ext>
            </a:extLst>
          </p:cNvPr>
          <p:cNvSpPr/>
          <p:nvPr/>
        </p:nvSpPr>
        <p:spPr>
          <a:xfrm rot="10800000">
            <a:off x="3757067" y="3429000"/>
            <a:ext cx="145860" cy="2006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E74DF9-4CCA-456D-BAA3-7859F0F2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25" y="3629664"/>
            <a:ext cx="3277690" cy="9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01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lceCrossWordPuzzle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51" y="1344702"/>
            <a:ext cx="4479073" cy="53070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Vegetables</a:t>
            </a:r>
          </a:p>
          <a:p>
            <a:pPr marL="0" indent="0">
              <a:buNone/>
            </a:pPr>
            <a:r>
              <a:rPr lang="en-US" dirty="0"/>
              <a:t>Fill in the crossword puzzle.</a:t>
            </a:r>
          </a:p>
          <a:p>
            <a:pPr marL="0" indent="0">
              <a:buNone/>
            </a:pPr>
            <a:r>
              <a:rPr lang="en-US" sz="2400" dirty="0"/>
              <a:t>Horizontal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Small cabbage-like heads or buds growing along a stalk</a:t>
            </a:r>
          </a:p>
          <a:p>
            <a:pPr marL="0" indent="0">
              <a:buNone/>
            </a:pPr>
            <a:r>
              <a:rPr lang="en-US" sz="2400" dirty="0"/>
              <a:t>Vertical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Long pinkish sour leafstalks usually eaten cooked and sweetened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word looking for is: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/>
              <a:t>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974A18-4810-47C3-9F0D-97B4F570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67061"/>
              </p:ext>
            </p:extLst>
          </p:nvPr>
        </p:nvGraphicFramePr>
        <p:xfrm>
          <a:off x="5464098" y="1284893"/>
          <a:ext cx="6278132" cy="4402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28">
                  <a:extLst>
                    <a:ext uri="{9D8B030D-6E8A-4147-A177-3AD203B41FA5}">
                      <a16:colId xmlns:a16="http://schemas.microsoft.com/office/drawing/2014/main" val="16115029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2414555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92690444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2473936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7086687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5121446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5446591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55138060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0619892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69214786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83633350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48753694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28916332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66387300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49095598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7929678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74275946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818611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875959230"/>
                    </a:ext>
                  </a:extLst>
                </a:gridCol>
              </a:tblGrid>
              <a:tr h="3786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9483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63502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2274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3183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23035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9819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0971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41941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97164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75746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2695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495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A0CDB14-DABD-43A2-90BB-F65605C7F587}"/>
              </a:ext>
            </a:extLst>
          </p:cNvPr>
          <p:cNvSpPr/>
          <p:nvPr/>
        </p:nvSpPr>
        <p:spPr>
          <a:xfrm>
            <a:off x="5464098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AE364-41BD-43C6-AE32-D0110778B58A}"/>
              </a:ext>
            </a:extLst>
          </p:cNvPr>
          <p:cNvSpPr/>
          <p:nvPr/>
        </p:nvSpPr>
        <p:spPr>
          <a:xfrm>
            <a:off x="8783444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1FBCF-01DD-4E15-9005-1522EA3124EC}"/>
              </a:ext>
            </a:extLst>
          </p:cNvPr>
          <p:cNvSpPr/>
          <p:nvPr/>
        </p:nvSpPr>
        <p:spPr>
          <a:xfrm>
            <a:off x="8994387" y="1315174"/>
            <a:ext cx="117086" cy="139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201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lcOpenQuestion2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Postcard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Read this postcard from your English pen-friend, Sam.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/>
              <a:t>“Here is a postcard of my town. Please send me a postcard from your town. What size is your town? What is the nicest part of your town? Where do you go in the evenings? Sam.”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i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Write Sam a postcard. Answer the questions. Write 25-35 words.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“Hi Sam, in my town are living around 50.000 people. The nicest part is the </a:t>
            </a:r>
            <a:r>
              <a:rPr lang="en-US" sz="2200" i="1" dirty="0" err="1">
                <a:solidFill>
                  <a:schemeClr val="bg1">
                    <a:lumMod val="65000"/>
                  </a:schemeClr>
                </a:solidFill>
              </a:rPr>
              <a:t>neighbourhood</a:t>
            </a: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 near to the park. Sometimes I go to a pub in the town center. Dave”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363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lcSingleSelect2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The Netherlands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What is the capital of The Netherlands?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Den Hague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Amsterdam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Rotterdam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Utrecht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5A3BF-EF54-4416-8C63-D4C8424C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87" y="2647458"/>
            <a:ext cx="3767994" cy="22686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C4856A0-C032-4C16-80D8-A04AC21D2C12}"/>
              </a:ext>
            </a:extLst>
          </p:cNvPr>
          <p:cNvSpPr/>
          <p:nvPr/>
        </p:nvSpPr>
        <p:spPr>
          <a:xfrm>
            <a:off x="937966" y="3404088"/>
            <a:ext cx="197963" cy="183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82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lcMultipleSelect2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Water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 following elements are used to form water?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Hydrogen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Helium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Carbon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Oxygen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Nitrogen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Chlorine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56116B-8B4B-4922-9FD6-0D2A5AF14D9F}"/>
              </a:ext>
            </a:extLst>
          </p:cNvPr>
          <p:cNvSpPr/>
          <p:nvPr/>
        </p:nvSpPr>
        <p:spPr>
          <a:xfrm>
            <a:off x="970961" y="3235750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D69E3-EDA9-4944-AE3A-E65A9ED14B0E}"/>
              </a:ext>
            </a:extLst>
          </p:cNvPr>
          <p:cNvSpPr/>
          <p:nvPr/>
        </p:nvSpPr>
        <p:spPr>
          <a:xfrm>
            <a:off x="970961" y="4175288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9311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lcTrueFalse2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Quiz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Not everything you thought you knew might be true...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680DF3-96AF-436B-825A-E0FA3FAA8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12605"/>
              </p:ext>
            </p:extLst>
          </p:nvPr>
        </p:nvGraphicFramePr>
        <p:xfrm>
          <a:off x="933254" y="2887062"/>
          <a:ext cx="5811624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2217">
                  <a:extLst>
                    <a:ext uri="{9D8B030D-6E8A-4147-A177-3AD203B41FA5}">
                      <a16:colId xmlns:a16="http://schemas.microsoft.com/office/drawing/2014/main" val="1670614843"/>
                    </a:ext>
                  </a:extLst>
                </a:gridCol>
                <a:gridCol w="900259">
                  <a:extLst>
                    <a:ext uri="{9D8B030D-6E8A-4147-A177-3AD203B41FA5}">
                      <a16:colId xmlns:a16="http://schemas.microsoft.com/office/drawing/2014/main" val="3346626812"/>
                    </a:ext>
                  </a:extLst>
                </a:gridCol>
                <a:gridCol w="859148">
                  <a:extLst>
                    <a:ext uri="{9D8B030D-6E8A-4147-A177-3AD203B41FA5}">
                      <a16:colId xmlns:a16="http://schemas.microsoft.com/office/drawing/2014/main" val="696752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8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Lightning never strikes in the same place twice.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33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top of the Eiffel Tower leans away from the sun.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58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Twinkies have an infinite shelf life.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02005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91951FE-09F3-46F7-96EF-18961CE3F714}"/>
              </a:ext>
            </a:extLst>
          </p:cNvPr>
          <p:cNvSpPr/>
          <p:nvPr/>
        </p:nvSpPr>
        <p:spPr>
          <a:xfrm>
            <a:off x="5293150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46FD78-926E-49A7-B978-42F6E0CF1229}"/>
              </a:ext>
            </a:extLst>
          </p:cNvPr>
          <p:cNvSpPr/>
          <p:nvPr/>
        </p:nvSpPr>
        <p:spPr>
          <a:xfrm>
            <a:off x="6150794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CDB725-95EA-41D1-829F-DECD8A33E81C}"/>
              </a:ext>
            </a:extLst>
          </p:cNvPr>
          <p:cNvSpPr/>
          <p:nvPr/>
        </p:nvSpPr>
        <p:spPr>
          <a:xfrm>
            <a:off x="5293247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36CD57-B035-44D8-9370-1DDA5759912D}"/>
              </a:ext>
            </a:extLst>
          </p:cNvPr>
          <p:cNvSpPr/>
          <p:nvPr/>
        </p:nvSpPr>
        <p:spPr>
          <a:xfrm>
            <a:off x="6150695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2FB661-5C38-4DEB-AB3A-9024E86FDC80}"/>
              </a:ext>
            </a:extLst>
          </p:cNvPr>
          <p:cNvSpPr/>
          <p:nvPr/>
        </p:nvSpPr>
        <p:spPr>
          <a:xfrm>
            <a:off x="5292855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B074F7-ABC1-4983-B9F0-B1384BF68FF9}"/>
              </a:ext>
            </a:extLst>
          </p:cNvPr>
          <p:cNvSpPr/>
          <p:nvPr/>
        </p:nvSpPr>
        <p:spPr>
          <a:xfrm>
            <a:off x="6150694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633D3E-B171-4A11-BF48-9D2EA4798792}"/>
              </a:ext>
            </a:extLst>
          </p:cNvPr>
          <p:cNvSpPr/>
          <p:nvPr/>
        </p:nvSpPr>
        <p:spPr>
          <a:xfrm>
            <a:off x="6214324" y="3490284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68B4D1-EA18-4D45-A1ED-C582E389FB5B}"/>
              </a:ext>
            </a:extLst>
          </p:cNvPr>
          <p:cNvSpPr/>
          <p:nvPr/>
        </p:nvSpPr>
        <p:spPr>
          <a:xfrm>
            <a:off x="5356485" y="4672682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29FB67-293C-4FE5-BA3E-F1D3BEA8C6D0}"/>
              </a:ext>
            </a:extLst>
          </p:cNvPr>
          <p:cNvSpPr/>
          <p:nvPr/>
        </p:nvSpPr>
        <p:spPr>
          <a:xfrm>
            <a:off x="6214324" y="5839041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2A7248-E779-45CC-99E0-A013C7D73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41" y="2933496"/>
            <a:ext cx="2114110" cy="14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8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lcMatching2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City and country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Paris			Germany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London		Italy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Berlin		 	Great Britain	</a:t>
            </a:r>
          </a:p>
          <a:p>
            <a:pPr marL="0" indent="0">
              <a:buNone/>
            </a:pPr>
            <a:r>
              <a:rPr lang="en-US" dirty="0"/>
              <a:t>	Rome			France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E21B93-1165-4873-A6EC-EE3B2FF405DB}"/>
              </a:ext>
            </a:extLst>
          </p:cNvPr>
          <p:cNvCxnSpPr/>
          <p:nvPr/>
        </p:nvCxnSpPr>
        <p:spPr>
          <a:xfrm>
            <a:off x="2821259" y="3540512"/>
            <a:ext cx="1572321" cy="15555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C5CECA-71E3-4CA7-8BD3-AAC89126A61E}"/>
              </a:ext>
            </a:extLst>
          </p:cNvPr>
          <p:cNvCxnSpPr/>
          <p:nvPr/>
        </p:nvCxnSpPr>
        <p:spPr>
          <a:xfrm>
            <a:off x="2999678" y="4070195"/>
            <a:ext cx="1393902" cy="5464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5782B-13AA-4C2E-AB9F-F79DF72F8BF9}"/>
              </a:ext>
            </a:extLst>
          </p:cNvPr>
          <p:cNvCxnSpPr/>
          <p:nvPr/>
        </p:nvCxnSpPr>
        <p:spPr>
          <a:xfrm flipV="1">
            <a:off x="2821259" y="3685478"/>
            <a:ext cx="1572321" cy="931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FDF579-1685-4F4F-87A5-AAFCC495B095}"/>
              </a:ext>
            </a:extLst>
          </p:cNvPr>
          <p:cNvCxnSpPr/>
          <p:nvPr/>
        </p:nvCxnSpPr>
        <p:spPr>
          <a:xfrm flipV="1">
            <a:off x="2720898" y="4164980"/>
            <a:ext cx="1761892" cy="970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1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lceHotspot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Planets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these planets is Saturn?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Click on it.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ED96C-2174-46FD-9604-61B3E712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19" y="2549796"/>
            <a:ext cx="55054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lcSequencing2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Bremer </a:t>
            </a:r>
            <a:r>
              <a:rPr lang="en-US" b="1" dirty="0" err="1">
                <a:solidFill>
                  <a:srgbClr val="0070C0"/>
                </a:solidFill>
              </a:rPr>
              <a:t>Stadtmusikanten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the fairy tale "Die Bremer </a:t>
            </a:r>
            <a:r>
              <a:rPr lang="en-US" dirty="0" err="1"/>
              <a:t>Stadtmusikanten</a:t>
            </a:r>
            <a:r>
              <a:rPr lang="en-US" dirty="0"/>
              <a:t>" there are four animals which are get off and sing together.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which order does they build their pyramid?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Sort who is standing below and then up to the top.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Cat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Donkey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Dog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Cock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Donkey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Cock</a:t>
            </a:r>
          </a:p>
        </p:txBody>
      </p:sp>
    </p:spTree>
    <p:extLst>
      <p:ext uri="{BB962C8B-B14F-4D97-AF65-F5344CB8AC3E}">
        <p14:creationId xmlns:p14="http://schemas.microsoft.com/office/powerpoint/2010/main" val="152185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Microsoft Office PowerPoint</Application>
  <PresentationFormat>Widescreen</PresentationFormat>
  <Paragraphs>264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Office Theme</vt:lpstr>
      <vt:lpstr>Interaction visual examples (including DITA L&amp;T and LCE)</vt:lpstr>
      <vt:lpstr>DITA L&amp;T examples</vt:lpstr>
      <vt:lpstr>lcOpenQuestion2</vt:lpstr>
      <vt:lpstr>lcSingleSelect2</vt:lpstr>
      <vt:lpstr>lcMultipleSelect2</vt:lpstr>
      <vt:lpstr>lcTrueFalse2</vt:lpstr>
      <vt:lpstr>lcMatching2</vt:lpstr>
      <vt:lpstr>lceHotspot</vt:lpstr>
      <vt:lpstr>lcSequencing2</vt:lpstr>
      <vt:lpstr>Specialization LCE examples</vt:lpstr>
      <vt:lpstr>lcePerformQuestion</vt:lpstr>
      <vt:lpstr>lceDrawing</vt:lpstr>
      <vt:lpstr>lceGraphicGapMatch</vt:lpstr>
      <vt:lpstr>lceGraphicTextEntry</vt:lpstr>
      <vt:lpstr>lceGraphicTextEntry (with @answertype=“fixed”)</vt:lpstr>
      <vt:lpstr>lceGraphicAssociate</vt:lpstr>
      <vt:lpstr>lceMultipleMatch</vt:lpstr>
      <vt:lpstr>lceChainMatch</vt:lpstr>
      <vt:lpstr>lceTextEntry</vt:lpstr>
      <vt:lpstr>lceGapMatch</vt:lpstr>
      <vt:lpstr>lceInlineChoice</vt:lpstr>
      <vt:lpstr>lceHottext</vt:lpstr>
      <vt:lpstr>lceAcrosticPuzzle</vt:lpstr>
      <vt:lpstr>lceCrossWordPuzzle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LCE</dc:title>
  <dc:creator>Birgit Strackenbrock</dc:creator>
  <cp:lastModifiedBy>Birgit Strackenbrock</cp:lastModifiedBy>
  <cp:revision>51</cp:revision>
  <dcterms:created xsi:type="dcterms:W3CDTF">2018-03-13T11:55:48Z</dcterms:created>
  <dcterms:modified xsi:type="dcterms:W3CDTF">2021-01-12T11:42:32Z</dcterms:modified>
</cp:coreProperties>
</file>