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68" r:id="rId7"/>
    <p:sldId id="257" r:id="rId8"/>
    <p:sldId id="264" r:id="rId9"/>
    <p:sldId id="284" r:id="rId10"/>
    <p:sldId id="258" r:id="rId11"/>
    <p:sldId id="261" r:id="rId12"/>
    <p:sldId id="262" r:id="rId13"/>
    <p:sldId id="267" r:id="rId14"/>
    <p:sldId id="285" r:id="rId15"/>
    <p:sldId id="277" r:id="rId16"/>
    <p:sldId id="263" r:id="rId17"/>
    <p:sldId id="286" r:id="rId18"/>
    <p:sldId id="278" r:id="rId19"/>
    <p:sldId id="259" r:id="rId20"/>
    <p:sldId id="289" r:id="rId21"/>
    <p:sldId id="260" r:id="rId22"/>
    <p:sldId id="279" r:id="rId23"/>
    <p:sldId id="287" r:id="rId24"/>
    <p:sldId id="265" r:id="rId25"/>
    <p:sldId id="266" r:id="rId26"/>
    <p:sldId id="288" r:id="rId27"/>
    <p:sldId id="291" r:id="rId28"/>
    <p:sldId id="292" r:id="rId29"/>
    <p:sldId id="269" r:id="rId30"/>
    <p:sldId id="273" r:id="rId31"/>
    <p:sldId id="275" r:id="rId32"/>
    <p:sldId id="272" r:id="rId33"/>
    <p:sldId id="271" r:id="rId34"/>
    <p:sldId id="274" r:id="rId35"/>
    <p:sldId id="270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visual examples</a:t>
            </a:r>
            <a:br>
              <a:rPr lang="en-US" dirty="0"/>
            </a:br>
            <a:r>
              <a:rPr lang="en-US" sz="4000" dirty="0"/>
              <a:t>(including DITA L&amp;T and LCE)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4052"/>
            <a:ext cx="9144000" cy="1655762"/>
          </a:xfrm>
        </p:spPr>
        <p:txBody>
          <a:bodyPr/>
          <a:lstStyle/>
          <a:p>
            <a:pPr algn="l"/>
            <a:r>
              <a:rPr lang="en-US" i="1" dirty="0"/>
              <a:t>Interactions possibly could look like this for the students.  </a:t>
            </a:r>
          </a:p>
          <a:p>
            <a:pPr algn="l"/>
            <a:r>
              <a:rPr lang="en-US" i="1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lce</a:t>
            </a:r>
            <a:r>
              <a:rPr lang="en-US" dirty="0"/>
              <a:t> matching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lceChainMatching</a:t>
            </a:r>
            <a:endParaRPr lang="en-US" dirty="0"/>
          </a:p>
          <a:p>
            <a:r>
              <a:rPr lang="en-US" dirty="0" err="1"/>
              <a:t>lceMultipleMatch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4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lceChainMatch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Combine the correct kind, play and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8E6696-7A05-4298-84DB-258E2584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71478"/>
              </p:ext>
            </p:extLst>
          </p:nvPr>
        </p:nvGraphicFramePr>
        <p:xfrm>
          <a:off x="1193800" y="328325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7168283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186773377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376779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Kind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Person in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25179"/>
                  </a:ext>
                </a:extLst>
              </a:tr>
              <a:tr h="324637">
                <a:tc>
                  <a:txBody>
                    <a:bodyPr/>
                    <a:lstStyle/>
                    <a:p>
                      <a:r>
                        <a:rPr lang="nl-NL" dirty="0"/>
                        <a:t>Comedy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Othello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Titania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History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Midsummer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Night's</a:t>
                      </a:r>
                      <a:r>
                        <a:rPr lang="nl-NL" dirty="0"/>
                        <a:t> Dream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Desdemona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Tragedy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King 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Lady </a:t>
                      </a:r>
                      <a:r>
                        <a:rPr lang="nl-NL" dirty="0" err="1"/>
                        <a:t>Faulconbridge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977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A31FF-8CE6-49B0-8516-CB490C3AB145}"/>
              </a:ext>
            </a:extLst>
          </p:cNvPr>
          <p:cNvCxnSpPr/>
          <p:nvPr/>
        </p:nvCxnSpPr>
        <p:spPr>
          <a:xfrm>
            <a:off x="2231571" y="3864429"/>
            <a:ext cx="1709058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0CB2BD-2077-49D6-869E-5D3FA36A082A}"/>
              </a:ext>
            </a:extLst>
          </p:cNvPr>
          <p:cNvCxnSpPr/>
          <p:nvPr/>
        </p:nvCxnSpPr>
        <p:spPr>
          <a:xfrm flipV="1">
            <a:off x="6623957" y="3864429"/>
            <a:ext cx="26670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60A09-418D-4016-ABD4-1DC877045156}"/>
              </a:ext>
            </a:extLst>
          </p:cNvPr>
          <p:cNvCxnSpPr/>
          <p:nvPr/>
        </p:nvCxnSpPr>
        <p:spPr>
          <a:xfrm>
            <a:off x="2062843" y="4234543"/>
            <a:ext cx="1877786" cy="39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E53D-26A9-4CF8-848C-A68E9923B018}"/>
              </a:ext>
            </a:extLst>
          </p:cNvPr>
          <p:cNvCxnSpPr/>
          <p:nvPr/>
        </p:nvCxnSpPr>
        <p:spPr>
          <a:xfrm>
            <a:off x="5154386" y="4593771"/>
            <a:ext cx="1736271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3CD136-C93B-4097-BF65-52A8A3D48873}"/>
              </a:ext>
            </a:extLst>
          </p:cNvPr>
          <p:cNvCxnSpPr/>
          <p:nvPr/>
        </p:nvCxnSpPr>
        <p:spPr>
          <a:xfrm flipV="1">
            <a:off x="2149929" y="3864429"/>
            <a:ext cx="1790700" cy="75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E208CB-37D6-40D4-A916-83EBD99B2EE9}"/>
              </a:ext>
            </a:extLst>
          </p:cNvPr>
          <p:cNvCxnSpPr/>
          <p:nvPr/>
        </p:nvCxnSpPr>
        <p:spPr>
          <a:xfrm>
            <a:off x="4860471" y="3834578"/>
            <a:ext cx="2030186" cy="3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8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lce</a:t>
            </a:r>
            <a:r>
              <a:rPr lang="en-US" dirty="0"/>
              <a:t> graphic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49543" cy="4351338"/>
          </a:xfrm>
        </p:spPr>
        <p:txBody>
          <a:bodyPr/>
          <a:lstStyle/>
          <a:p>
            <a:r>
              <a:rPr lang="en-US" dirty="0" err="1"/>
              <a:t>lceGraphicAssociate</a:t>
            </a:r>
            <a:endParaRPr lang="en-US" dirty="0"/>
          </a:p>
          <a:p>
            <a:r>
              <a:rPr lang="en-US" dirty="0"/>
              <a:t>lceGraphicGapMatch2 / </a:t>
            </a:r>
            <a:r>
              <a:rPr lang="en-US" dirty="0" err="1"/>
              <a:t>lceGaphicGapMatch</a:t>
            </a:r>
            <a:r>
              <a:rPr lang="en-US" dirty="0"/>
              <a:t> </a:t>
            </a:r>
          </a:p>
          <a:p>
            <a:r>
              <a:rPr lang="en-US" dirty="0" err="1"/>
              <a:t>lceGraphicHotspot</a:t>
            </a:r>
            <a:endParaRPr lang="en-US" dirty="0"/>
          </a:p>
          <a:p>
            <a:r>
              <a:rPr lang="en-US" dirty="0" err="1"/>
              <a:t>lceGraphicTextEntry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4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lceGraphicAssociate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New routes</a:t>
            </a:r>
          </a:p>
          <a:p>
            <a:pPr marL="0" indent="0">
              <a:buNone/>
            </a:pPr>
            <a:r>
              <a:rPr lang="en-US" dirty="0"/>
              <a:t>Frizz, a new low-cost airline, already operates a service connecting Manchester and Edinburgh but has recently opened two new routes: a service between London and Edinburgh and one between London and Manchester.</a:t>
            </a:r>
          </a:p>
          <a:p>
            <a:pPr marL="0" indent="0">
              <a:buNone/>
            </a:pPr>
            <a:r>
              <a:rPr lang="en-US" dirty="0"/>
              <a:t>Mark the airline's new routes on the airport map: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0919CB3-1F2D-4BD8-ACEE-4C49231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4" y="990217"/>
            <a:ext cx="3840973" cy="5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lceGraphicGapMatch2 / </a:t>
            </a:r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C2EC-E935-4B3C-9958-64189E78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</a:rPr>
              <a:t>lcelearningContent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topics</a:t>
            </a:r>
            <a:b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C662-68BD-4C27-A4A2-041B74E4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Objectives</a:t>
            </a:r>
            <a:endParaRPr lang="nl-NL" dirty="0"/>
          </a:p>
          <a:p>
            <a:r>
              <a:rPr lang="nl-NL" dirty="0" err="1"/>
              <a:t>Theory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323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r>
              <a:rPr lang="en-US" sz="1800" dirty="0"/>
              <a:t> (with @answertype=“fixed”)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999308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Number pyramid</a:t>
            </a:r>
          </a:p>
          <a:p>
            <a:pPr marL="0" indent="0">
              <a:buNone/>
            </a:pPr>
            <a:r>
              <a:rPr lang="en-US" dirty="0"/>
              <a:t>The number pyramid is built as follows: add two number in one row, which are standing next to each other. The result of this is the number above.</a:t>
            </a:r>
          </a:p>
          <a:p>
            <a:pPr marL="0" indent="0">
              <a:buNone/>
            </a:pPr>
            <a:r>
              <a:rPr lang="en-US" dirty="0"/>
              <a:t>Fill in the missing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F7A58-6822-415B-BD70-D92DBE4A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57" y="3219507"/>
            <a:ext cx="5057886" cy="30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lce</a:t>
            </a:r>
            <a:r>
              <a:rPr lang="en-US" dirty="0"/>
              <a:t> puzzle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2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lce</a:t>
            </a:r>
            <a:r>
              <a:rPr lang="en-US" dirty="0"/>
              <a:t> other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lceChoiceInteraction</a:t>
            </a:r>
            <a:endParaRPr lang="en-US" dirty="0"/>
          </a:p>
          <a:p>
            <a:r>
              <a:rPr lang="en-US" dirty="0" err="1"/>
              <a:t>lceOrderInteraction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856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1F25D4-26AD-4F01-8ABC-0ED5CCAE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 err="1"/>
              <a:t>lceChoiceInteraction</a:t>
            </a:r>
            <a:endParaRPr lang="nl-N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1DFC6-FE74-4C9D-8DA9-0989BEE28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9486901" cy="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Capitols</a:t>
            </a:r>
          </a:p>
          <a:p>
            <a:pPr marL="0" indent="0">
              <a:buNone/>
            </a:pPr>
            <a:r>
              <a:rPr lang="en-US" dirty="0"/>
              <a:t>How good do you know the capitols of different countries?</a:t>
            </a:r>
          </a:p>
          <a:p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A989F-8E65-42EE-9201-0F145D87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0727" y="3112216"/>
            <a:ext cx="2939144" cy="309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Netherlands: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Amsterdam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Rotterdam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Den Haag</a:t>
            </a:r>
          </a:p>
          <a:p>
            <a:endParaRPr lang="nl-NL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9B9253E-0A63-4A72-A71F-635DCA67F926}"/>
              </a:ext>
            </a:extLst>
          </p:cNvPr>
          <p:cNvSpPr txBox="1">
            <a:spLocks/>
          </p:cNvSpPr>
          <p:nvPr/>
        </p:nvSpPr>
        <p:spPr>
          <a:xfrm>
            <a:off x="3995056" y="3112216"/>
            <a:ext cx="2939144" cy="309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Germany: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Berlin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Bonn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Frankfurt </a:t>
            </a:r>
            <a:r>
              <a:rPr lang="en-US" dirty="0" err="1"/>
              <a:t>a.M.</a:t>
            </a:r>
            <a:endParaRPr lang="en-US" dirty="0"/>
          </a:p>
          <a:p>
            <a:endParaRPr lang="nl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CBB02D0-573F-4A94-9D01-D779D110739B}"/>
              </a:ext>
            </a:extLst>
          </p:cNvPr>
          <p:cNvSpPr txBox="1">
            <a:spLocks/>
          </p:cNvSpPr>
          <p:nvPr/>
        </p:nvSpPr>
        <p:spPr>
          <a:xfrm>
            <a:off x="6988627" y="3112216"/>
            <a:ext cx="2939144" cy="309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Liverpool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Manchester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London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AA253-16D1-40D1-96E6-3D3C359D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27" y="4728522"/>
            <a:ext cx="317019" cy="329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345C3-B82E-45F3-848F-D86CDF5A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27" y="3695700"/>
            <a:ext cx="320739" cy="326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1DE62F-DD40-4810-B92D-43E2A711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56" y="3673929"/>
            <a:ext cx="320739" cy="3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08CE-4FBB-42C3-9644-6606FB60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 err="1"/>
              <a:t>lceOrderInteration</a:t>
            </a:r>
            <a:endParaRPr lang="nl-N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8F3A-3590-4CA4-841A-077A6F8F3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98629" cy="422138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Sentencens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Put the words in the right order.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Plays guitar Ben the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Ben plays the guitar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singer Rita is the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Rita is the singer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John the songs writes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John writes the songs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8156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DITA L&amp;T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lcOpenQuestion2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lcTrueFalse2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lcHotspot2</a:t>
            </a:r>
          </a:p>
          <a:p>
            <a:r>
              <a:rPr lang="en-US" dirty="0"/>
              <a:t>lcSequencing2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EB79-BE4A-4862-BF6F-EB8AC268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 err="1"/>
              <a:t>lceLearningContent</a:t>
            </a:r>
            <a:r>
              <a:rPr lang="nl-NL" sz="1800" dirty="0"/>
              <a:t> &gt; </a:t>
            </a:r>
            <a:r>
              <a:rPr lang="nl-NL" sz="1800" dirty="0" err="1"/>
              <a:t>lcObjectives</a:t>
            </a:r>
            <a:endParaRPr lang="nl-N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1185-2F01-40B6-9615-F4F8AFE5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or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11C4F-F31A-4971-8C86-8827B421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68" y="1825625"/>
            <a:ext cx="6235471" cy="1886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44A57-7AED-4F41-A00C-AA39A12A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68" y="3960524"/>
            <a:ext cx="5855266" cy="26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Donkey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Cock</a:t>
            </a: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7D17-B639-46FF-998A-8EAA1B50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 err="1"/>
              <a:t>lceLearningContent</a:t>
            </a:r>
            <a:r>
              <a:rPr lang="nl-NL" sz="1800" dirty="0"/>
              <a:t> – special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273E-B375-4424-8660-D2AC10C06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 err="1"/>
              <a:t>lq</a:t>
            </a:r>
            <a:r>
              <a:rPr lang="nl-NL" sz="1800" dirty="0"/>
              <a:t> contentclass="</a:t>
            </a:r>
            <a:r>
              <a:rPr lang="nl-NL" sz="1800" dirty="0" err="1"/>
              <a:t>poem</a:t>
            </a:r>
            <a:r>
              <a:rPr lang="nl-NL" sz="1800" dirty="0"/>
              <a:t>"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My bounty is as boundless as the sea,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My love as deep; the more I give to thee,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The more I have, for both are infinite.</a:t>
            </a:r>
            <a:endParaRPr lang="nl-NL" dirty="0"/>
          </a:p>
          <a:p>
            <a:pPr marL="0" indent="0">
              <a:buNone/>
            </a:pPr>
            <a:r>
              <a:rPr lang="nl-NL" sz="1400" i="1" dirty="0">
                <a:solidFill>
                  <a:srgbClr val="000000"/>
                </a:solidFill>
                <a:highlight>
                  <a:srgbClr val="FFFFFF"/>
                </a:highlight>
              </a:rPr>
              <a:t>		       Shakespeare: Romeo </a:t>
            </a:r>
            <a:r>
              <a:rPr lang="nl-NL" sz="1400" i="1" dirty="0" err="1">
                <a:solidFill>
                  <a:srgbClr val="000000"/>
                </a:solidFill>
                <a:highlight>
                  <a:srgbClr val="FFFFFF"/>
                </a:highlight>
              </a:rPr>
              <a:t>and</a:t>
            </a:r>
            <a:r>
              <a:rPr lang="nl-NL" sz="1400" i="1" dirty="0">
                <a:solidFill>
                  <a:srgbClr val="000000"/>
                </a:solidFill>
                <a:highlight>
                  <a:srgbClr val="FFFFFF"/>
                </a:highlight>
              </a:rPr>
              <a:t> Juliet</a:t>
            </a:r>
          </a:p>
          <a:p>
            <a:pPr marL="0" indent="0">
              <a:buNone/>
            </a:pPr>
            <a:endParaRPr lang="nl-NL" sz="1400" i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800" dirty="0" err="1"/>
              <a:t>lceBox</a:t>
            </a:r>
            <a:endParaRPr lang="nl-NL" sz="1800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58FF8-ACFA-4C2A-912D-028C2681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69" y="4742661"/>
            <a:ext cx="10335232" cy="10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4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4651-6291-4096-963A-53D4F55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 err="1"/>
              <a:t>lceLearningContent</a:t>
            </a:r>
            <a:r>
              <a:rPr lang="nl-NL" sz="1800" dirty="0"/>
              <a:t> – special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925F-D22E-470B-B0DF-0E1A7E77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80385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section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contentclass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="excerpt"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outputclass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=“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paranumbers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"</a:t>
            </a:r>
            <a:endParaRPr lang="nl-NL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l-NL" sz="2000" i="1" dirty="0">
                <a:solidFill>
                  <a:srgbClr val="000000"/>
                </a:solidFill>
                <a:highlight>
                  <a:srgbClr val="FFFFFF"/>
                </a:highlight>
              </a:rPr>
              <a:t>Umberto </a:t>
            </a:r>
            <a:r>
              <a:rPr lang="nl-NL" sz="2000" i="1" dirty="0" err="1">
                <a:solidFill>
                  <a:srgbClr val="000000"/>
                </a:solidFill>
                <a:highlight>
                  <a:srgbClr val="FFFFFF"/>
                </a:highlight>
              </a:rPr>
              <a:t>Eco</a:t>
            </a:r>
            <a:r>
              <a:rPr lang="nl-NL" sz="2000" i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Im Wald der Fiktionen. Sechs Streifzüge durch die Literatur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32B79-709F-496E-8156-E9CA1D23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2" y="2619358"/>
            <a:ext cx="7935568" cy="31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3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lce</a:t>
            </a:r>
            <a:r>
              <a:rPr lang="en-US" dirty="0"/>
              <a:t> open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lcePerformQuestion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lce</a:t>
            </a:r>
            <a:r>
              <a:rPr lang="en-US" dirty="0"/>
              <a:t> inline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r>
              <a:rPr lang="en-US" dirty="0" err="1"/>
              <a:t>lceTextEnry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8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Office PowerPoint</Application>
  <PresentationFormat>Widescreen</PresentationFormat>
  <Paragraphs>321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</vt:lpstr>
      <vt:lpstr>Office Theme</vt:lpstr>
      <vt:lpstr>Interaction visual examples (including DITA L&amp;T and LCE)</vt:lpstr>
      <vt:lpstr>lcelearningContent topics </vt:lpstr>
      <vt:lpstr>lceLearningContent &gt; lcObjectives</vt:lpstr>
      <vt:lpstr>lceLearningContent – special content</vt:lpstr>
      <vt:lpstr>lceLearningContent – special content</vt:lpstr>
      <vt:lpstr>lce open interactions</vt:lpstr>
      <vt:lpstr>lceDrawing</vt:lpstr>
      <vt:lpstr>lcePerformQuestion</vt:lpstr>
      <vt:lpstr>lce inline interactions</vt:lpstr>
      <vt:lpstr>lceGapMatch</vt:lpstr>
      <vt:lpstr>lceHottext</vt:lpstr>
      <vt:lpstr>lceInlineChoice</vt:lpstr>
      <vt:lpstr>lceTextEntry</vt:lpstr>
      <vt:lpstr>lce matching interactions</vt:lpstr>
      <vt:lpstr>lceChainMatch</vt:lpstr>
      <vt:lpstr>lceMultipleMatch</vt:lpstr>
      <vt:lpstr>lce graphic interactions</vt:lpstr>
      <vt:lpstr>lceGraphicAssociate</vt:lpstr>
      <vt:lpstr>lceGraphicGapMatch2 / lceGraphicGapMatch</vt:lpstr>
      <vt:lpstr>lceGraphicHotspot</vt:lpstr>
      <vt:lpstr>lceGraphicTextEntry</vt:lpstr>
      <vt:lpstr>lceGraphicTextEntry (with @answertype=“fixed”)</vt:lpstr>
      <vt:lpstr>lce puzzle interactions</vt:lpstr>
      <vt:lpstr>lceAcrosticPuzzle</vt:lpstr>
      <vt:lpstr>lceCrossWordPuzzle</vt:lpstr>
      <vt:lpstr>lce other interactions</vt:lpstr>
      <vt:lpstr>lceChoiceInteraction</vt:lpstr>
      <vt:lpstr>lceOrderInteration</vt:lpstr>
      <vt:lpstr>DITA L&amp;T interaction</vt:lpstr>
      <vt:lpstr>lcOpenQuestion2</vt:lpstr>
      <vt:lpstr>lcSingleSelect2</vt:lpstr>
      <vt:lpstr>lcMultipleSelect2</vt:lpstr>
      <vt:lpstr>lcMatching2</vt:lpstr>
      <vt:lpstr>lcSequencing2</vt:lpstr>
      <vt:lpstr>lceHotspot</vt:lpstr>
      <vt:lpstr>lcTrueFalse2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 Strackenbrock</cp:lastModifiedBy>
  <cp:revision>68</cp:revision>
  <dcterms:created xsi:type="dcterms:W3CDTF">2018-03-13T11:55:48Z</dcterms:created>
  <dcterms:modified xsi:type="dcterms:W3CDTF">2021-02-24T15:22:02Z</dcterms:modified>
</cp:coreProperties>
</file>