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9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E66BED-F179-3D49-B5C0-A4BDA608ADB0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5A2EC-6FD0-8B42-9C5A-822BD094F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630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The -u tells </a:t>
            </a:r>
            <a:r>
              <a:rPr lang="en-US" sz="1200" dirty="0" err="1" smtClean="0"/>
              <a:t>Git</a:t>
            </a:r>
            <a:r>
              <a:rPr lang="en-US" sz="1200" dirty="0" smtClean="0"/>
              <a:t> to remember the parameters, so that next time we can simply run </a:t>
            </a:r>
            <a:r>
              <a:rPr lang="en-US" sz="1200" dirty="0" err="1" smtClean="0"/>
              <a:t>git</a:t>
            </a:r>
            <a:r>
              <a:rPr lang="en-US" sz="1200" dirty="0" smtClean="0"/>
              <a:t> push and </a:t>
            </a:r>
            <a:r>
              <a:rPr lang="en-US" sz="1200" dirty="0" err="1" smtClean="0"/>
              <a:t>Git</a:t>
            </a:r>
            <a:r>
              <a:rPr lang="en-US" sz="1200" dirty="0" smtClean="0"/>
              <a:t> will know what to do. Go ahead and push it!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2E491-41B3-4440-BDC6-E6F1A954F21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The -u tells </a:t>
            </a:r>
            <a:r>
              <a:rPr lang="en-US" sz="1200" dirty="0" err="1" smtClean="0"/>
              <a:t>Git</a:t>
            </a:r>
            <a:r>
              <a:rPr lang="en-US" sz="1200" dirty="0" smtClean="0"/>
              <a:t> to remember the parameters, so that next time we can simply run </a:t>
            </a:r>
            <a:r>
              <a:rPr lang="en-US" sz="1200" dirty="0" err="1" smtClean="0"/>
              <a:t>git</a:t>
            </a:r>
            <a:r>
              <a:rPr lang="en-US" sz="1200" dirty="0" smtClean="0"/>
              <a:t> push and </a:t>
            </a:r>
            <a:r>
              <a:rPr lang="en-US" sz="1200" dirty="0" err="1" smtClean="0"/>
              <a:t>Git</a:t>
            </a:r>
            <a:r>
              <a:rPr lang="en-US" sz="1200" dirty="0" smtClean="0"/>
              <a:t> will know what to do. </a:t>
            </a:r>
            <a:r>
              <a:rPr lang="en-US" sz="1200" smtClean="0"/>
              <a:t>Go ahead and push it!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2E491-41B3-4440-BDC6-E6F1A954F21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D6694-060E-5D4E-98EA-5F6206C8104F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19AEE-39C6-3845-83CC-81252C44E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508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D6694-060E-5D4E-98EA-5F6206C8104F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19AEE-39C6-3845-83CC-81252C44E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196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D6694-060E-5D4E-98EA-5F6206C8104F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19AEE-39C6-3845-83CC-81252C44E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079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1783080"/>
            <a:ext cx="7772400" cy="477054"/>
          </a:xfrm>
        </p:spPr>
        <p:txBody>
          <a:bodyPr>
            <a:noAutofit/>
          </a:bodyPr>
          <a:lstStyle>
            <a:lvl1pPr marL="0" indent="0" algn="ctr">
              <a:buNone/>
              <a:defRPr sz="2500" b="0" i="0">
                <a:solidFill>
                  <a:schemeClr val="bg2"/>
                </a:solidFill>
                <a:latin typeface="SapientCentroSlab-Medium"/>
                <a:cs typeface="SapientCentroSlab-Medium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OUR VISION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231136"/>
            <a:ext cx="7772400" cy="2862322"/>
          </a:xfrm>
        </p:spPr>
        <p:txBody>
          <a:bodyPr>
            <a:noAutofit/>
          </a:bodyPr>
          <a:lstStyle>
            <a:lvl1pPr marL="0" indent="0" algn="ctr">
              <a:spcAft>
                <a:spcPts val="0"/>
              </a:spcAft>
              <a:buNone/>
              <a:defRPr sz="3600" b="0" i="1" baseline="0">
                <a:solidFill>
                  <a:srgbClr val="FFFFFF"/>
                </a:solidFill>
                <a:latin typeface="SapientCentroSlab-Light"/>
                <a:cs typeface="SapientCentroSlab-Light"/>
              </a:defRPr>
            </a:lvl1pPr>
          </a:lstStyle>
          <a:p>
            <a:pPr lvl="0"/>
            <a:r>
              <a:rPr lang="en-US" dirty="0" smtClean="0"/>
              <a:t>By the end of 2013, SapientNitro </a:t>
            </a:r>
            <a:br>
              <a:rPr lang="en-US" dirty="0" smtClean="0"/>
            </a:br>
            <a:r>
              <a:rPr lang="en-US" dirty="0" smtClean="0"/>
              <a:t>and our idea engineers will be renowned for creating success for our clients, </a:t>
            </a:r>
            <a:br>
              <a:rPr lang="en-US" dirty="0" smtClean="0"/>
            </a:br>
            <a:r>
              <a:rPr lang="en-US" dirty="0" smtClean="0"/>
              <a:t>by redefining how companies and brands connect to their customers.</a:t>
            </a:r>
          </a:p>
        </p:txBody>
      </p:sp>
    </p:spTree>
    <p:extLst>
      <p:ext uri="{BB962C8B-B14F-4D97-AF65-F5344CB8AC3E}">
        <p14:creationId xmlns:p14="http://schemas.microsoft.com/office/powerpoint/2010/main" val="30077390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4"/>
          <p:cNvSpPr txBox="1">
            <a:spLocks noChangeArrowheads="1"/>
          </p:cNvSpPr>
          <p:nvPr userDrawn="1"/>
        </p:nvSpPr>
        <p:spPr bwMode="auto">
          <a:xfrm>
            <a:off x="8456613" y="6438900"/>
            <a:ext cx="307975" cy="15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SapientSansRegular"/>
                <a:cs typeface="SapientSansRegular"/>
              </a:rPr>
              <a:t> </a:t>
            </a:r>
            <a:fld id="{D0976FF5-F5D3-6B48-A710-5CA07492F860}" type="slidenum">
              <a:rPr lang="en-US" sz="1000" b="1" smtClean="0">
                <a:solidFill>
                  <a:srgbClr val="7F7F7F"/>
                </a:solidFill>
                <a:latin typeface="SapientSansRegular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SapientSansRegular"/>
              <a:cs typeface="SapientSansRegular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415544"/>
            <a:ext cx="8165592" cy="423193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3000" baseline="0">
                <a:solidFill>
                  <a:schemeClr val="tx1"/>
                </a:solidFill>
                <a:latin typeface="SapientSansBold"/>
                <a:cs typeface="SapientSansBold"/>
              </a:defRPr>
            </a:lvl1pPr>
          </a:lstStyle>
          <a:p>
            <a:r>
              <a:rPr lang="en-US" dirty="0" smtClean="0"/>
              <a:t>SHORT TITLE ALL CAP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87363" y="1426633"/>
            <a:ext cx="8169274" cy="4800600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Lorem ipsum dolor sit amet, consectetuer adipiscing elit, sed diam nonummy nibh euismod tincidunt ut laoreet dolore magna aliquam erat volutpat.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0"/>
            <a:r>
              <a:rPr lang="en-US" dirty="0" smtClean="0"/>
              <a:t>Lorem ipsum dolor sit amet, consectetuer adipiscing elit, sed diam nonummy nibh euismod tincidunt ut laoreet dolore magna aliquam erat volutpat.</a:t>
            </a:r>
            <a:endParaRPr lang="en-US" dirty="0"/>
          </a:p>
        </p:txBody>
      </p:sp>
      <p:cxnSp>
        <p:nvCxnSpPr>
          <p:cNvPr id="6" name="Straight Connector 3"/>
          <p:cNvCxnSpPr>
            <a:cxnSpLocks noChangeShapeType="1"/>
          </p:cNvCxnSpPr>
          <p:nvPr userDrawn="1"/>
        </p:nvCxnSpPr>
        <p:spPr bwMode="auto">
          <a:xfrm>
            <a:off x="487363" y="1040892"/>
            <a:ext cx="347662" cy="0"/>
          </a:xfrm>
          <a:prstGeom prst="line">
            <a:avLst/>
          </a:prstGeom>
          <a:noFill/>
          <a:ln w="349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796930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D6694-060E-5D4E-98EA-5F6206C8104F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19AEE-39C6-3845-83CC-81252C44E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928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D6694-060E-5D4E-98EA-5F6206C8104F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19AEE-39C6-3845-83CC-81252C44E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169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D6694-060E-5D4E-98EA-5F6206C8104F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19AEE-39C6-3845-83CC-81252C44E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60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D6694-060E-5D4E-98EA-5F6206C8104F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19AEE-39C6-3845-83CC-81252C44E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79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D6694-060E-5D4E-98EA-5F6206C8104F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19AEE-39C6-3845-83CC-81252C44E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390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D6694-060E-5D4E-98EA-5F6206C8104F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19AEE-39C6-3845-83CC-81252C44E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23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D6694-060E-5D4E-98EA-5F6206C8104F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19AEE-39C6-3845-83CC-81252C44E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129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D6694-060E-5D4E-98EA-5F6206C8104F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19AEE-39C6-3845-83CC-81252C44E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626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D6694-060E-5D4E-98EA-5F6206C8104F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19AEE-39C6-3845-83CC-81252C44E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44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windows.github.com/" TargetMode="External"/><Relationship Id="rId3" Type="http://schemas.openxmlformats.org/officeDocument/2006/relationships/hyperlink" Target="http://git-scm.com/download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GIT Workshop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63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684524"/>
            <a:ext cx="7772400" cy="5355400"/>
          </a:xfrm>
        </p:spPr>
        <p:txBody>
          <a:bodyPr/>
          <a:lstStyle/>
          <a:p>
            <a:endParaRPr lang="en-US" dirty="0" smtClean="0">
              <a:latin typeface="Georgia" pitchFamily="-65" charset="0"/>
              <a:ea typeface="ＭＳ Ｐゴシック" pitchFamily="-65" charset="-128"/>
            </a:endParaRPr>
          </a:p>
          <a:p>
            <a:r>
              <a:rPr lang="en-US" dirty="0" smtClean="0">
                <a:latin typeface="Georgia" pitchFamily="-65" charset="0"/>
                <a:ea typeface="ＭＳ Ｐゴシック" pitchFamily="-65" charset="-128"/>
              </a:rPr>
              <a:t>GIT</a:t>
            </a:r>
            <a:r>
              <a:rPr lang="en-US" dirty="0" smtClean="0"/>
              <a:t> is a </a:t>
            </a:r>
            <a:r>
              <a:rPr lang="en-US" dirty="0"/>
              <a:t>Distributed version </a:t>
            </a:r>
            <a:r>
              <a:rPr lang="en-US" dirty="0" smtClean="0"/>
              <a:t>control that focuses on sharing changes.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GITHUB is a web page on which you can publish your </a:t>
            </a:r>
            <a:r>
              <a:rPr lang="en-US" dirty="0" err="1" smtClean="0"/>
              <a:t>git</a:t>
            </a:r>
            <a:r>
              <a:rPr lang="en-US" dirty="0" smtClean="0"/>
              <a:t> repositories and collaborate with other people.</a:t>
            </a:r>
            <a:endParaRPr lang="en-US" dirty="0"/>
          </a:p>
          <a:p>
            <a:r>
              <a:rPr lang="en-US" dirty="0" smtClean="0">
                <a:latin typeface="Georgia" pitchFamily="-65" charset="0"/>
                <a:ea typeface="ＭＳ Ｐゴシック" pitchFamily="-65" charset="-128"/>
              </a:rPr>
              <a:t> 	</a:t>
            </a:r>
          </a:p>
        </p:txBody>
      </p:sp>
    </p:spTree>
    <p:extLst>
      <p:ext uri="{BB962C8B-B14F-4D97-AF65-F5344CB8AC3E}">
        <p14:creationId xmlns:p14="http://schemas.microsoft.com/office/powerpoint/2010/main" val="3787120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Git</a:t>
            </a:r>
            <a:r>
              <a:rPr lang="en-US" b="1" dirty="0" smtClean="0"/>
              <a:t> &amp; </a:t>
            </a:r>
            <a:r>
              <a:rPr lang="en-US" b="1" dirty="0" err="1" smtClean="0"/>
              <a:t>Github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lvl="3" indent="0">
              <a:buFont typeface="Arial" pitchFamily="34" charset="0"/>
              <a:buChar char="•"/>
            </a:pPr>
            <a:r>
              <a:rPr lang="en-US" sz="2000" dirty="0" err="1" smtClean="0">
                <a:solidFill>
                  <a:schemeClr val="tx1"/>
                </a:solidFill>
              </a:rPr>
              <a:t>Git</a:t>
            </a:r>
            <a:r>
              <a:rPr lang="en-US" sz="2000" dirty="0" smtClean="0">
                <a:solidFill>
                  <a:schemeClr val="tx1"/>
                </a:solidFill>
              </a:rPr>
              <a:t> is a version control system; think of it as a series of snapshots (commits) of your code. You see a path of these snapshots, in which order they where created. You can make branches to experiment and come back to snapshots you took.</a:t>
            </a:r>
          </a:p>
          <a:p>
            <a:pPr marL="0" lvl="3" indent="0"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0" lvl="3" indent="0">
              <a:buFont typeface="Arial" pitchFamily="34" charset="0"/>
              <a:buChar char="•"/>
            </a:pPr>
            <a:r>
              <a:rPr lang="en-US" sz="2000" dirty="0" err="1" smtClean="0">
                <a:solidFill>
                  <a:schemeClr val="tx1"/>
                </a:solidFill>
              </a:rPr>
              <a:t>GitHub</a:t>
            </a:r>
            <a:r>
              <a:rPr lang="en-US" sz="2000" dirty="0" smtClean="0">
                <a:solidFill>
                  <a:schemeClr val="tx1"/>
                </a:solidFill>
              </a:rPr>
              <a:t>, is a web-page on which you can publish your </a:t>
            </a:r>
            <a:r>
              <a:rPr lang="en-US" sz="2000" dirty="0" err="1" smtClean="0">
                <a:solidFill>
                  <a:schemeClr val="tx1"/>
                </a:solidFill>
              </a:rPr>
              <a:t>Git</a:t>
            </a:r>
            <a:r>
              <a:rPr lang="en-US" sz="2000" dirty="0" smtClean="0">
                <a:solidFill>
                  <a:schemeClr val="tx1"/>
                </a:solidFill>
              </a:rPr>
              <a:t> repositories and collaborate with other people.</a:t>
            </a:r>
          </a:p>
          <a:p>
            <a:pPr marL="0" lvl="3" indent="0"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0" lvl="3" indent="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Installation : </a:t>
            </a:r>
          </a:p>
          <a:p>
            <a:pPr marL="0" lvl="3" indent="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Windows : Download the setup from the </a:t>
            </a:r>
            <a:r>
              <a:rPr lang="en-US" sz="2000" dirty="0" smtClean="0">
                <a:solidFill>
                  <a:schemeClr val="tx1"/>
                </a:solidFill>
                <a:hlinkClick r:id="rId2"/>
              </a:rPr>
              <a:t>https://windows.github.com/</a:t>
            </a:r>
            <a:r>
              <a:rPr lang="en-US" sz="2000" dirty="0" smtClean="0">
                <a:solidFill>
                  <a:schemeClr val="tx1"/>
                </a:solidFill>
              </a:rPr>
              <a:t> and run the installer.</a:t>
            </a:r>
          </a:p>
          <a:p>
            <a:pPr marL="0" lvl="3" indent="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Mac : </a:t>
            </a:r>
            <a:r>
              <a:rPr lang="en-US" sz="2000" dirty="0" smtClean="0">
                <a:solidFill>
                  <a:schemeClr val="tx1"/>
                </a:solidFill>
                <a:hlinkClick r:id="rId3"/>
              </a:rPr>
              <a:t>http://git-scm.com/downloads</a:t>
            </a:r>
            <a:r>
              <a:rPr lang="en-US" sz="2000" dirty="0" smtClean="0">
                <a:solidFill>
                  <a:schemeClr val="tx1"/>
                </a:solidFill>
              </a:rPr>
              <a:t> -&gt; Download the Mac installer and run it.  </a:t>
            </a:r>
          </a:p>
        </p:txBody>
      </p:sp>
    </p:spTree>
    <p:extLst>
      <p:ext uri="{BB962C8B-B14F-4D97-AF65-F5344CB8AC3E}">
        <p14:creationId xmlns:p14="http://schemas.microsoft.com/office/powerpoint/2010/main" val="2561260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20559" y="420319"/>
            <a:ext cx="2066925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Git</a:t>
            </a:r>
            <a:r>
              <a:rPr lang="en-US" b="1" dirty="0" smtClean="0"/>
              <a:t> : Commands	</a:t>
            </a:r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lvl="3" indent="0">
              <a:buFont typeface="Arial" pitchFamily="34" charset="0"/>
              <a:buChar char="•"/>
            </a:pPr>
            <a:r>
              <a:rPr lang="en-US" sz="2000" dirty="0" smtClean="0"/>
              <a:t> </a:t>
            </a:r>
          </a:p>
          <a:p>
            <a:pPr marL="0" lvl="3" indent="0">
              <a:buFont typeface="Arial" pitchFamily="34" charset="0"/>
              <a:buChar char="•"/>
            </a:pPr>
            <a:endParaRPr lang="en-US" sz="2000" dirty="0" smtClean="0"/>
          </a:p>
          <a:p>
            <a:pPr marL="0" lvl="3" indent="0">
              <a:buFont typeface="Arial" pitchFamily="34" charset="0"/>
              <a:buChar char="•"/>
            </a:pPr>
            <a:endParaRPr lang="en-US" sz="20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3776" y="1104405"/>
            <a:ext cx="6752408" cy="3146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441135" y="1840675"/>
            <a:ext cx="1805049" cy="10586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3" algn="ctr"/>
            <a:r>
              <a:rPr lang="en-US" sz="2000" dirty="0" smtClean="0"/>
              <a:t> Initializing a </a:t>
            </a:r>
            <a:r>
              <a:rPr lang="en-US" sz="2000" dirty="0" err="1" smtClean="0"/>
              <a:t>Git</a:t>
            </a:r>
            <a:r>
              <a:rPr lang="en-US" sz="2000" dirty="0" smtClean="0"/>
              <a:t> repository</a:t>
            </a:r>
          </a:p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38610" y="3610099"/>
            <a:ext cx="1805049" cy="8886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3" indent="0"/>
            <a:r>
              <a:rPr lang="en-US" sz="2000" dirty="0" smtClean="0"/>
              <a:t>Current state of our project 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075709" y="2339439"/>
            <a:ext cx="2365426" cy="5598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778826" y="3610099"/>
            <a:ext cx="1759784" cy="3918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3775" y="4498769"/>
            <a:ext cx="7108203" cy="2136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7246184" y="5348844"/>
            <a:ext cx="1805049" cy="8886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3" indent="0"/>
            <a:r>
              <a:rPr lang="en-US" sz="2000" dirty="0" smtClean="0"/>
              <a:t>Adding a file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6115792" y="5795159"/>
            <a:ext cx="1130392" cy="2359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053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Git</a:t>
            </a:r>
            <a:r>
              <a:rPr lang="en-US" b="1" dirty="0" smtClean="0"/>
              <a:t> : Simple Commands	</a:t>
            </a:r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lvl="3" indent="0">
              <a:buFont typeface="Arial" pitchFamily="34" charset="0"/>
              <a:buChar char="•"/>
            </a:pPr>
            <a:r>
              <a:rPr lang="en-US" sz="2000" dirty="0" err="1" smtClean="0">
                <a:solidFill>
                  <a:schemeClr val="tx1"/>
                </a:solidFill>
              </a:rPr>
              <a:t>Git</a:t>
            </a:r>
            <a:r>
              <a:rPr lang="en-US" sz="2000" dirty="0" smtClean="0">
                <a:solidFill>
                  <a:schemeClr val="tx1"/>
                </a:solidFill>
              </a:rPr>
              <a:t> add command basically adds the files to the staging area, We could add or remove files from the stage before we store them in the repository. </a:t>
            </a:r>
          </a:p>
          <a:p>
            <a:pPr marL="171450" lvl="4" indent="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Now, to commit the file, we have to run </a:t>
            </a:r>
          </a:p>
          <a:p>
            <a:pPr marL="0" lvl="3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	</a:t>
            </a:r>
            <a:r>
              <a:rPr lang="en-US" sz="2000" b="1" dirty="0" err="1" smtClean="0">
                <a:solidFill>
                  <a:schemeClr val="tx1"/>
                </a:solidFill>
              </a:rPr>
              <a:t>git</a:t>
            </a:r>
            <a:r>
              <a:rPr lang="en-US" sz="2000" b="1" dirty="0" smtClean="0">
                <a:solidFill>
                  <a:schemeClr val="tx1"/>
                </a:solidFill>
              </a:rPr>
              <a:t> commit –m “meaningful message for the commit”</a:t>
            </a:r>
          </a:p>
          <a:p>
            <a:pPr marL="0" lvl="3" indent="0"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0" lvl="3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Advice : Run </a:t>
            </a:r>
            <a:r>
              <a:rPr lang="en-US" sz="2000" dirty="0" err="1" smtClean="0">
                <a:solidFill>
                  <a:schemeClr val="tx1"/>
                </a:solidFill>
              </a:rPr>
              <a:t>git</a:t>
            </a:r>
            <a:r>
              <a:rPr lang="en-US" sz="2000" dirty="0" smtClean="0">
                <a:solidFill>
                  <a:schemeClr val="tx1"/>
                </a:solidFill>
              </a:rPr>
              <a:t> status command regularly to keep a check on the repository.</a:t>
            </a:r>
          </a:p>
          <a:p>
            <a:pPr marL="0" lvl="3" indent="0"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0" lvl="3" indent="0"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0" lvl="3" indent="0"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0" lvl="3" indent="0"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0" lvl="3" indent="0">
              <a:buNone/>
            </a:pPr>
            <a:endParaRPr lang="en-US" sz="2000" dirty="0" smtClean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8155" y="4389474"/>
            <a:ext cx="6322660" cy="1560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780815" y="4319179"/>
            <a:ext cx="2107871" cy="17475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 tells you the number of changes and the number of the changed files.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488873" y="5284519"/>
            <a:ext cx="2291942" cy="296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626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Git</a:t>
            </a:r>
            <a:r>
              <a:rPr lang="en-US" b="1" dirty="0" smtClean="0"/>
              <a:t> : Commands	</a:t>
            </a:r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lvl="3" indent="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We can also use commands like :</a:t>
            </a:r>
          </a:p>
          <a:p>
            <a:pPr marL="0" lvl="3" indent="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git</a:t>
            </a:r>
            <a:r>
              <a:rPr lang="en-US" sz="2000" dirty="0" smtClean="0">
                <a:solidFill>
                  <a:schemeClr val="tx1"/>
                </a:solidFill>
              </a:rPr>
              <a:t> add ‘*.txt’</a:t>
            </a:r>
          </a:p>
          <a:p>
            <a:pPr marL="0" lvl="3" indent="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git</a:t>
            </a:r>
            <a:r>
              <a:rPr lang="en-US" sz="2000" dirty="0" smtClean="0">
                <a:solidFill>
                  <a:schemeClr val="tx1"/>
                </a:solidFill>
              </a:rPr>
              <a:t> log :  </a:t>
            </a:r>
            <a:r>
              <a:rPr lang="en-US" sz="2000" dirty="0" err="1" smtClean="0">
                <a:solidFill>
                  <a:schemeClr val="tx1"/>
                </a:solidFill>
              </a:rPr>
              <a:t>Git's</a:t>
            </a:r>
            <a:r>
              <a:rPr lang="en-US" sz="2000" dirty="0" smtClean="0">
                <a:solidFill>
                  <a:schemeClr val="tx1"/>
                </a:solidFill>
              </a:rPr>
              <a:t> log as a journal that remembers all the changes we've committed so far, in the order we committed them.</a:t>
            </a:r>
          </a:p>
          <a:p>
            <a:pPr marL="0" lvl="3" indent="0"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0" lvl="3" indent="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By following these steps, we have created a new local repo, but to push the local repo to the server, we need to push it using a remote name and a remote repo URL.</a:t>
            </a:r>
          </a:p>
          <a:p>
            <a:pPr marL="0" lvl="3" indent="0">
              <a:buFont typeface="Arial" pitchFamily="34" charset="0"/>
              <a:buChar char="•"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0" lvl="3" indent="0"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0" lvl="3" indent="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Most Important : Pushing our files to the server</a:t>
            </a:r>
          </a:p>
          <a:p>
            <a:pPr marL="0" lvl="3" indent="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The push command tells </a:t>
            </a:r>
            <a:r>
              <a:rPr lang="en-US" sz="2000" dirty="0" err="1" smtClean="0">
                <a:solidFill>
                  <a:schemeClr val="tx1"/>
                </a:solidFill>
              </a:rPr>
              <a:t>Git</a:t>
            </a:r>
            <a:r>
              <a:rPr lang="en-US" sz="2000" dirty="0" smtClean="0">
                <a:solidFill>
                  <a:schemeClr val="tx1"/>
                </a:solidFill>
              </a:rPr>
              <a:t> where to put our commits when we're ready. The name of our remote is </a:t>
            </a:r>
            <a:r>
              <a:rPr lang="en-US" sz="2000" b="1" dirty="0" smtClean="0">
                <a:solidFill>
                  <a:schemeClr val="tx1"/>
                </a:solidFill>
              </a:rPr>
              <a:t>origin</a:t>
            </a:r>
            <a:r>
              <a:rPr lang="en-US" sz="2000" dirty="0" smtClean="0">
                <a:solidFill>
                  <a:schemeClr val="tx1"/>
                </a:solidFill>
              </a:rPr>
              <a:t> and the default local branch name is </a:t>
            </a:r>
            <a:r>
              <a:rPr lang="en-US" sz="2000" b="1" dirty="0" smtClean="0">
                <a:solidFill>
                  <a:schemeClr val="tx1"/>
                </a:solidFill>
              </a:rPr>
              <a:t>master</a:t>
            </a:r>
            <a:r>
              <a:rPr lang="en-US" sz="2000" dirty="0" smtClean="0">
                <a:solidFill>
                  <a:schemeClr val="tx1"/>
                </a:solidFill>
              </a:rPr>
              <a:t>. </a:t>
            </a:r>
          </a:p>
          <a:p>
            <a:pPr marL="0" lvl="3" indent="0">
              <a:buFont typeface="Arial" pitchFamily="34" charset="0"/>
              <a:buChar char="•"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0" lvl="3" indent="0">
              <a:buFont typeface="Arial" pitchFamily="34" charset="0"/>
              <a:buChar char="•"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0" lvl="3" indent="0">
              <a:buFont typeface="Arial" pitchFamily="34" charset="0"/>
              <a:buChar char="•"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0" lvl="3" indent="0">
              <a:buNone/>
            </a:pPr>
            <a:endParaRPr lang="en-US" sz="2000" dirty="0" smtClean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2184" y="4176962"/>
            <a:ext cx="7526173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41354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Git</a:t>
            </a:r>
            <a:r>
              <a:rPr lang="en-US" b="1" dirty="0" smtClean="0"/>
              <a:t> : The Final Push!!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75171" y="1207008"/>
            <a:ext cx="8169274" cy="5059680"/>
          </a:xfrm>
        </p:spPr>
        <p:txBody>
          <a:bodyPr/>
          <a:lstStyle/>
          <a:p>
            <a:pPr marL="0" lvl="3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After pushing the files to the server : </a:t>
            </a:r>
          </a:p>
          <a:p>
            <a:pPr marL="0" lvl="3" indent="0"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0" lvl="3" indent="0"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0" lvl="3" indent="0"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0" lvl="3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After several commits by other people : We can check for changes on our </a:t>
            </a:r>
            <a:r>
              <a:rPr lang="en-US" sz="2000" dirty="0" err="1" smtClean="0">
                <a:solidFill>
                  <a:schemeClr val="tx1"/>
                </a:solidFill>
              </a:rPr>
              <a:t>GitHub</a:t>
            </a:r>
            <a:r>
              <a:rPr lang="en-US" sz="2000" dirty="0" smtClean="0">
                <a:solidFill>
                  <a:schemeClr val="tx1"/>
                </a:solidFill>
              </a:rPr>
              <a:t> repository and pull down any new changes by running:</a:t>
            </a:r>
          </a:p>
          <a:p>
            <a:pPr marL="0" lvl="3" indent="0"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0" lvl="3" indent="0"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0" lvl="3" indent="0"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0" lvl="3" indent="0"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0" lvl="3" indent="0"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0" lvl="3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After some additions and deletions to the code, you can check the most recent commit differences by using the command :</a:t>
            </a:r>
          </a:p>
          <a:p>
            <a:pPr marL="0" lvl="3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git</a:t>
            </a:r>
            <a:r>
              <a:rPr lang="en-US" sz="2000" dirty="0" smtClean="0">
                <a:solidFill>
                  <a:schemeClr val="tx1"/>
                </a:solidFill>
              </a:rPr>
              <a:t> diff HEAD</a:t>
            </a:r>
          </a:p>
          <a:p>
            <a:pPr marL="0" lvl="3" indent="0">
              <a:buNone/>
            </a:pPr>
            <a:endParaRPr lang="en-US" sz="2000" dirty="0" smtClean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3776" y="1608553"/>
            <a:ext cx="7688322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3776" y="3687095"/>
            <a:ext cx="7688323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02059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7785" y="3143250"/>
            <a:ext cx="62484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9525" y="0"/>
            <a:ext cx="9153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8840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53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23036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</Words>
  <Application>Microsoft Macintosh PowerPoint</Application>
  <PresentationFormat>On-screen Show (4:3)</PresentationFormat>
  <Paragraphs>59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GIT Workshop</vt:lpstr>
      <vt:lpstr>PowerPoint Presentation</vt:lpstr>
      <vt:lpstr>Git &amp; Github </vt:lpstr>
      <vt:lpstr>Git : Commands </vt:lpstr>
      <vt:lpstr>Git : Simple Commands </vt:lpstr>
      <vt:lpstr>Git : Commands </vt:lpstr>
      <vt:lpstr>Git : The Final Push!!</vt:lpstr>
      <vt:lpstr>PowerPoint Presentation</vt:lpstr>
      <vt:lpstr>PowerPoint Presentation</vt:lpstr>
    </vt:vector>
  </TitlesOfParts>
  <Company>Sapient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Sapient</dc:creator>
  <cp:lastModifiedBy>Sapient</cp:lastModifiedBy>
  <cp:revision>2</cp:revision>
  <dcterms:created xsi:type="dcterms:W3CDTF">2014-11-12T13:41:45Z</dcterms:created>
  <dcterms:modified xsi:type="dcterms:W3CDTF">2014-11-16T17:45:32Z</dcterms:modified>
</cp:coreProperties>
</file>