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28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6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5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56259-FC24-BA02-EB69-E44772A1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44" y="2444161"/>
            <a:ext cx="5139812" cy="207033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DE" sz="2700" dirty="0"/>
              <a:t>0.1x to 10x: Unpacking Business Value in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98AD-9103-29A5-5CB3-3D08621F2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66" y="4514492"/>
            <a:ext cx="4482952" cy="624246"/>
          </a:xfrm>
        </p:spPr>
        <p:txBody>
          <a:bodyPr anchor="t">
            <a:normAutofit fontScale="92500" lnSpcReduction="20000"/>
          </a:bodyPr>
          <a:lstStyle/>
          <a:p>
            <a:pPr algn="r"/>
            <a:r>
              <a:rPr lang="en-DE" dirty="0"/>
              <a:t>XTC Berlin – July’23 Edition</a:t>
            </a:r>
            <a:br>
              <a:rPr lang="en-DE" dirty="0"/>
            </a:br>
            <a:r>
              <a:rPr lang="en-DE" dirty="0"/>
              <a:t>Alex Fedorov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274B2-51FE-FE7A-6EC0-A56176F50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9" r="15820" b="1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E17C-E283-4530-D0F3-9D214146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r>
              <a:rPr lang="en-DE" dirty="0"/>
              <a:t>How Does 10x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9F7B-B93E-C433-0072-271E8599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DE" i="1" dirty="0"/>
              <a:t>5x is theoretical maximum, assuming the same speed and efficiency.</a:t>
            </a:r>
          </a:p>
          <a:p>
            <a:pPr marL="0" indent="0">
              <a:buNone/>
            </a:pPr>
            <a:endParaRPr lang="en-DE" i="1" dirty="0"/>
          </a:p>
          <a:p>
            <a:pPr marL="0" indent="0">
              <a:buNone/>
            </a:pPr>
            <a:r>
              <a:rPr lang="en-DE" dirty="0"/>
              <a:t>Software Engineers spend only </a:t>
            </a:r>
            <a:r>
              <a:rPr lang="en-DE" b="1" dirty="0"/>
              <a:t>2%</a:t>
            </a:r>
            <a:r>
              <a:rPr lang="en-DE" dirty="0"/>
              <a:t> of their time working on the items that either retain the existing Actualized Business Value. They don’t work on items without Expected Business Value at all.</a:t>
            </a:r>
          </a:p>
          <a:p>
            <a:pPr marL="0" indent="0">
              <a:buNone/>
            </a:pPr>
            <a:br>
              <a:rPr lang="en-DE" dirty="0"/>
            </a:br>
            <a:r>
              <a:rPr lang="en-DE" dirty="0"/>
              <a:t>They are also more than </a:t>
            </a:r>
            <a:r>
              <a:rPr lang="en-DE" b="1" dirty="0"/>
              <a:t>2x</a:t>
            </a:r>
            <a:r>
              <a:rPr lang="en-DE" dirty="0"/>
              <a:t> more efficient in their work.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141E4CCA-973E-7609-F7C1-80A2B32F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9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1813-902F-B76D-6ED7-D4CC1C51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r>
              <a:rPr lang="en-DE" dirty="0"/>
              <a:t>Questions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AFFC-2870-1348-112A-D280A953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r>
              <a:rPr lang="en-DE" dirty="0"/>
              <a:t>How might we avoid falling into 0.1x trap (or coming anywhere near that)?</a:t>
            </a:r>
          </a:p>
          <a:p>
            <a:r>
              <a:rPr lang="en-DE" dirty="0"/>
              <a:t>How might we improve to get to at least 4x?</a:t>
            </a:r>
          </a:p>
          <a:p>
            <a:r>
              <a:rPr lang="en-DE" dirty="0"/>
              <a:t>What does it take to increase efficiency to get to full 10x and beyond?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3E456937-D9C9-E15C-AFC8-A736631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6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3D60-B6D2-FB3E-A548-BB6C4577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44" y="2444161"/>
            <a:ext cx="5139812" cy="2070330"/>
          </a:xfrm>
        </p:spPr>
        <p:txBody>
          <a:bodyPr anchor="b">
            <a:normAutofit/>
          </a:bodyPr>
          <a:lstStyle/>
          <a:p>
            <a:r>
              <a:rPr lang="en-DE" dirty="0"/>
              <a:t>Thank You!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6EB3901-53C6-2F86-AB1B-8B105353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9B20D4E-EA3E-41A6-BD59-54D78BA30266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 dirty="0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1A66D6BC-07C4-1613-825A-32DC4D0A7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81" r="20986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F4883EF-396E-8A71-8D20-6054ED84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C3B0E71-110C-C52C-3B6C-96E50131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3699" y="6199188"/>
            <a:ext cx="306287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>
                <a:solidFill>
                  <a:schemeClr val="bg1"/>
                </a:solidFill>
              </a:rPr>
              <a:t>0.1x to 10x: Unpacking Business Value in Software Engineering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3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26D8-1D95-7115-4507-F43AF9ED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DE" dirty="0"/>
              <a:t>Let’s Define Terms of Business Value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E7C7-DA1E-53D5-0C23-AE8C82AD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30767"/>
            <a:ext cx="4412876" cy="386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b="1" dirty="0"/>
              <a:t>Expected Business Value</a:t>
            </a:r>
          </a:p>
          <a:p>
            <a:pPr marL="0" indent="0">
              <a:buNone/>
            </a:pPr>
            <a:r>
              <a:rPr lang="en-DE" dirty="0"/>
              <a:t>“Business value is an indicator of the benefits expected to be gained by a proposed change.” — agileambition.com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i="1" dirty="0"/>
              <a:t>Example: we </a:t>
            </a:r>
            <a:r>
              <a:rPr lang="en-DE" b="1" i="1" dirty="0"/>
              <a:t>expect</a:t>
            </a:r>
            <a:r>
              <a:rPr lang="en-DE" i="1" dirty="0"/>
              <a:t> this feature to save our operations 30 minutes every day on average.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 dirty="0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0A541C-5EE4-6A55-BD47-EFC6C517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r>
              <a:rPr lang="en-DE" dirty="0"/>
              <a:t>Planning →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E803-A942-E9AD-13FC-08E2AAF2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b="1" dirty="0"/>
              <a:t>Shipped Expected Business Value</a:t>
            </a:r>
          </a:p>
          <a:p>
            <a:pPr marL="0" indent="0">
              <a:buNone/>
            </a:pPr>
            <a:r>
              <a:rPr lang="en-DE" dirty="0"/>
              <a:t>An indicator of the expected benefits gained by a set of changes that have been made available to the customers.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i="1" dirty="0"/>
              <a:t>Example: The team has developed and </a:t>
            </a:r>
            <a:r>
              <a:rPr lang="en-DE" b="1" i="1" dirty="0"/>
              <a:t>shipped</a:t>
            </a:r>
            <a:r>
              <a:rPr lang="en-DE" i="1" dirty="0"/>
              <a:t> the feature in </a:t>
            </a:r>
            <a:r>
              <a:rPr lang="en-DE" b="1" i="1" dirty="0"/>
              <a:t>production</a:t>
            </a:r>
            <a:r>
              <a:rPr lang="en-DE" i="1" dirty="0"/>
              <a:t> that is </a:t>
            </a:r>
            <a:r>
              <a:rPr lang="en-DE" b="1" i="1" dirty="0"/>
              <a:t>expected</a:t>
            </a:r>
            <a:r>
              <a:rPr lang="en-DE" i="1" dirty="0"/>
              <a:t> to save 30 minutes every day for our operations on average.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/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9800F3D4-4E45-A15F-79D7-C160E0EA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381A-234A-DD56-4CD7-8CE14C23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r>
              <a:rPr lang="en-DE" dirty="0"/>
              <a:t>Shipping →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E267-91AA-D1EF-41B3-29B5DD27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b="1" dirty="0"/>
              <a:t>Actualized Business Value</a:t>
            </a:r>
          </a:p>
          <a:p>
            <a:pPr marL="0" indent="0">
              <a:buNone/>
            </a:pPr>
            <a:r>
              <a:rPr lang="en-DE" dirty="0"/>
              <a:t>A validated measure of the actual benefits gained by a set of changes that was used by the customers.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i="1" dirty="0"/>
              <a:t>Example: We’ve </a:t>
            </a:r>
            <a:r>
              <a:rPr lang="en-DE" b="1" i="1" dirty="0"/>
              <a:t>measured</a:t>
            </a:r>
            <a:r>
              <a:rPr lang="en-DE" i="1" dirty="0"/>
              <a:t> how much time operation spends on this and we’ve improved it only by 20 minutes per day on average with this feature.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4CAC4911-6FB3-27DA-BCC1-E4350C7F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4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A7F5-FB9A-EDA4-FE27-A6A7C5AB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DE" dirty="0"/>
              <a:t>Focus of the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4E5A-3D87-FB5D-EEA9-D0730D19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30767"/>
            <a:ext cx="4412876" cy="3861854"/>
          </a:xfrm>
        </p:spPr>
        <p:txBody>
          <a:bodyPr>
            <a:normAutofit/>
          </a:bodyPr>
          <a:lstStyle/>
          <a:p>
            <a:r>
              <a:rPr lang="en-DE" dirty="0"/>
              <a:t>We seldom have control over Actualized Business Value.</a:t>
            </a:r>
          </a:p>
          <a:p>
            <a:r>
              <a:rPr lang="en-DE" dirty="0"/>
              <a:t>Let’s focus on the Shipped Expected Business Value because we have control over it.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00F51D3F-74FA-A91E-79BC-942CE3B6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2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4A51-177B-5ECC-C469-66C8C8CC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DE" sz="2400"/>
              <a:t>Types of Software Engineering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E0AE-A3B5-6212-16F2-2FDB1E68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DE" dirty="0"/>
              <a:t>Features — can be with or without Expected Business Value</a:t>
            </a:r>
          </a:p>
          <a:p>
            <a:pPr>
              <a:lnSpc>
                <a:spcPct val="110000"/>
              </a:lnSpc>
            </a:pPr>
            <a:r>
              <a:rPr lang="en-DE" dirty="0"/>
              <a:t>Bug fixes — retain existing Actualized Business Value (risk management)</a:t>
            </a:r>
          </a:p>
          <a:p>
            <a:pPr>
              <a:lnSpc>
                <a:spcPct val="110000"/>
              </a:lnSpc>
            </a:pPr>
            <a:r>
              <a:rPr lang="en-DE" dirty="0"/>
              <a:t>Tech maintenance work — retain existing Actualized Business Value (risk management)</a:t>
            </a:r>
          </a:p>
          <a:p>
            <a:pPr>
              <a:lnSpc>
                <a:spcPct val="110000"/>
              </a:lnSpc>
            </a:pPr>
            <a:r>
              <a:rPr lang="en-DE" dirty="0"/>
              <a:t>Big rewrites — can be with or without Expected Business Value</a:t>
            </a:r>
          </a:p>
          <a:p>
            <a:pPr>
              <a:lnSpc>
                <a:spcPct val="110000"/>
              </a:lnSpc>
            </a:pPr>
            <a:r>
              <a:rPr lang="en-DE" dirty="0"/>
              <a:t>Research — can be with or without Expected Business Value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145466FD-4562-7468-F5CF-9B151E81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87DA-8DA2-5B29-5AAC-FF932B16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r>
              <a:rPr lang="en-DE" dirty="0"/>
              <a:t>How Does 0.1x Looks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24AE-2136-4E3C-D9AB-4BD48E28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Software Engineers spend </a:t>
            </a:r>
            <a:r>
              <a:rPr lang="en-DE" b="1" dirty="0"/>
              <a:t>98%</a:t>
            </a:r>
            <a:r>
              <a:rPr lang="en-DE" dirty="0"/>
              <a:t> of their time working on the items that either retain the existing Actualized Business Value, or have no Expected Business Value.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1 unit of work out of 50, on average, has some Expected Business Value.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72A8FD0C-B30A-0F70-E105-B9987705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E17C-E283-4530-D0F3-9D214146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r>
              <a:rPr lang="en-DE" dirty="0"/>
              <a:t>How Does 1x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9F7B-B93E-C433-0072-271E8599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Software Engineers spend </a:t>
            </a:r>
            <a:r>
              <a:rPr lang="en-DE" b="1" dirty="0"/>
              <a:t>80%</a:t>
            </a:r>
            <a:r>
              <a:rPr lang="en-DE" dirty="0"/>
              <a:t> of their time working on the items that either retain the existing Actualized Business Value, or have no Expected Business Value.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1 unit of work out of 5, on average, has some Expected Business Value.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B5C1105-51F2-62EA-0822-B10734CA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1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E17C-E283-4530-D0F3-9D214146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r>
              <a:rPr lang="en-DE" dirty="0"/>
              <a:t>How Does 4x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9F7B-B93E-C433-0072-271E8599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Software Engineers spend </a:t>
            </a:r>
            <a:r>
              <a:rPr lang="en-DE" b="1" dirty="0"/>
              <a:t>20%</a:t>
            </a:r>
            <a:r>
              <a:rPr lang="en-DE" dirty="0"/>
              <a:t> of their time working on the items that either retain the existing Actualized Business Value, or have no Expected Business Value.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4 units of work out of 5, on average, has some Expected Business Value.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7/8/23</a:t>
            </a:fld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F097D2A9-E52A-2C3C-1EA6-F7659AD0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6877" y="6199188"/>
            <a:ext cx="36697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DE" sz="1050" dirty="0"/>
              <a:t>0.1x to 10x: Unpacking Business Value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02909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LeftStep">
      <a:dk1>
        <a:srgbClr val="000000"/>
      </a:dk1>
      <a:lt1>
        <a:srgbClr val="FFFFFF"/>
      </a:lt1>
      <a:dk2>
        <a:srgbClr val="311C1F"/>
      </a:dk2>
      <a:lt2>
        <a:srgbClr val="F3F0F1"/>
      </a:lt2>
      <a:accent1>
        <a:srgbClr val="21B49E"/>
      </a:accent1>
      <a:accent2>
        <a:srgbClr val="15B85B"/>
      </a:accent2>
      <a:accent3>
        <a:srgbClr val="22B924"/>
      </a:accent3>
      <a:accent4>
        <a:srgbClr val="55B615"/>
      </a:accent4>
      <a:accent5>
        <a:srgbClr val="91AB1F"/>
      </a:accent5>
      <a:accent6>
        <a:srgbClr val="C59C16"/>
      </a:accent6>
      <a:hlink>
        <a:srgbClr val="C04255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661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Goudy Old Style</vt:lpstr>
      <vt:lpstr>Univers Light</vt:lpstr>
      <vt:lpstr>PoiseVTI</vt:lpstr>
      <vt:lpstr>0.1x to 10x: Unpacking Business Value in Software Engineering</vt:lpstr>
      <vt:lpstr>Let’s Define Terms of Business Value First</vt:lpstr>
      <vt:lpstr>Planning → ShippinG</vt:lpstr>
      <vt:lpstr>Shipping → Validation</vt:lpstr>
      <vt:lpstr>Focus of the discussion</vt:lpstr>
      <vt:lpstr>Types of Software Engineering Work</vt:lpstr>
      <vt:lpstr>How Does 0.1x Looks Like?</vt:lpstr>
      <vt:lpstr>How Does 1x Look Like?</vt:lpstr>
      <vt:lpstr>How Does 4x Look Like?</vt:lpstr>
      <vt:lpstr>How Does 10x Look Like?</vt:lpstr>
      <vt:lpstr>Questions to Discuss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0.1x to 10x: Unpacking Business Value in Software Engineering</dc:title>
  <dc:creator>Alex Fedorov</dc:creator>
  <cp:lastModifiedBy>Alex Fedorov</cp:lastModifiedBy>
  <cp:revision>32</cp:revision>
  <dcterms:created xsi:type="dcterms:W3CDTF">2023-07-08T15:06:14Z</dcterms:created>
  <dcterms:modified xsi:type="dcterms:W3CDTF">2023-07-08T16:33:58Z</dcterms:modified>
</cp:coreProperties>
</file>