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3" r:id="rId9"/>
    <p:sldId id="270" r:id="rId10"/>
    <p:sldId id="271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2">
          <p15:clr>
            <a:srgbClr val="A4A3A4"/>
          </p15:clr>
        </p15:guide>
        <p15:guide id="2" orient="horz" pos="752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63">
          <p15:clr>
            <a:srgbClr val="A4A3A4"/>
          </p15:clr>
        </p15:guide>
        <p15:guide id="5" orient="horz" pos="2679">
          <p15:clr>
            <a:srgbClr val="A4A3A4"/>
          </p15:clr>
        </p15:guide>
        <p15:guide id="6" orient="horz" pos="3063">
          <p15:clr>
            <a:srgbClr val="A4A3A4"/>
          </p15:clr>
        </p15:guide>
        <p15:guide id="7" pos="1020">
          <p15:clr>
            <a:srgbClr val="A4A3A4"/>
          </p15:clr>
        </p15:guide>
        <p15:guide id="8" pos="5389">
          <p15:clr>
            <a:srgbClr val="A4A3A4"/>
          </p15:clr>
        </p15:guide>
        <p15:guide id="9" pos="3120">
          <p15:clr>
            <a:srgbClr val="A4A3A4"/>
          </p15:clr>
        </p15:guide>
        <p15:guide id="10" pos="219">
          <p15:clr>
            <a:srgbClr val="A4A3A4"/>
          </p15:clr>
        </p15:guide>
        <p15:guide id="11" pos="3292">
          <p15:clr>
            <a:srgbClr val="A4A3A4"/>
          </p15:clr>
        </p15:guide>
        <p15:guide id="12" pos="3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63E"/>
    <a:srgbClr val="62922E"/>
    <a:srgbClr val="FAB919"/>
    <a:srgbClr val="24A0D8"/>
    <a:srgbClr val="B0C92B"/>
    <a:srgbClr val="65656C"/>
    <a:srgbClr val="9D102D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029" autoAdjust="0"/>
  </p:normalViewPr>
  <p:slideViewPr>
    <p:cSldViewPr snapToGrid="0" showGuides="1">
      <p:cViewPr varScale="1">
        <p:scale>
          <a:sx n="107" d="100"/>
          <a:sy n="107" d="100"/>
        </p:scale>
        <p:origin x="176" y="1272"/>
      </p:cViewPr>
      <p:guideLst>
        <p:guide orient="horz" pos="472"/>
        <p:guide orient="horz" pos="752"/>
        <p:guide orient="horz"/>
        <p:guide orient="horz" pos="163"/>
        <p:guide orient="horz" pos="2679"/>
        <p:guide orient="horz" pos="3063"/>
        <p:guide pos="1020"/>
        <p:guide pos="5389"/>
        <p:guide pos="3120"/>
        <p:guide pos="219"/>
        <p:guide pos="3292"/>
        <p:guide pos="320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03/10/2018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9DCC-C25E-4DA8-8818-89F4154299EB}" type="datetimeFigureOut">
              <a:rPr lang="sv-SE" smtClean="0"/>
              <a:t>2018-10-03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B7EB-B2F6-4A7D-81E1-C456E98F18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826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KTH:s </a:t>
            </a:r>
            <a:r>
              <a:rPr lang="en-US" dirty="0" err="1"/>
              <a:t>verksamhet</a:t>
            </a:r>
            <a:r>
              <a:rPr lang="en-US" dirty="0"/>
              <a:t> </a:t>
            </a:r>
            <a:r>
              <a:rPr lang="en-US" dirty="0" err="1"/>
              <a:t>vilar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pelare</a:t>
            </a:r>
            <a:r>
              <a:rPr lang="en-US" dirty="0"/>
              <a:t>: </a:t>
            </a:r>
            <a:r>
              <a:rPr lang="en-US" b="1" dirty="0" err="1"/>
              <a:t>hållbar</a:t>
            </a:r>
            <a:r>
              <a:rPr lang="en-US" b="1" dirty="0"/>
              <a:t> </a:t>
            </a:r>
            <a:r>
              <a:rPr lang="en-US" b="1" dirty="0" err="1"/>
              <a:t>utveckling</a:t>
            </a:r>
            <a:r>
              <a:rPr lang="en-US" dirty="0"/>
              <a:t>, </a:t>
            </a:r>
            <a:r>
              <a:rPr lang="en-US" b="1" dirty="0" err="1"/>
              <a:t>jämställdhet</a:t>
            </a:r>
            <a:r>
              <a:rPr lang="en-US" b="1" dirty="0"/>
              <a:t> </a:t>
            </a:r>
            <a:r>
              <a:rPr lang="en-US" dirty="0"/>
              <a:t>och </a:t>
            </a:r>
            <a:r>
              <a:rPr lang="en-US" b="1" dirty="0" err="1"/>
              <a:t>internationalisering</a:t>
            </a:r>
            <a:r>
              <a:rPr lang="en-US" dirty="0"/>
              <a:t>:</a:t>
            </a:r>
            <a:endParaRPr lang="sv-SE" b="1" dirty="0"/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arbetar för en hållbar framtid varje dag.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För oss är lika förutsättningar för män och kvinnor en kvalitetsfråga för verksamheten.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samlar studenter, forskare och fakultet från hela världen.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Sigbritt Karlsson är sedan den 12 november 2016 KTH:s</a:t>
            </a:r>
            <a:r>
              <a:rPr lang="sv-SE" sz="1200" baseline="0" dirty="0"/>
              <a:t> rektor. Hon är den 19:e rektorn för KTH och den första kvinnan som innehar positionen. </a:t>
            </a:r>
            <a:r>
              <a:rPr lang="sv-SE" dirty="0"/>
              <a:t>Hon har hela sin akademiska bakgrund från KTH och är civilingenjör i kemiteknik med inriktning bioteknik och professor i polymerteknologi med inriktning de polymera materialens tekniska miljöinteraktion. Mer information om rektor Sigbritt Karlsson finns här: https://www.kth.se/om/rektor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58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KTH:s </a:t>
            </a:r>
            <a:r>
              <a:rPr lang="en-US" dirty="0" err="1"/>
              <a:t>verksamhet</a:t>
            </a:r>
            <a:r>
              <a:rPr lang="en-US" dirty="0"/>
              <a:t> </a:t>
            </a:r>
            <a:r>
              <a:rPr lang="en-US" dirty="0" err="1"/>
              <a:t>vilar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pelare</a:t>
            </a:r>
            <a:r>
              <a:rPr lang="en-US" dirty="0"/>
              <a:t>: </a:t>
            </a:r>
            <a:r>
              <a:rPr lang="en-US" b="1" dirty="0" err="1"/>
              <a:t>hållbar</a:t>
            </a:r>
            <a:r>
              <a:rPr lang="en-US" b="1" dirty="0"/>
              <a:t> </a:t>
            </a:r>
            <a:r>
              <a:rPr lang="en-US" b="1" dirty="0" err="1"/>
              <a:t>utveckling</a:t>
            </a:r>
            <a:r>
              <a:rPr lang="en-US" dirty="0"/>
              <a:t>, </a:t>
            </a:r>
            <a:r>
              <a:rPr lang="en-US" b="1" dirty="0" err="1"/>
              <a:t>jämställdhet</a:t>
            </a:r>
            <a:r>
              <a:rPr lang="en-US" b="1" dirty="0"/>
              <a:t> </a:t>
            </a:r>
            <a:r>
              <a:rPr lang="en-US" dirty="0"/>
              <a:t>och </a:t>
            </a:r>
            <a:r>
              <a:rPr lang="en-US" b="1" dirty="0" err="1"/>
              <a:t>internationalisering</a:t>
            </a:r>
            <a:r>
              <a:rPr lang="en-US" dirty="0"/>
              <a:t>:</a:t>
            </a:r>
            <a:endParaRPr lang="sv-SE" b="1" dirty="0"/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arbetar för en hållbar framtid varje dag.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För oss är lika förutsättningar för män och kvinnor en kvalitetsfråga för verksamheten.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samlar studenter, forskare och fakultet från hela världen.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Sigbritt Karlsson är sedan den 12 november 2016 KTH:s</a:t>
            </a:r>
            <a:r>
              <a:rPr lang="sv-SE" sz="1200" baseline="0" dirty="0"/>
              <a:t> rektor. Hon är den 19:e rektorn för KTH och den första kvinnan som innehar positionen. </a:t>
            </a:r>
            <a:r>
              <a:rPr lang="sv-SE" dirty="0"/>
              <a:t>Hon har hela sin akademiska bakgrund från KTH och är civilingenjör i kemiteknik med inriktning bioteknik och professor i polymerteknologi med inriktning de polymera materialens tekniska miljöinteraktion. Mer information om rektor Sigbritt Karlsson finns här: https://www.kth.se/om/rektor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7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KTH:s </a:t>
            </a:r>
            <a:r>
              <a:rPr lang="en-US" dirty="0" err="1"/>
              <a:t>verksamhet</a:t>
            </a:r>
            <a:r>
              <a:rPr lang="en-US" dirty="0"/>
              <a:t> </a:t>
            </a:r>
            <a:r>
              <a:rPr lang="en-US" dirty="0" err="1"/>
              <a:t>vilar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pelare</a:t>
            </a:r>
            <a:r>
              <a:rPr lang="en-US" dirty="0"/>
              <a:t>: </a:t>
            </a:r>
            <a:r>
              <a:rPr lang="en-US" b="1" dirty="0" err="1"/>
              <a:t>hållbar</a:t>
            </a:r>
            <a:r>
              <a:rPr lang="en-US" b="1" dirty="0"/>
              <a:t> </a:t>
            </a:r>
            <a:r>
              <a:rPr lang="en-US" b="1" dirty="0" err="1"/>
              <a:t>utveckling</a:t>
            </a:r>
            <a:r>
              <a:rPr lang="en-US" dirty="0"/>
              <a:t>, </a:t>
            </a:r>
            <a:r>
              <a:rPr lang="en-US" b="1" dirty="0" err="1"/>
              <a:t>jämställdhet</a:t>
            </a:r>
            <a:r>
              <a:rPr lang="en-US" b="1" dirty="0"/>
              <a:t> </a:t>
            </a:r>
            <a:r>
              <a:rPr lang="en-US" dirty="0"/>
              <a:t>och </a:t>
            </a:r>
            <a:r>
              <a:rPr lang="en-US" b="1" dirty="0" err="1"/>
              <a:t>internationalisering</a:t>
            </a:r>
            <a:r>
              <a:rPr lang="en-US" dirty="0"/>
              <a:t>:</a:t>
            </a:r>
            <a:endParaRPr lang="sv-SE" b="1" dirty="0"/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arbetar för en hållbar framtid varje dag.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För oss är lika förutsättningar för män och kvinnor en kvalitetsfråga för verksamheten.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samlar studenter, forskare och fakultet från hela världen.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Sigbritt Karlsson är sedan den 12 november 2016 KTH:s</a:t>
            </a:r>
            <a:r>
              <a:rPr lang="sv-SE" sz="1200" baseline="0" dirty="0"/>
              <a:t> rektor. Hon är den 19:e rektorn för KTH och den första kvinnan som innehar positionen. </a:t>
            </a:r>
            <a:r>
              <a:rPr lang="sv-SE" dirty="0"/>
              <a:t>Hon har hela sin akademiska bakgrund från KTH och är civilingenjör i kemiteknik med inriktning bioteknik och professor i polymerteknologi med inriktning de polymera materialens tekniska miljöinteraktion. Mer information om rektor Sigbritt Karlsson finns här: https://www.kth.se/om/rektor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1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KTH:s </a:t>
            </a:r>
            <a:r>
              <a:rPr lang="en-US" dirty="0" err="1"/>
              <a:t>verksamhet</a:t>
            </a:r>
            <a:r>
              <a:rPr lang="en-US" dirty="0"/>
              <a:t> </a:t>
            </a:r>
            <a:r>
              <a:rPr lang="en-US" dirty="0" err="1"/>
              <a:t>vilar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pelare</a:t>
            </a:r>
            <a:r>
              <a:rPr lang="en-US" dirty="0"/>
              <a:t>: </a:t>
            </a:r>
            <a:r>
              <a:rPr lang="en-US" b="1" dirty="0" err="1"/>
              <a:t>hållbar</a:t>
            </a:r>
            <a:r>
              <a:rPr lang="en-US" b="1" dirty="0"/>
              <a:t> </a:t>
            </a:r>
            <a:r>
              <a:rPr lang="en-US" b="1" dirty="0" err="1"/>
              <a:t>utveckling</a:t>
            </a:r>
            <a:r>
              <a:rPr lang="en-US" dirty="0"/>
              <a:t>, </a:t>
            </a:r>
            <a:r>
              <a:rPr lang="en-US" b="1" dirty="0" err="1"/>
              <a:t>jämställdhet</a:t>
            </a:r>
            <a:r>
              <a:rPr lang="en-US" b="1" dirty="0"/>
              <a:t> </a:t>
            </a:r>
            <a:r>
              <a:rPr lang="en-US" dirty="0"/>
              <a:t>och </a:t>
            </a:r>
            <a:r>
              <a:rPr lang="en-US" b="1" dirty="0" err="1"/>
              <a:t>internationalisering</a:t>
            </a:r>
            <a:r>
              <a:rPr lang="en-US" dirty="0"/>
              <a:t>:</a:t>
            </a:r>
            <a:endParaRPr lang="sv-SE" b="1" dirty="0"/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arbetar för en hållbar framtid varje dag.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För oss är lika förutsättningar för män och kvinnor en kvalitetsfråga för verksamheten.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samlar studenter, forskare och fakultet från hela världen.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Sigbritt Karlsson är sedan den 12 november 2016 KTH:s</a:t>
            </a:r>
            <a:r>
              <a:rPr lang="sv-SE" sz="1200" baseline="0" dirty="0"/>
              <a:t> rektor. Hon är den 19:e rektorn för KTH och den första kvinnan som innehar positionen. </a:t>
            </a:r>
            <a:r>
              <a:rPr lang="sv-SE" dirty="0"/>
              <a:t>Hon har hela sin akademiska bakgrund från KTH och är civilingenjör i kemiteknik med inriktning bioteknik och professor i polymerteknologi med inriktning de polymera materialens tekniska miljöinteraktion. Mer information om rektor Sigbritt Karlsson finns här: https://www.kth.se/om/rektor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2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KTH:s </a:t>
            </a:r>
            <a:r>
              <a:rPr lang="en-US" dirty="0" err="1"/>
              <a:t>verksamhet</a:t>
            </a:r>
            <a:r>
              <a:rPr lang="en-US" dirty="0"/>
              <a:t> </a:t>
            </a:r>
            <a:r>
              <a:rPr lang="en-US" dirty="0" err="1"/>
              <a:t>vilar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pelare</a:t>
            </a:r>
            <a:r>
              <a:rPr lang="en-US" dirty="0"/>
              <a:t>: </a:t>
            </a:r>
            <a:r>
              <a:rPr lang="en-US" b="1" dirty="0" err="1"/>
              <a:t>hållbar</a:t>
            </a:r>
            <a:r>
              <a:rPr lang="en-US" b="1" dirty="0"/>
              <a:t> </a:t>
            </a:r>
            <a:r>
              <a:rPr lang="en-US" b="1" dirty="0" err="1"/>
              <a:t>utveckling</a:t>
            </a:r>
            <a:r>
              <a:rPr lang="en-US" dirty="0"/>
              <a:t>, </a:t>
            </a:r>
            <a:r>
              <a:rPr lang="en-US" b="1" dirty="0" err="1"/>
              <a:t>jämställdhet</a:t>
            </a:r>
            <a:r>
              <a:rPr lang="en-US" b="1" dirty="0"/>
              <a:t> </a:t>
            </a:r>
            <a:r>
              <a:rPr lang="en-US" dirty="0"/>
              <a:t>och </a:t>
            </a:r>
            <a:r>
              <a:rPr lang="en-US" b="1" dirty="0" err="1"/>
              <a:t>internationalisering</a:t>
            </a:r>
            <a:r>
              <a:rPr lang="en-US" dirty="0"/>
              <a:t>:</a:t>
            </a:r>
            <a:endParaRPr lang="sv-SE" b="1" dirty="0"/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arbetar för en hållbar framtid varje dag.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För oss är lika förutsättningar för män och kvinnor en kvalitetsfråga för verksamheten.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samlar studenter, forskare och fakultet från hela världen.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Sigbritt Karlsson är sedan den 12 november 2016 KTH:s</a:t>
            </a:r>
            <a:r>
              <a:rPr lang="sv-SE" sz="1200" baseline="0" dirty="0"/>
              <a:t> rektor. Hon är den 19:e rektorn för KTH och den första kvinnan som innehar positionen. </a:t>
            </a:r>
            <a:r>
              <a:rPr lang="sv-SE" dirty="0"/>
              <a:t>Hon har hela sin akademiska bakgrund från KTH och är civilingenjör i kemiteknik med inriktning bioteknik och professor i polymerteknologi med inriktning de polymera materialens tekniska miljöinteraktion. Mer information om rektor Sigbritt Karlsson finns här: https://www.kth.se/om/rektor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9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KTH:s </a:t>
            </a:r>
            <a:r>
              <a:rPr lang="en-US" dirty="0" err="1"/>
              <a:t>verksamhet</a:t>
            </a:r>
            <a:r>
              <a:rPr lang="en-US" dirty="0"/>
              <a:t> </a:t>
            </a:r>
            <a:r>
              <a:rPr lang="en-US" dirty="0" err="1"/>
              <a:t>vilar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pelare</a:t>
            </a:r>
            <a:r>
              <a:rPr lang="en-US" dirty="0"/>
              <a:t>: </a:t>
            </a:r>
            <a:r>
              <a:rPr lang="en-US" b="1" dirty="0" err="1"/>
              <a:t>hållbar</a:t>
            </a:r>
            <a:r>
              <a:rPr lang="en-US" b="1" dirty="0"/>
              <a:t> </a:t>
            </a:r>
            <a:r>
              <a:rPr lang="en-US" b="1" dirty="0" err="1"/>
              <a:t>utveckling</a:t>
            </a:r>
            <a:r>
              <a:rPr lang="en-US" dirty="0"/>
              <a:t>, </a:t>
            </a:r>
            <a:r>
              <a:rPr lang="en-US" b="1" dirty="0" err="1"/>
              <a:t>jämställdhet</a:t>
            </a:r>
            <a:r>
              <a:rPr lang="en-US" b="1" dirty="0"/>
              <a:t> </a:t>
            </a:r>
            <a:r>
              <a:rPr lang="en-US" dirty="0"/>
              <a:t>och </a:t>
            </a:r>
            <a:r>
              <a:rPr lang="en-US" b="1" dirty="0" err="1"/>
              <a:t>internationalisering</a:t>
            </a:r>
            <a:r>
              <a:rPr lang="en-US" dirty="0"/>
              <a:t>:</a:t>
            </a:r>
            <a:endParaRPr lang="sv-SE" b="1" dirty="0"/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arbetar för en hållbar framtid varje dag.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För oss är lika förutsättningar för män och kvinnor en kvalitetsfråga för verksamheten.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sv-SE" dirty="0"/>
              <a:t>Vi samlar studenter, forskare och fakultet från hela världen.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Sigbritt Karlsson är sedan den 12 november 2016 KTH:s</a:t>
            </a:r>
            <a:r>
              <a:rPr lang="sv-SE" sz="1200" baseline="0" dirty="0"/>
              <a:t> rektor. Hon är den 19:e rektorn för KTH och den första kvinnan som innehar positionen. </a:t>
            </a:r>
            <a:r>
              <a:rPr lang="sv-SE" dirty="0"/>
              <a:t>Hon har hela sin akademiska bakgrund från KTH och är civilingenjör i kemiteknik med inriktning bioteknik och professor i polymerteknologi med inriktning de polymera materialens tekniska miljöinteraktion. Mer information om rektor Sigbritt Karlsson finns här: https://www.kth.se/om/rektor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1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sv-SE" sz="1800" dirty="0"/>
              <a:t>KTH är Sveriges största och äldsta</a:t>
            </a:r>
            <a:r>
              <a:rPr lang="sv-SE" sz="1800" baseline="0" dirty="0"/>
              <a:t> tekniska universitet:</a:t>
            </a:r>
            <a:r>
              <a:rPr lang="sv-SE" sz="1800" dirty="0"/>
              <a:t> </a:t>
            </a:r>
          </a:p>
          <a:p>
            <a:pPr marL="463550" lvl="1" indent="-285750">
              <a:buFontTx/>
              <a:buChar char="-"/>
            </a:pPr>
            <a:r>
              <a:rPr lang="en-US" sz="1800" dirty="0" err="1"/>
              <a:t>Grundades</a:t>
            </a:r>
            <a:r>
              <a:rPr lang="en-US" sz="1800" baseline="0" dirty="0"/>
              <a:t> 1827</a:t>
            </a:r>
            <a:endParaRPr lang="en-US" sz="1800" dirty="0"/>
          </a:p>
          <a:p>
            <a:pPr marL="463550" lvl="1" indent="-285750">
              <a:buFontTx/>
              <a:buChar char="-"/>
            </a:pPr>
            <a:r>
              <a:rPr lang="en-US" sz="1800" dirty="0"/>
              <a:t>Kung</a:t>
            </a:r>
            <a:r>
              <a:rPr lang="en-US" sz="1800" baseline="0" dirty="0"/>
              <a:t> </a:t>
            </a:r>
            <a:r>
              <a:rPr lang="en-US" sz="1800" dirty="0"/>
              <a:t>Carl XVI </a:t>
            </a:r>
            <a:r>
              <a:rPr lang="en-US" sz="1800" dirty="0" err="1"/>
              <a:t>Gustaf</a:t>
            </a:r>
            <a:r>
              <a:rPr lang="en-US" sz="1800" dirty="0"/>
              <a:t> </a:t>
            </a:r>
            <a:r>
              <a:rPr lang="en-US" sz="1800" dirty="0" err="1"/>
              <a:t>är</a:t>
            </a:r>
            <a:r>
              <a:rPr lang="en-US" sz="1800" dirty="0"/>
              <a:t> </a:t>
            </a:r>
            <a:r>
              <a:rPr lang="en-US" sz="1800" dirty="0" err="1"/>
              <a:t>universitetet</a:t>
            </a:r>
            <a:r>
              <a:rPr lang="en-US" sz="1800" dirty="0"/>
              <a:t> </a:t>
            </a:r>
            <a:r>
              <a:rPr lang="en-US" sz="1800" dirty="0" err="1"/>
              <a:t>beskyddare</a:t>
            </a:r>
            <a:endParaRPr lang="en-US" sz="1800" dirty="0"/>
          </a:p>
          <a:p>
            <a:pPr marL="463550" lvl="1" indent="-285750">
              <a:buFontTx/>
              <a:buChar char="-"/>
            </a:pPr>
            <a:endParaRPr lang="sv-SE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KTH </a:t>
            </a:r>
            <a:r>
              <a:rPr lang="en-US" sz="1800" dirty="0" err="1"/>
              <a:t>har</a:t>
            </a:r>
            <a:r>
              <a:rPr lang="en-US" sz="1800" dirty="0"/>
              <a:t>: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Mer</a:t>
            </a:r>
            <a:r>
              <a:rPr lang="en-US" sz="1800" dirty="0"/>
              <a:t> </a:t>
            </a:r>
            <a:r>
              <a:rPr lang="en-US" sz="1800" dirty="0" err="1"/>
              <a:t>än</a:t>
            </a:r>
            <a:r>
              <a:rPr lang="en-US" sz="1800" dirty="0"/>
              <a:t> 13 000 </a:t>
            </a:r>
            <a:r>
              <a:rPr lang="en-US" sz="1800" dirty="0" err="1"/>
              <a:t>helårsstudenter</a:t>
            </a:r>
            <a:r>
              <a:rPr lang="en-US" sz="1800" dirty="0"/>
              <a:t> (</a:t>
            </a:r>
            <a:r>
              <a:rPr lang="en-US" sz="1800" dirty="0" err="1"/>
              <a:t>varav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tredjedel</a:t>
            </a:r>
            <a:r>
              <a:rPr lang="en-US" sz="1800" dirty="0"/>
              <a:t> </a:t>
            </a:r>
            <a:r>
              <a:rPr lang="en-US" sz="1800" dirty="0" err="1"/>
              <a:t>kvinnor</a:t>
            </a:r>
            <a:r>
              <a:rPr lang="en-US" sz="1800" dirty="0"/>
              <a:t>)</a:t>
            </a:r>
            <a:r>
              <a:rPr lang="sv-SE" sz="1800" dirty="0"/>
              <a:t>.</a:t>
            </a:r>
            <a:endParaRPr lang="en-US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sv-SE" sz="1800" dirty="0"/>
              <a:t>Närmare 1 800 forskarstuderande (varav en tredjedel kvinnor)</a:t>
            </a:r>
            <a:endParaRPr lang="en-US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Omkring</a:t>
            </a:r>
            <a:r>
              <a:rPr lang="en-US" sz="1800" dirty="0"/>
              <a:t> 3 500 </a:t>
            </a:r>
            <a:r>
              <a:rPr lang="en-US" sz="1800" dirty="0" err="1"/>
              <a:t>årsarbetskrafter</a:t>
            </a:r>
            <a:r>
              <a:rPr lang="sv-SE" sz="1800" dirty="0"/>
              <a:t> (varav en tredjedel kvinnor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KTH </a:t>
            </a:r>
            <a:r>
              <a:rPr lang="en-US" sz="1800" dirty="0" err="1"/>
              <a:t>har</a:t>
            </a:r>
            <a:r>
              <a:rPr lang="en-US" sz="1800" baseline="0" dirty="0"/>
              <a:t> </a:t>
            </a:r>
            <a:r>
              <a:rPr lang="en-US" sz="1800" baseline="0" dirty="0" err="1"/>
              <a:t>fyra</a:t>
            </a:r>
            <a:r>
              <a:rPr lang="en-US" sz="1800" baseline="0" dirty="0"/>
              <a:t> campus </a:t>
            </a:r>
            <a:r>
              <a:rPr lang="en-US" sz="1800" baseline="0" dirty="0" err="1"/>
              <a:t>i</a:t>
            </a:r>
            <a:r>
              <a:rPr lang="en-US" sz="1800" baseline="0" dirty="0"/>
              <a:t> </a:t>
            </a:r>
            <a:r>
              <a:rPr lang="en-US" sz="1800" baseline="0" dirty="0" err="1"/>
              <a:t>Stockholmsregionen</a:t>
            </a:r>
            <a:r>
              <a:rPr lang="en-US" sz="1800" baseline="0" dirty="0"/>
              <a:t>: 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Södertälje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Flemingsberg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Kista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Stockholm City</a:t>
            </a:r>
            <a:endParaRPr lang="en-US" sz="1800" dirty="0">
              <a:solidFill>
                <a:srgbClr val="008000"/>
              </a:solidFill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Bild</a:t>
            </a:r>
            <a:r>
              <a:rPr lang="en-US" sz="1800" dirty="0"/>
              <a:t>: KTH Campus </a:t>
            </a:r>
            <a:r>
              <a:rPr lang="en-US" sz="1800" dirty="0" err="1"/>
              <a:t>i</a:t>
            </a:r>
            <a:r>
              <a:rPr lang="en-US" sz="1800" dirty="0"/>
              <a:t> Stockholm City.)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7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sv-SE" sz="1800" dirty="0"/>
              <a:t>KTH är Sveriges största och äldsta</a:t>
            </a:r>
            <a:r>
              <a:rPr lang="sv-SE" sz="1800" baseline="0" dirty="0"/>
              <a:t> tekniska universitet:</a:t>
            </a:r>
            <a:r>
              <a:rPr lang="sv-SE" sz="1800" dirty="0"/>
              <a:t> </a:t>
            </a:r>
          </a:p>
          <a:p>
            <a:pPr marL="463550" lvl="1" indent="-285750">
              <a:buFontTx/>
              <a:buChar char="-"/>
            </a:pPr>
            <a:r>
              <a:rPr lang="en-US" sz="1800" dirty="0" err="1"/>
              <a:t>Grundades</a:t>
            </a:r>
            <a:r>
              <a:rPr lang="en-US" sz="1800" baseline="0" dirty="0"/>
              <a:t> 1827</a:t>
            </a:r>
            <a:endParaRPr lang="en-US" sz="1800" dirty="0"/>
          </a:p>
          <a:p>
            <a:pPr marL="463550" lvl="1" indent="-285750">
              <a:buFontTx/>
              <a:buChar char="-"/>
            </a:pPr>
            <a:r>
              <a:rPr lang="en-US" sz="1800" dirty="0"/>
              <a:t>Kung</a:t>
            </a:r>
            <a:r>
              <a:rPr lang="en-US" sz="1800" baseline="0" dirty="0"/>
              <a:t> </a:t>
            </a:r>
            <a:r>
              <a:rPr lang="en-US" sz="1800" dirty="0"/>
              <a:t>Carl XVI </a:t>
            </a:r>
            <a:r>
              <a:rPr lang="en-US" sz="1800" dirty="0" err="1"/>
              <a:t>Gustaf</a:t>
            </a:r>
            <a:r>
              <a:rPr lang="en-US" sz="1800" dirty="0"/>
              <a:t> </a:t>
            </a:r>
            <a:r>
              <a:rPr lang="en-US" sz="1800" dirty="0" err="1"/>
              <a:t>är</a:t>
            </a:r>
            <a:r>
              <a:rPr lang="en-US" sz="1800" dirty="0"/>
              <a:t> </a:t>
            </a:r>
            <a:r>
              <a:rPr lang="en-US" sz="1800" dirty="0" err="1"/>
              <a:t>universitetet</a:t>
            </a:r>
            <a:r>
              <a:rPr lang="en-US" sz="1800" dirty="0"/>
              <a:t> </a:t>
            </a:r>
            <a:r>
              <a:rPr lang="en-US" sz="1800" dirty="0" err="1"/>
              <a:t>beskyddare</a:t>
            </a:r>
            <a:endParaRPr lang="en-US" sz="1800" dirty="0"/>
          </a:p>
          <a:p>
            <a:pPr marL="463550" lvl="1" indent="-285750">
              <a:buFontTx/>
              <a:buChar char="-"/>
            </a:pPr>
            <a:endParaRPr lang="sv-SE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KTH </a:t>
            </a:r>
            <a:r>
              <a:rPr lang="en-US" sz="1800" dirty="0" err="1"/>
              <a:t>har</a:t>
            </a:r>
            <a:r>
              <a:rPr lang="en-US" sz="1800" dirty="0"/>
              <a:t>: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Mer</a:t>
            </a:r>
            <a:r>
              <a:rPr lang="en-US" sz="1800" dirty="0"/>
              <a:t> </a:t>
            </a:r>
            <a:r>
              <a:rPr lang="en-US" sz="1800" dirty="0" err="1"/>
              <a:t>än</a:t>
            </a:r>
            <a:r>
              <a:rPr lang="en-US" sz="1800" dirty="0"/>
              <a:t> 13 000 </a:t>
            </a:r>
            <a:r>
              <a:rPr lang="en-US" sz="1800" dirty="0" err="1"/>
              <a:t>helårsstudenter</a:t>
            </a:r>
            <a:r>
              <a:rPr lang="en-US" sz="1800" dirty="0"/>
              <a:t> (</a:t>
            </a:r>
            <a:r>
              <a:rPr lang="en-US" sz="1800" dirty="0" err="1"/>
              <a:t>varav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tredjedel</a:t>
            </a:r>
            <a:r>
              <a:rPr lang="en-US" sz="1800" dirty="0"/>
              <a:t> </a:t>
            </a:r>
            <a:r>
              <a:rPr lang="en-US" sz="1800" dirty="0" err="1"/>
              <a:t>kvinnor</a:t>
            </a:r>
            <a:r>
              <a:rPr lang="en-US" sz="1800" dirty="0"/>
              <a:t>)</a:t>
            </a:r>
            <a:r>
              <a:rPr lang="sv-SE" sz="1800" dirty="0"/>
              <a:t>.</a:t>
            </a:r>
            <a:endParaRPr lang="en-US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sv-SE" sz="1800" dirty="0"/>
              <a:t>Närmare 1 800 forskarstuderande (varav en tredjedel kvinnor)</a:t>
            </a:r>
            <a:endParaRPr lang="en-US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Omkring</a:t>
            </a:r>
            <a:r>
              <a:rPr lang="en-US" sz="1800" dirty="0"/>
              <a:t> 3 500 </a:t>
            </a:r>
            <a:r>
              <a:rPr lang="en-US" sz="1800" dirty="0" err="1"/>
              <a:t>årsarbetskrafter</a:t>
            </a:r>
            <a:r>
              <a:rPr lang="sv-SE" sz="1800" dirty="0"/>
              <a:t> (varav en tredjedel kvinnor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KTH </a:t>
            </a:r>
            <a:r>
              <a:rPr lang="en-US" sz="1800" dirty="0" err="1"/>
              <a:t>har</a:t>
            </a:r>
            <a:r>
              <a:rPr lang="en-US" sz="1800" baseline="0" dirty="0"/>
              <a:t> </a:t>
            </a:r>
            <a:r>
              <a:rPr lang="en-US" sz="1800" baseline="0" dirty="0" err="1"/>
              <a:t>fyra</a:t>
            </a:r>
            <a:r>
              <a:rPr lang="en-US" sz="1800" baseline="0" dirty="0"/>
              <a:t> campus </a:t>
            </a:r>
            <a:r>
              <a:rPr lang="en-US" sz="1800" baseline="0" dirty="0" err="1"/>
              <a:t>i</a:t>
            </a:r>
            <a:r>
              <a:rPr lang="en-US" sz="1800" baseline="0" dirty="0"/>
              <a:t> </a:t>
            </a:r>
            <a:r>
              <a:rPr lang="en-US" sz="1800" baseline="0" dirty="0" err="1"/>
              <a:t>Stockholmsregionen</a:t>
            </a:r>
            <a:r>
              <a:rPr lang="en-US" sz="1800" baseline="0" dirty="0"/>
              <a:t>: 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Södertälje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Flemingsberg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Kista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Stockholm City</a:t>
            </a:r>
            <a:endParaRPr lang="en-US" sz="1800" dirty="0">
              <a:solidFill>
                <a:srgbClr val="008000"/>
              </a:solidFill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Bild</a:t>
            </a:r>
            <a:r>
              <a:rPr lang="en-US" sz="1800" dirty="0"/>
              <a:t>: KTH Campus </a:t>
            </a:r>
            <a:r>
              <a:rPr lang="en-US" sz="1800" dirty="0" err="1"/>
              <a:t>i</a:t>
            </a:r>
            <a:r>
              <a:rPr lang="en-US" sz="1800" dirty="0"/>
              <a:t> Stockholm City.)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0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sv-SE" sz="1800" dirty="0"/>
              <a:t>KTH är Sveriges största och äldsta</a:t>
            </a:r>
            <a:r>
              <a:rPr lang="sv-SE" sz="1800" baseline="0" dirty="0"/>
              <a:t> tekniska universitet:</a:t>
            </a:r>
            <a:r>
              <a:rPr lang="sv-SE" sz="1800" dirty="0"/>
              <a:t> </a:t>
            </a:r>
          </a:p>
          <a:p>
            <a:pPr marL="463550" lvl="1" indent="-285750">
              <a:buFontTx/>
              <a:buChar char="-"/>
            </a:pPr>
            <a:r>
              <a:rPr lang="en-US" sz="1800" dirty="0" err="1"/>
              <a:t>Grundades</a:t>
            </a:r>
            <a:r>
              <a:rPr lang="en-US" sz="1800" baseline="0" dirty="0"/>
              <a:t> 1827</a:t>
            </a:r>
            <a:endParaRPr lang="en-US" sz="1800" dirty="0"/>
          </a:p>
          <a:p>
            <a:pPr marL="463550" lvl="1" indent="-285750">
              <a:buFontTx/>
              <a:buChar char="-"/>
            </a:pPr>
            <a:r>
              <a:rPr lang="en-US" sz="1800" dirty="0"/>
              <a:t>Kung</a:t>
            </a:r>
            <a:r>
              <a:rPr lang="en-US" sz="1800" baseline="0" dirty="0"/>
              <a:t> </a:t>
            </a:r>
            <a:r>
              <a:rPr lang="en-US" sz="1800" dirty="0"/>
              <a:t>Carl XVI </a:t>
            </a:r>
            <a:r>
              <a:rPr lang="en-US" sz="1800" dirty="0" err="1"/>
              <a:t>Gustaf</a:t>
            </a:r>
            <a:r>
              <a:rPr lang="en-US" sz="1800" dirty="0"/>
              <a:t> </a:t>
            </a:r>
            <a:r>
              <a:rPr lang="en-US" sz="1800" dirty="0" err="1"/>
              <a:t>är</a:t>
            </a:r>
            <a:r>
              <a:rPr lang="en-US" sz="1800" dirty="0"/>
              <a:t> </a:t>
            </a:r>
            <a:r>
              <a:rPr lang="en-US" sz="1800" dirty="0" err="1"/>
              <a:t>universitetet</a:t>
            </a:r>
            <a:r>
              <a:rPr lang="en-US" sz="1800" dirty="0"/>
              <a:t> </a:t>
            </a:r>
            <a:r>
              <a:rPr lang="en-US" sz="1800" dirty="0" err="1"/>
              <a:t>beskyddare</a:t>
            </a:r>
            <a:endParaRPr lang="en-US" sz="1800" dirty="0"/>
          </a:p>
          <a:p>
            <a:pPr marL="463550" lvl="1" indent="-285750">
              <a:buFontTx/>
              <a:buChar char="-"/>
            </a:pPr>
            <a:endParaRPr lang="sv-SE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KTH </a:t>
            </a:r>
            <a:r>
              <a:rPr lang="en-US" sz="1800" dirty="0" err="1"/>
              <a:t>har</a:t>
            </a:r>
            <a:r>
              <a:rPr lang="en-US" sz="1800" dirty="0"/>
              <a:t>: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Mer</a:t>
            </a:r>
            <a:r>
              <a:rPr lang="en-US" sz="1800" dirty="0"/>
              <a:t> </a:t>
            </a:r>
            <a:r>
              <a:rPr lang="en-US" sz="1800" dirty="0" err="1"/>
              <a:t>än</a:t>
            </a:r>
            <a:r>
              <a:rPr lang="en-US" sz="1800" dirty="0"/>
              <a:t> 13 000 </a:t>
            </a:r>
            <a:r>
              <a:rPr lang="en-US" sz="1800" dirty="0" err="1"/>
              <a:t>helårsstudenter</a:t>
            </a:r>
            <a:r>
              <a:rPr lang="en-US" sz="1800" dirty="0"/>
              <a:t> (</a:t>
            </a:r>
            <a:r>
              <a:rPr lang="en-US" sz="1800" dirty="0" err="1"/>
              <a:t>varav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tredjedel</a:t>
            </a:r>
            <a:r>
              <a:rPr lang="en-US" sz="1800" dirty="0"/>
              <a:t> </a:t>
            </a:r>
            <a:r>
              <a:rPr lang="en-US" sz="1800" dirty="0" err="1"/>
              <a:t>kvinnor</a:t>
            </a:r>
            <a:r>
              <a:rPr lang="en-US" sz="1800" dirty="0"/>
              <a:t>)</a:t>
            </a:r>
            <a:r>
              <a:rPr lang="sv-SE" sz="1800" dirty="0"/>
              <a:t>.</a:t>
            </a:r>
            <a:endParaRPr lang="en-US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sv-SE" sz="1800" dirty="0"/>
              <a:t>Närmare 1 800 forskarstuderande (varav en tredjedel kvinnor)</a:t>
            </a:r>
            <a:endParaRPr lang="en-US" sz="1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Omkring</a:t>
            </a:r>
            <a:r>
              <a:rPr lang="en-US" sz="1800" dirty="0"/>
              <a:t> 3 500 </a:t>
            </a:r>
            <a:r>
              <a:rPr lang="en-US" sz="1800" dirty="0" err="1"/>
              <a:t>årsarbetskrafter</a:t>
            </a:r>
            <a:r>
              <a:rPr lang="sv-SE" sz="1800" dirty="0"/>
              <a:t> (varav en tredjedel kvinnor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KTH </a:t>
            </a:r>
            <a:r>
              <a:rPr lang="en-US" sz="1800" dirty="0" err="1"/>
              <a:t>har</a:t>
            </a:r>
            <a:r>
              <a:rPr lang="en-US" sz="1800" baseline="0" dirty="0"/>
              <a:t> </a:t>
            </a:r>
            <a:r>
              <a:rPr lang="en-US" sz="1800" baseline="0" dirty="0" err="1"/>
              <a:t>fyra</a:t>
            </a:r>
            <a:r>
              <a:rPr lang="en-US" sz="1800" baseline="0" dirty="0"/>
              <a:t> campus </a:t>
            </a:r>
            <a:r>
              <a:rPr lang="en-US" sz="1800" baseline="0" dirty="0" err="1"/>
              <a:t>i</a:t>
            </a:r>
            <a:r>
              <a:rPr lang="en-US" sz="1800" baseline="0" dirty="0"/>
              <a:t> </a:t>
            </a:r>
            <a:r>
              <a:rPr lang="en-US" sz="1800" baseline="0" dirty="0" err="1"/>
              <a:t>Stockholmsregionen</a:t>
            </a:r>
            <a:r>
              <a:rPr lang="en-US" sz="1800" baseline="0" dirty="0"/>
              <a:t>: 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Södertälje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Flemingsberg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/>
              <a:t>Kista</a:t>
            </a:r>
            <a:endParaRPr lang="en-US" sz="1800" dirty="0"/>
          </a:p>
          <a:p>
            <a:pPr marL="4635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Stockholm City</a:t>
            </a:r>
            <a:endParaRPr lang="en-US" sz="1800" dirty="0">
              <a:solidFill>
                <a:srgbClr val="008000"/>
              </a:solidFill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Bild</a:t>
            </a:r>
            <a:r>
              <a:rPr lang="en-US" sz="1800" dirty="0"/>
              <a:t>: KTH Campus </a:t>
            </a:r>
            <a:r>
              <a:rPr lang="en-US" sz="1800" dirty="0" err="1"/>
              <a:t>i</a:t>
            </a:r>
            <a:r>
              <a:rPr lang="en-US" sz="1800" dirty="0"/>
              <a:t> Stockholm City.)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F7CE-F4C0-45D9-88AF-B8369C4CCE1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2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870886"/>
            <a:ext cx="6984337" cy="782763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1707654"/>
            <a:ext cx="6987075" cy="702078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4" y="258367"/>
            <a:ext cx="603657" cy="6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4197523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/>
          <p:cNvSpPr>
            <a:spLocks noChangeAspect="1" noChangeArrowheads="1" noTextEdit="1"/>
          </p:cNvSpPr>
          <p:nvPr userDrawn="1"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29" name="Grupp 28"/>
          <p:cNvGrpSpPr/>
          <p:nvPr userDrawn="1"/>
        </p:nvGrpSpPr>
        <p:grpSpPr>
          <a:xfrm>
            <a:off x="0" y="2709862"/>
            <a:ext cx="9144000" cy="2433638"/>
            <a:chOff x="0" y="2709862"/>
            <a:chExt cx="9144000" cy="2433638"/>
          </a:xfrm>
        </p:grpSpPr>
        <p:sp>
          <p:nvSpPr>
            <p:cNvPr id="14" name="Rektangel 13"/>
            <p:cNvSpPr/>
            <p:nvPr userDrawn="1"/>
          </p:nvSpPr>
          <p:spPr bwMode="gray">
            <a:xfrm>
              <a:off x="0" y="2709862"/>
              <a:ext cx="9144000" cy="24336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upp 22"/>
            <p:cNvGrpSpPr/>
            <p:nvPr userDrawn="1"/>
          </p:nvGrpSpPr>
          <p:grpSpPr>
            <a:xfrm>
              <a:off x="0" y="3052732"/>
              <a:ext cx="9144000" cy="1744661"/>
              <a:chOff x="900907" y="2551188"/>
              <a:chExt cx="9144000" cy="1744661"/>
            </a:xfrm>
          </p:grpSpPr>
          <p:sp>
            <p:nvSpPr>
              <p:cNvPr id="24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5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 b="1" dirty="0"/>
              </a:p>
            </p:txBody>
          </p:sp>
          <p:sp>
            <p:nvSpPr>
              <p:cNvPr id="26" name="Rektangel 11"/>
              <p:cNvSpPr/>
              <p:nvPr userDrawn="1"/>
            </p:nvSpPr>
            <p:spPr>
              <a:xfrm>
                <a:off x="900907" y="2551188"/>
                <a:ext cx="9144000" cy="922337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7" name="Rektangel 12"/>
              <p:cNvSpPr/>
              <p:nvPr userDrawn="1"/>
            </p:nvSpPr>
            <p:spPr>
              <a:xfrm>
                <a:off x="900907" y="2759149"/>
                <a:ext cx="9144000" cy="15367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8" name="Rektangel 13"/>
              <p:cNvSpPr/>
              <p:nvPr userDrawn="1"/>
            </p:nvSpPr>
            <p:spPr>
              <a:xfrm>
                <a:off x="900907" y="2855987"/>
                <a:ext cx="9144000" cy="14351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>
                  <a:ln>
                    <a:solidFill>
                      <a:schemeClr val="tx2"/>
                    </a:solidFill>
                  </a:ln>
                </a:endParaRPr>
              </a:p>
            </p:txBody>
          </p:sp>
        </p:grpSp>
      </p:grpSp>
      <p:sp>
        <p:nvSpPr>
          <p:cNvPr id="15" name="textruta 14"/>
          <p:cNvSpPr txBox="1"/>
          <p:nvPr userDrawn="1"/>
        </p:nvSpPr>
        <p:spPr>
          <a:xfrm>
            <a:off x="7103422" y="171390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/>
              <a:t>KTH ROYAL INSTITUTE</a:t>
            </a:r>
            <a:br>
              <a:rPr lang="sv-SE" sz="1100" b="1" dirty="0"/>
            </a:br>
            <a:r>
              <a:rPr lang="sv-SE" sz="1100" b="1" dirty="0"/>
              <a:t>OF</a:t>
            </a:r>
            <a:r>
              <a:rPr lang="sv-SE" sz="1100" b="1" baseline="0" dirty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5" y="258366"/>
            <a:ext cx="514350" cy="4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066801"/>
            <a:ext cx="6935788" cy="317896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4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DE5250FA-124A-4843-B598-5DB34E0F13D2}" type="datetime1">
              <a:rPr lang="sv-SE" smtClean="0"/>
              <a:t>2018-10-03</a:t>
            </a:fld>
            <a:endParaRPr lang="sv-SE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none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www.kth.se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990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870886"/>
            <a:ext cx="6984337" cy="782763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1707654"/>
            <a:ext cx="6987075" cy="702078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4" y="258367"/>
            <a:ext cx="603657" cy="6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4197523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/>
          <p:cNvSpPr>
            <a:spLocks noChangeAspect="1" noChangeArrowheads="1" noTextEdit="1"/>
          </p:cNvSpPr>
          <p:nvPr userDrawn="1"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29" name="Grupp 28"/>
          <p:cNvGrpSpPr/>
          <p:nvPr userDrawn="1"/>
        </p:nvGrpSpPr>
        <p:grpSpPr>
          <a:xfrm>
            <a:off x="0" y="2709862"/>
            <a:ext cx="9144000" cy="2433638"/>
            <a:chOff x="0" y="2709862"/>
            <a:chExt cx="9144000" cy="2433638"/>
          </a:xfrm>
        </p:grpSpPr>
        <p:sp>
          <p:nvSpPr>
            <p:cNvPr id="14" name="Rektangel 13"/>
            <p:cNvSpPr/>
            <p:nvPr userDrawn="1"/>
          </p:nvSpPr>
          <p:spPr bwMode="gray">
            <a:xfrm>
              <a:off x="0" y="2709862"/>
              <a:ext cx="9144000" cy="24336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upp 22"/>
            <p:cNvGrpSpPr/>
            <p:nvPr userDrawn="1"/>
          </p:nvGrpSpPr>
          <p:grpSpPr>
            <a:xfrm>
              <a:off x="0" y="3052732"/>
              <a:ext cx="9144000" cy="1744661"/>
              <a:chOff x="900907" y="2551188"/>
              <a:chExt cx="9144000" cy="1744661"/>
            </a:xfrm>
          </p:grpSpPr>
          <p:sp>
            <p:nvSpPr>
              <p:cNvPr id="24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5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 b="1" dirty="0"/>
              </a:p>
            </p:txBody>
          </p:sp>
          <p:sp>
            <p:nvSpPr>
              <p:cNvPr id="26" name="Rektangel 11"/>
              <p:cNvSpPr/>
              <p:nvPr userDrawn="1"/>
            </p:nvSpPr>
            <p:spPr>
              <a:xfrm>
                <a:off x="900907" y="2551188"/>
                <a:ext cx="9144000" cy="922337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7" name="Rektangel 12"/>
              <p:cNvSpPr/>
              <p:nvPr userDrawn="1"/>
            </p:nvSpPr>
            <p:spPr>
              <a:xfrm>
                <a:off x="900907" y="2759149"/>
                <a:ext cx="9144000" cy="15367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8" name="Rektangel 13"/>
              <p:cNvSpPr/>
              <p:nvPr userDrawn="1"/>
            </p:nvSpPr>
            <p:spPr>
              <a:xfrm>
                <a:off x="900907" y="2855987"/>
                <a:ext cx="9144000" cy="14351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>
                  <a:ln>
                    <a:solidFill>
                      <a:schemeClr val="tx2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2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066801"/>
            <a:ext cx="6935788" cy="317896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A8FFEA6B-021A-4247-9DAE-5E777303124E}" type="datetime1">
              <a:rPr lang="sv-SE" smtClean="0"/>
              <a:t>2018-10-03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www.kth.se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55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066801"/>
            <a:ext cx="3312790" cy="317896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066801"/>
            <a:ext cx="3328988" cy="317896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D3173AFA-BF43-465A-9AA8-2678DBAF97BB}" type="datetime1">
              <a:rPr lang="sv-SE" smtClean="0"/>
              <a:t>2018-10-03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www.kth.se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066801"/>
            <a:ext cx="3312790" cy="317896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066802"/>
            <a:ext cx="3328988" cy="317896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B46815B2-3D82-4A8A-BDBD-1A41968CEE08}" type="datetime1">
              <a:rPr lang="sv-SE" smtClean="0"/>
              <a:t>2018-10-03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www.kth.se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066801"/>
            <a:ext cx="3328988" cy="317896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066801"/>
            <a:ext cx="3328988" cy="317896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3CC921F6-51BB-4EC9-A0B1-AF298963C00C}" type="datetime1">
              <a:rPr lang="sv-SE" smtClean="0"/>
              <a:t>2018-10-03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www.kth.se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3580" y="1069181"/>
            <a:ext cx="9147580" cy="365942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9350 w 9152201"/>
              <a:gd name="connsiteY5" fmla="*/ 4009885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9350 w 9152201"/>
              <a:gd name="connsiteY5" fmla="*/ 4059859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9350 w 9152201"/>
              <a:gd name="connsiteY5" fmla="*/ 4059859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9350 w 9152201"/>
              <a:gd name="connsiteY5" fmla="*/ 4059859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4357 w 9152201"/>
              <a:gd name="connsiteY5" fmla="*/ 4071617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17878 w 9152201"/>
              <a:gd name="connsiteY3" fmla="*/ 4006425 h 4281672"/>
              <a:gd name="connsiteX4" fmla="*/ 1346814 w 9152201"/>
              <a:gd name="connsiteY4" fmla="*/ 4004170 h 4281672"/>
              <a:gd name="connsiteX5" fmla="*/ 1264357 w 9152201"/>
              <a:gd name="connsiteY5" fmla="*/ 4071617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0613"/>
              <a:gd name="connsiteY0" fmla="*/ 0 h 4281672"/>
              <a:gd name="connsiteX1" fmla="*/ 9150613 w 9150613"/>
              <a:gd name="connsiteY1" fmla="*/ 9702 h 4281672"/>
              <a:gd name="connsiteX2" fmla="*/ 9117878 w 9150613"/>
              <a:gd name="connsiteY2" fmla="*/ 0 h 4281672"/>
              <a:gd name="connsiteX3" fmla="*/ 9117878 w 9150613"/>
              <a:gd name="connsiteY3" fmla="*/ 4006425 h 4281672"/>
              <a:gd name="connsiteX4" fmla="*/ 1346814 w 9150613"/>
              <a:gd name="connsiteY4" fmla="*/ 4004170 h 4281672"/>
              <a:gd name="connsiteX5" fmla="*/ 1264357 w 9150613"/>
              <a:gd name="connsiteY5" fmla="*/ 4071617 h 4281672"/>
              <a:gd name="connsiteX6" fmla="*/ 1262230 w 9150613"/>
              <a:gd name="connsiteY6" fmla="*/ 4220084 h 4281672"/>
              <a:gd name="connsiteX7" fmla="*/ 1213854 w 9150613"/>
              <a:gd name="connsiteY7" fmla="*/ 4280000 h 4281672"/>
              <a:gd name="connsiteX8" fmla="*/ 5812 w 9150613"/>
              <a:gd name="connsiteY8" fmla="*/ 4281672 h 4281672"/>
              <a:gd name="connsiteX9" fmla="*/ 6613 w 9150613"/>
              <a:gd name="connsiteY9" fmla="*/ 718270 h 4281672"/>
              <a:gd name="connsiteX10" fmla="*/ 806 w 9150613"/>
              <a:gd name="connsiteY10" fmla="*/ 0 h 4281672"/>
              <a:gd name="connsiteX0" fmla="*/ 806 w 9150613"/>
              <a:gd name="connsiteY0" fmla="*/ 0 h 4281672"/>
              <a:gd name="connsiteX1" fmla="*/ 9150613 w 9150613"/>
              <a:gd name="connsiteY1" fmla="*/ 9702 h 4281672"/>
              <a:gd name="connsiteX2" fmla="*/ 9117878 w 9150613"/>
              <a:gd name="connsiteY2" fmla="*/ 0 h 4281672"/>
              <a:gd name="connsiteX3" fmla="*/ 9117878 w 9150613"/>
              <a:gd name="connsiteY3" fmla="*/ 4006425 h 4281672"/>
              <a:gd name="connsiteX4" fmla="*/ 1346814 w 9150613"/>
              <a:gd name="connsiteY4" fmla="*/ 4004170 h 4281672"/>
              <a:gd name="connsiteX5" fmla="*/ 1264357 w 9150613"/>
              <a:gd name="connsiteY5" fmla="*/ 4071617 h 4281672"/>
              <a:gd name="connsiteX6" fmla="*/ 1262230 w 9150613"/>
              <a:gd name="connsiteY6" fmla="*/ 4220084 h 4281672"/>
              <a:gd name="connsiteX7" fmla="*/ 1213854 w 9150613"/>
              <a:gd name="connsiteY7" fmla="*/ 4280000 h 4281672"/>
              <a:gd name="connsiteX8" fmla="*/ 5812 w 9150613"/>
              <a:gd name="connsiteY8" fmla="*/ 4281672 h 4281672"/>
              <a:gd name="connsiteX9" fmla="*/ 6613 w 9150613"/>
              <a:gd name="connsiteY9" fmla="*/ 718270 h 4281672"/>
              <a:gd name="connsiteX10" fmla="*/ 806 w 9150613"/>
              <a:gd name="connsiteY10" fmla="*/ 0 h 4281672"/>
              <a:gd name="connsiteX0" fmla="*/ 806 w 9150613"/>
              <a:gd name="connsiteY0" fmla="*/ 0 h 4281672"/>
              <a:gd name="connsiteX1" fmla="*/ 9150613 w 9150613"/>
              <a:gd name="connsiteY1" fmla="*/ 9702 h 4281672"/>
              <a:gd name="connsiteX2" fmla="*/ 9001225 w 9150613"/>
              <a:gd name="connsiteY2" fmla="*/ 138768 h 4281672"/>
              <a:gd name="connsiteX3" fmla="*/ 9117878 w 9150613"/>
              <a:gd name="connsiteY3" fmla="*/ 4006425 h 4281672"/>
              <a:gd name="connsiteX4" fmla="*/ 1346814 w 9150613"/>
              <a:gd name="connsiteY4" fmla="*/ 4004170 h 4281672"/>
              <a:gd name="connsiteX5" fmla="*/ 1264357 w 9150613"/>
              <a:gd name="connsiteY5" fmla="*/ 4071617 h 4281672"/>
              <a:gd name="connsiteX6" fmla="*/ 1262230 w 9150613"/>
              <a:gd name="connsiteY6" fmla="*/ 4220084 h 4281672"/>
              <a:gd name="connsiteX7" fmla="*/ 1213854 w 9150613"/>
              <a:gd name="connsiteY7" fmla="*/ 4280000 h 4281672"/>
              <a:gd name="connsiteX8" fmla="*/ 5812 w 9150613"/>
              <a:gd name="connsiteY8" fmla="*/ 4281672 h 4281672"/>
              <a:gd name="connsiteX9" fmla="*/ 6613 w 9150613"/>
              <a:gd name="connsiteY9" fmla="*/ 718270 h 4281672"/>
              <a:gd name="connsiteX10" fmla="*/ 806 w 9150613"/>
              <a:gd name="connsiteY10" fmla="*/ 0 h 4281672"/>
              <a:gd name="connsiteX0" fmla="*/ 806 w 9150613"/>
              <a:gd name="connsiteY0" fmla="*/ 0 h 4281672"/>
              <a:gd name="connsiteX1" fmla="*/ 9150613 w 9150613"/>
              <a:gd name="connsiteY1" fmla="*/ 9702 h 4281672"/>
              <a:gd name="connsiteX2" fmla="*/ 9117878 w 9150613"/>
              <a:gd name="connsiteY2" fmla="*/ 4006425 h 4281672"/>
              <a:gd name="connsiteX3" fmla="*/ 1346814 w 9150613"/>
              <a:gd name="connsiteY3" fmla="*/ 4004170 h 4281672"/>
              <a:gd name="connsiteX4" fmla="*/ 1264357 w 9150613"/>
              <a:gd name="connsiteY4" fmla="*/ 4071617 h 4281672"/>
              <a:gd name="connsiteX5" fmla="*/ 1262230 w 9150613"/>
              <a:gd name="connsiteY5" fmla="*/ 4220084 h 4281672"/>
              <a:gd name="connsiteX6" fmla="*/ 1213854 w 9150613"/>
              <a:gd name="connsiteY6" fmla="*/ 4280000 h 4281672"/>
              <a:gd name="connsiteX7" fmla="*/ 5812 w 9150613"/>
              <a:gd name="connsiteY7" fmla="*/ 4281672 h 4281672"/>
              <a:gd name="connsiteX8" fmla="*/ 6613 w 9150613"/>
              <a:gd name="connsiteY8" fmla="*/ 718270 h 4281672"/>
              <a:gd name="connsiteX9" fmla="*/ 806 w 9150613"/>
              <a:gd name="connsiteY9" fmla="*/ 0 h 4281672"/>
              <a:gd name="connsiteX0" fmla="*/ 806 w 9168840"/>
              <a:gd name="connsiteY0" fmla="*/ 0 h 4281672"/>
              <a:gd name="connsiteX1" fmla="*/ 9168840 w 9168840"/>
              <a:gd name="connsiteY1" fmla="*/ 0 h 4281672"/>
              <a:gd name="connsiteX2" fmla="*/ 9117878 w 9168840"/>
              <a:gd name="connsiteY2" fmla="*/ 4006425 h 4281672"/>
              <a:gd name="connsiteX3" fmla="*/ 1346814 w 9168840"/>
              <a:gd name="connsiteY3" fmla="*/ 4004170 h 4281672"/>
              <a:gd name="connsiteX4" fmla="*/ 1264357 w 9168840"/>
              <a:gd name="connsiteY4" fmla="*/ 4071617 h 4281672"/>
              <a:gd name="connsiteX5" fmla="*/ 1262230 w 9168840"/>
              <a:gd name="connsiteY5" fmla="*/ 4220084 h 4281672"/>
              <a:gd name="connsiteX6" fmla="*/ 1213854 w 9168840"/>
              <a:gd name="connsiteY6" fmla="*/ 4280000 h 4281672"/>
              <a:gd name="connsiteX7" fmla="*/ 5812 w 9168840"/>
              <a:gd name="connsiteY7" fmla="*/ 4281672 h 4281672"/>
              <a:gd name="connsiteX8" fmla="*/ 6613 w 9168840"/>
              <a:gd name="connsiteY8" fmla="*/ 718270 h 4281672"/>
              <a:gd name="connsiteX9" fmla="*/ 806 w 9168840"/>
              <a:gd name="connsiteY9" fmla="*/ 0 h 4281672"/>
              <a:gd name="connsiteX0" fmla="*/ 806 w 9117878"/>
              <a:gd name="connsiteY0" fmla="*/ 0 h 4281672"/>
              <a:gd name="connsiteX1" fmla="*/ 9117878 w 9117878"/>
              <a:gd name="connsiteY1" fmla="*/ 0 h 4281672"/>
              <a:gd name="connsiteX2" fmla="*/ 9117878 w 9117878"/>
              <a:gd name="connsiteY2" fmla="*/ 4006425 h 4281672"/>
              <a:gd name="connsiteX3" fmla="*/ 1346814 w 9117878"/>
              <a:gd name="connsiteY3" fmla="*/ 4004170 h 4281672"/>
              <a:gd name="connsiteX4" fmla="*/ 1264357 w 9117878"/>
              <a:gd name="connsiteY4" fmla="*/ 4071617 h 4281672"/>
              <a:gd name="connsiteX5" fmla="*/ 1262230 w 9117878"/>
              <a:gd name="connsiteY5" fmla="*/ 4220084 h 4281672"/>
              <a:gd name="connsiteX6" fmla="*/ 1213854 w 9117878"/>
              <a:gd name="connsiteY6" fmla="*/ 4280000 h 4281672"/>
              <a:gd name="connsiteX7" fmla="*/ 5812 w 9117878"/>
              <a:gd name="connsiteY7" fmla="*/ 4281672 h 4281672"/>
              <a:gd name="connsiteX8" fmla="*/ 6613 w 9117878"/>
              <a:gd name="connsiteY8" fmla="*/ 718270 h 4281672"/>
              <a:gd name="connsiteX9" fmla="*/ 806 w 9117878"/>
              <a:gd name="connsiteY9" fmla="*/ 0 h 4281672"/>
              <a:gd name="connsiteX0" fmla="*/ 1518678 w 10635750"/>
              <a:gd name="connsiteY0" fmla="*/ 0 h 4281672"/>
              <a:gd name="connsiteX1" fmla="*/ 10635750 w 10635750"/>
              <a:gd name="connsiteY1" fmla="*/ 0 h 4281672"/>
              <a:gd name="connsiteX2" fmla="*/ 10635750 w 10635750"/>
              <a:gd name="connsiteY2" fmla="*/ 4006425 h 4281672"/>
              <a:gd name="connsiteX3" fmla="*/ 2864686 w 10635750"/>
              <a:gd name="connsiteY3" fmla="*/ 4004170 h 4281672"/>
              <a:gd name="connsiteX4" fmla="*/ 2782229 w 10635750"/>
              <a:gd name="connsiteY4" fmla="*/ 4071617 h 4281672"/>
              <a:gd name="connsiteX5" fmla="*/ 2780102 w 10635750"/>
              <a:gd name="connsiteY5" fmla="*/ 4220084 h 4281672"/>
              <a:gd name="connsiteX6" fmla="*/ 2731726 w 10635750"/>
              <a:gd name="connsiteY6" fmla="*/ 4280000 h 4281672"/>
              <a:gd name="connsiteX7" fmla="*/ 1523684 w 10635750"/>
              <a:gd name="connsiteY7" fmla="*/ 4281672 h 4281672"/>
              <a:gd name="connsiteX8" fmla="*/ 1518678 w 10635750"/>
              <a:gd name="connsiteY8" fmla="*/ 0 h 4281672"/>
              <a:gd name="connsiteX0" fmla="*/ 197169 w 9314241"/>
              <a:gd name="connsiteY0" fmla="*/ 0 h 4281672"/>
              <a:gd name="connsiteX1" fmla="*/ 9314241 w 9314241"/>
              <a:gd name="connsiteY1" fmla="*/ 0 h 4281672"/>
              <a:gd name="connsiteX2" fmla="*/ 9314241 w 9314241"/>
              <a:gd name="connsiteY2" fmla="*/ 4006425 h 4281672"/>
              <a:gd name="connsiteX3" fmla="*/ 1543177 w 9314241"/>
              <a:gd name="connsiteY3" fmla="*/ 4004170 h 4281672"/>
              <a:gd name="connsiteX4" fmla="*/ 1460720 w 9314241"/>
              <a:gd name="connsiteY4" fmla="*/ 4071617 h 4281672"/>
              <a:gd name="connsiteX5" fmla="*/ 1458593 w 9314241"/>
              <a:gd name="connsiteY5" fmla="*/ 4220084 h 4281672"/>
              <a:gd name="connsiteX6" fmla="*/ 1410217 w 9314241"/>
              <a:gd name="connsiteY6" fmla="*/ 4280000 h 4281672"/>
              <a:gd name="connsiteX7" fmla="*/ 202175 w 9314241"/>
              <a:gd name="connsiteY7" fmla="*/ 4281672 h 4281672"/>
              <a:gd name="connsiteX8" fmla="*/ 197169 w 9314241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6583"/>
              <a:gd name="connsiteX1" fmla="*/ 9117072 w 9117072"/>
              <a:gd name="connsiteY1" fmla="*/ 0 h 4286583"/>
              <a:gd name="connsiteX2" fmla="*/ 9117072 w 9117072"/>
              <a:gd name="connsiteY2" fmla="*/ 4006425 h 4286583"/>
              <a:gd name="connsiteX3" fmla="*/ 1346008 w 9117072"/>
              <a:gd name="connsiteY3" fmla="*/ 4004170 h 4286583"/>
              <a:gd name="connsiteX4" fmla="*/ 1263551 w 9117072"/>
              <a:gd name="connsiteY4" fmla="*/ 4071617 h 4286583"/>
              <a:gd name="connsiteX5" fmla="*/ 1261424 w 9117072"/>
              <a:gd name="connsiteY5" fmla="*/ 4220084 h 4286583"/>
              <a:gd name="connsiteX6" fmla="*/ 1201866 w 9117072"/>
              <a:gd name="connsiteY6" fmla="*/ 4286583 h 4286583"/>
              <a:gd name="connsiteX7" fmla="*/ 5006 w 9117072"/>
              <a:gd name="connsiteY7" fmla="*/ 4281672 h 4286583"/>
              <a:gd name="connsiteX8" fmla="*/ 0 w 9117072"/>
              <a:gd name="connsiteY8" fmla="*/ 0 h 4286583"/>
              <a:gd name="connsiteX0" fmla="*/ 0 w 9117072"/>
              <a:gd name="connsiteY0" fmla="*/ 0 h 4349117"/>
              <a:gd name="connsiteX1" fmla="*/ 9117072 w 9117072"/>
              <a:gd name="connsiteY1" fmla="*/ 0 h 4349117"/>
              <a:gd name="connsiteX2" fmla="*/ 9117072 w 9117072"/>
              <a:gd name="connsiteY2" fmla="*/ 4006425 h 4349117"/>
              <a:gd name="connsiteX3" fmla="*/ 1346008 w 9117072"/>
              <a:gd name="connsiteY3" fmla="*/ 4004170 h 4349117"/>
              <a:gd name="connsiteX4" fmla="*/ 1263551 w 9117072"/>
              <a:gd name="connsiteY4" fmla="*/ 4071617 h 4349117"/>
              <a:gd name="connsiteX5" fmla="*/ 1261424 w 9117072"/>
              <a:gd name="connsiteY5" fmla="*/ 4220084 h 4349117"/>
              <a:gd name="connsiteX6" fmla="*/ 1193480 w 9117072"/>
              <a:gd name="connsiteY6" fmla="*/ 4349117 h 4349117"/>
              <a:gd name="connsiteX7" fmla="*/ 5006 w 9117072"/>
              <a:gd name="connsiteY7" fmla="*/ 4281672 h 4349117"/>
              <a:gd name="connsiteX8" fmla="*/ 0 w 9117072"/>
              <a:gd name="connsiteY8" fmla="*/ 0 h 4349117"/>
              <a:gd name="connsiteX0" fmla="*/ 0 w 9117072"/>
              <a:gd name="connsiteY0" fmla="*/ 0 h 4286583"/>
              <a:gd name="connsiteX1" fmla="*/ 9117072 w 9117072"/>
              <a:gd name="connsiteY1" fmla="*/ 0 h 4286583"/>
              <a:gd name="connsiteX2" fmla="*/ 9117072 w 9117072"/>
              <a:gd name="connsiteY2" fmla="*/ 4006425 h 4286583"/>
              <a:gd name="connsiteX3" fmla="*/ 1346008 w 9117072"/>
              <a:gd name="connsiteY3" fmla="*/ 4004170 h 4286583"/>
              <a:gd name="connsiteX4" fmla="*/ 1263551 w 9117072"/>
              <a:gd name="connsiteY4" fmla="*/ 4071617 h 4286583"/>
              <a:gd name="connsiteX5" fmla="*/ 1261424 w 9117072"/>
              <a:gd name="connsiteY5" fmla="*/ 4220084 h 4286583"/>
              <a:gd name="connsiteX6" fmla="*/ 1196276 w 9117072"/>
              <a:gd name="connsiteY6" fmla="*/ 4286583 h 4286583"/>
              <a:gd name="connsiteX7" fmla="*/ 5006 w 9117072"/>
              <a:gd name="connsiteY7" fmla="*/ 4281672 h 4286583"/>
              <a:gd name="connsiteX8" fmla="*/ 0 w 9117072"/>
              <a:gd name="connsiteY8" fmla="*/ 0 h 4286583"/>
              <a:gd name="connsiteX0" fmla="*/ 0 w 9117072"/>
              <a:gd name="connsiteY0" fmla="*/ 0 h 4363937"/>
              <a:gd name="connsiteX1" fmla="*/ 9117072 w 9117072"/>
              <a:gd name="connsiteY1" fmla="*/ 0 h 4363937"/>
              <a:gd name="connsiteX2" fmla="*/ 9117072 w 9117072"/>
              <a:gd name="connsiteY2" fmla="*/ 4006425 h 4363937"/>
              <a:gd name="connsiteX3" fmla="*/ 1346008 w 9117072"/>
              <a:gd name="connsiteY3" fmla="*/ 4004170 h 4363937"/>
              <a:gd name="connsiteX4" fmla="*/ 1263551 w 9117072"/>
              <a:gd name="connsiteY4" fmla="*/ 4071617 h 4363937"/>
              <a:gd name="connsiteX5" fmla="*/ 1261424 w 9117072"/>
              <a:gd name="connsiteY5" fmla="*/ 4220084 h 4363937"/>
              <a:gd name="connsiteX6" fmla="*/ 1196276 w 9117072"/>
              <a:gd name="connsiteY6" fmla="*/ 4286583 h 4363937"/>
              <a:gd name="connsiteX7" fmla="*/ 5006 w 9117072"/>
              <a:gd name="connsiteY7" fmla="*/ 4281672 h 4363937"/>
              <a:gd name="connsiteX8" fmla="*/ 0 w 9117072"/>
              <a:gd name="connsiteY8" fmla="*/ 0 h 4363937"/>
              <a:gd name="connsiteX0" fmla="*/ 0 w 9117072"/>
              <a:gd name="connsiteY0" fmla="*/ 0 h 4286583"/>
              <a:gd name="connsiteX1" fmla="*/ 9117072 w 9117072"/>
              <a:gd name="connsiteY1" fmla="*/ 0 h 4286583"/>
              <a:gd name="connsiteX2" fmla="*/ 9117072 w 9117072"/>
              <a:gd name="connsiteY2" fmla="*/ 4006425 h 4286583"/>
              <a:gd name="connsiteX3" fmla="*/ 1346008 w 9117072"/>
              <a:gd name="connsiteY3" fmla="*/ 4004170 h 4286583"/>
              <a:gd name="connsiteX4" fmla="*/ 1263551 w 9117072"/>
              <a:gd name="connsiteY4" fmla="*/ 4071617 h 4286583"/>
              <a:gd name="connsiteX5" fmla="*/ 1261424 w 9117072"/>
              <a:gd name="connsiteY5" fmla="*/ 4220084 h 4286583"/>
              <a:gd name="connsiteX6" fmla="*/ 1196276 w 9117072"/>
              <a:gd name="connsiteY6" fmla="*/ 4286583 h 4286583"/>
              <a:gd name="connsiteX7" fmla="*/ 5006 w 9117072"/>
              <a:gd name="connsiteY7" fmla="*/ 4281672 h 4286583"/>
              <a:gd name="connsiteX8" fmla="*/ 0 w 9117072"/>
              <a:gd name="connsiteY8" fmla="*/ 0 h 4286583"/>
              <a:gd name="connsiteX0" fmla="*/ 0 w 9117072"/>
              <a:gd name="connsiteY0" fmla="*/ 0 h 4414942"/>
              <a:gd name="connsiteX1" fmla="*/ 9117072 w 9117072"/>
              <a:gd name="connsiteY1" fmla="*/ 0 h 4414942"/>
              <a:gd name="connsiteX2" fmla="*/ 9117072 w 9117072"/>
              <a:gd name="connsiteY2" fmla="*/ 4006425 h 4414942"/>
              <a:gd name="connsiteX3" fmla="*/ 1346008 w 9117072"/>
              <a:gd name="connsiteY3" fmla="*/ 4004170 h 4414942"/>
              <a:gd name="connsiteX4" fmla="*/ 1263551 w 9117072"/>
              <a:gd name="connsiteY4" fmla="*/ 4071617 h 4414942"/>
              <a:gd name="connsiteX5" fmla="*/ 1261424 w 9117072"/>
              <a:gd name="connsiteY5" fmla="*/ 4220084 h 4414942"/>
              <a:gd name="connsiteX6" fmla="*/ 1182298 w 9117072"/>
              <a:gd name="connsiteY6" fmla="*/ 4414942 h 4414942"/>
              <a:gd name="connsiteX7" fmla="*/ 5006 w 9117072"/>
              <a:gd name="connsiteY7" fmla="*/ 4281672 h 4414942"/>
              <a:gd name="connsiteX8" fmla="*/ 0 w 9117072"/>
              <a:gd name="connsiteY8" fmla="*/ 0 h 4414942"/>
              <a:gd name="connsiteX0" fmla="*/ 0 w 9117072"/>
              <a:gd name="connsiteY0" fmla="*/ 0 h 4283291"/>
              <a:gd name="connsiteX1" fmla="*/ 9117072 w 9117072"/>
              <a:gd name="connsiteY1" fmla="*/ 0 h 4283291"/>
              <a:gd name="connsiteX2" fmla="*/ 9117072 w 9117072"/>
              <a:gd name="connsiteY2" fmla="*/ 4006425 h 4283291"/>
              <a:gd name="connsiteX3" fmla="*/ 1346008 w 9117072"/>
              <a:gd name="connsiteY3" fmla="*/ 4004170 h 4283291"/>
              <a:gd name="connsiteX4" fmla="*/ 1263551 w 9117072"/>
              <a:gd name="connsiteY4" fmla="*/ 4071617 h 4283291"/>
              <a:gd name="connsiteX5" fmla="*/ 1261424 w 9117072"/>
              <a:gd name="connsiteY5" fmla="*/ 4220084 h 4283291"/>
              <a:gd name="connsiteX6" fmla="*/ 1204663 w 9117072"/>
              <a:gd name="connsiteY6" fmla="*/ 4283291 h 4283291"/>
              <a:gd name="connsiteX7" fmla="*/ 5006 w 9117072"/>
              <a:gd name="connsiteY7" fmla="*/ 4281672 h 4283291"/>
              <a:gd name="connsiteX8" fmla="*/ 0 w 9117072"/>
              <a:gd name="connsiteY8" fmla="*/ 0 h 4283291"/>
              <a:gd name="connsiteX0" fmla="*/ 0 w 9117072"/>
              <a:gd name="connsiteY0" fmla="*/ 0 h 4287086"/>
              <a:gd name="connsiteX1" fmla="*/ 9117072 w 9117072"/>
              <a:gd name="connsiteY1" fmla="*/ 0 h 4287086"/>
              <a:gd name="connsiteX2" fmla="*/ 9117072 w 9117072"/>
              <a:gd name="connsiteY2" fmla="*/ 4006425 h 4287086"/>
              <a:gd name="connsiteX3" fmla="*/ 1346008 w 9117072"/>
              <a:gd name="connsiteY3" fmla="*/ 4004170 h 4287086"/>
              <a:gd name="connsiteX4" fmla="*/ 1263551 w 9117072"/>
              <a:gd name="connsiteY4" fmla="*/ 4071617 h 4287086"/>
              <a:gd name="connsiteX5" fmla="*/ 1261424 w 9117072"/>
              <a:gd name="connsiteY5" fmla="*/ 4220084 h 4287086"/>
              <a:gd name="connsiteX6" fmla="*/ 1204663 w 9117072"/>
              <a:gd name="connsiteY6" fmla="*/ 4283291 h 4287086"/>
              <a:gd name="connsiteX7" fmla="*/ 5006 w 9117072"/>
              <a:gd name="connsiteY7" fmla="*/ 4281672 h 4287086"/>
              <a:gd name="connsiteX8" fmla="*/ 0 w 9117072"/>
              <a:gd name="connsiteY8" fmla="*/ 0 h 4287086"/>
              <a:gd name="connsiteX0" fmla="*/ 0 w 9117072"/>
              <a:gd name="connsiteY0" fmla="*/ 0 h 4295952"/>
              <a:gd name="connsiteX1" fmla="*/ 9117072 w 9117072"/>
              <a:gd name="connsiteY1" fmla="*/ 0 h 4295952"/>
              <a:gd name="connsiteX2" fmla="*/ 9117072 w 9117072"/>
              <a:gd name="connsiteY2" fmla="*/ 4006425 h 4295952"/>
              <a:gd name="connsiteX3" fmla="*/ 1346008 w 9117072"/>
              <a:gd name="connsiteY3" fmla="*/ 4004170 h 4295952"/>
              <a:gd name="connsiteX4" fmla="*/ 1263551 w 9117072"/>
              <a:gd name="connsiteY4" fmla="*/ 4071617 h 4295952"/>
              <a:gd name="connsiteX5" fmla="*/ 1261424 w 9117072"/>
              <a:gd name="connsiteY5" fmla="*/ 4220084 h 4295952"/>
              <a:gd name="connsiteX6" fmla="*/ 1204663 w 9117072"/>
              <a:gd name="connsiteY6" fmla="*/ 4283291 h 4295952"/>
              <a:gd name="connsiteX7" fmla="*/ 5006 w 9117072"/>
              <a:gd name="connsiteY7" fmla="*/ 4281672 h 4295952"/>
              <a:gd name="connsiteX8" fmla="*/ 0 w 9117072"/>
              <a:gd name="connsiteY8" fmla="*/ 0 h 4295952"/>
              <a:gd name="connsiteX0" fmla="*/ 0 w 9117072"/>
              <a:gd name="connsiteY0" fmla="*/ 0 h 4287086"/>
              <a:gd name="connsiteX1" fmla="*/ 9117072 w 9117072"/>
              <a:gd name="connsiteY1" fmla="*/ 0 h 4287086"/>
              <a:gd name="connsiteX2" fmla="*/ 9117072 w 9117072"/>
              <a:gd name="connsiteY2" fmla="*/ 4006425 h 4287086"/>
              <a:gd name="connsiteX3" fmla="*/ 1346008 w 9117072"/>
              <a:gd name="connsiteY3" fmla="*/ 4004170 h 4287086"/>
              <a:gd name="connsiteX4" fmla="*/ 1263551 w 9117072"/>
              <a:gd name="connsiteY4" fmla="*/ 4071617 h 4287086"/>
              <a:gd name="connsiteX5" fmla="*/ 1261424 w 9117072"/>
              <a:gd name="connsiteY5" fmla="*/ 4220084 h 4287086"/>
              <a:gd name="connsiteX6" fmla="*/ 1204663 w 9117072"/>
              <a:gd name="connsiteY6" fmla="*/ 4283291 h 4287086"/>
              <a:gd name="connsiteX7" fmla="*/ 5006 w 9117072"/>
              <a:gd name="connsiteY7" fmla="*/ 4281672 h 4287086"/>
              <a:gd name="connsiteX8" fmla="*/ 0 w 9117072"/>
              <a:gd name="connsiteY8" fmla="*/ 0 h 4287086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3568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419581 w 9117072"/>
              <a:gd name="connsiteY3" fmla="*/ 4006964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3568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419581 w 9117072"/>
              <a:gd name="connsiteY3" fmla="*/ 4006964 h 4286078"/>
              <a:gd name="connsiteX4" fmla="*/ 1346616 w 9117072"/>
              <a:gd name="connsiteY4" fmla="*/ 4082794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3568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419581 w 9117072"/>
              <a:gd name="connsiteY3" fmla="*/ 4006964 h 4286078"/>
              <a:gd name="connsiteX4" fmla="*/ 1346616 w 9117072"/>
              <a:gd name="connsiteY4" fmla="*/ 4082794 h 4286078"/>
              <a:gd name="connsiteX5" fmla="*/ 1349658 w 9117072"/>
              <a:gd name="connsiteY5" fmla="*/ 4242437 h 4286078"/>
              <a:gd name="connsiteX6" fmla="*/ 1204663 w 9117072"/>
              <a:gd name="connsiteY6" fmla="*/ 4283291 h 4286078"/>
              <a:gd name="connsiteX7" fmla="*/ 3568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94461"/>
              <a:gd name="connsiteX1" fmla="*/ 9117072 w 9117072"/>
              <a:gd name="connsiteY1" fmla="*/ 0 h 4294461"/>
              <a:gd name="connsiteX2" fmla="*/ 9117072 w 9117072"/>
              <a:gd name="connsiteY2" fmla="*/ 4006425 h 4294461"/>
              <a:gd name="connsiteX3" fmla="*/ 1419581 w 9117072"/>
              <a:gd name="connsiteY3" fmla="*/ 4006964 h 4294461"/>
              <a:gd name="connsiteX4" fmla="*/ 1346616 w 9117072"/>
              <a:gd name="connsiteY4" fmla="*/ 4082794 h 4294461"/>
              <a:gd name="connsiteX5" fmla="*/ 1349658 w 9117072"/>
              <a:gd name="connsiteY5" fmla="*/ 4242437 h 4294461"/>
              <a:gd name="connsiteX6" fmla="*/ 1294848 w 9117072"/>
              <a:gd name="connsiteY6" fmla="*/ 4291674 h 4294461"/>
              <a:gd name="connsiteX7" fmla="*/ 3568 w 9117072"/>
              <a:gd name="connsiteY7" fmla="*/ 4281672 h 4294461"/>
              <a:gd name="connsiteX8" fmla="*/ 0 w 9117072"/>
              <a:gd name="connsiteY8" fmla="*/ 0 h 4294461"/>
              <a:gd name="connsiteX0" fmla="*/ 0 w 9117072"/>
              <a:gd name="connsiteY0" fmla="*/ 0 h 4298976"/>
              <a:gd name="connsiteX1" fmla="*/ 9117072 w 9117072"/>
              <a:gd name="connsiteY1" fmla="*/ 0 h 4298976"/>
              <a:gd name="connsiteX2" fmla="*/ 9117072 w 9117072"/>
              <a:gd name="connsiteY2" fmla="*/ 4006425 h 4298976"/>
              <a:gd name="connsiteX3" fmla="*/ 1419581 w 9117072"/>
              <a:gd name="connsiteY3" fmla="*/ 4006964 h 4298976"/>
              <a:gd name="connsiteX4" fmla="*/ 1346616 w 9117072"/>
              <a:gd name="connsiteY4" fmla="*/ 4082794 h 4298976"/>
              <a:gd name="connsiteX5" fmla="*/ 1349658 w 9117072"/>
              <a:gd name="connsiteY5" fmla="*/ 4242437 h 4298976"/>
              <a:gd name="connsiteX6" fmla="*/ 1294848 w 9117072"/>
              <a:gd name="connsiteY6" fmla="*/ 4291674 h 4298976"/>
              <a:gd name="connsiteX7" fmla="*/ 3568 w 9117072"/>
              <a:gd name="connsiteY7" fmla="*/ 4298436 h 4298976"/>
              <a:gd name="connsiteX8" fmla="*/ 0 w 9117072"/>
              <a:gd name="connsiteY8" fmla="*/ 0 h 4298976"/>
              <a:gd name="connsiteX0" fmla="*/ 0 w 9117072"/>
              <a:gd name="connsiteY0" fmla="*/ 0 h 4296182"/>
              <a:gd name="connsiteX1" fmla="*/ 9117072 w 9117072"/>
              <a:gd name="connsiteY1" fmla="*/ 0 h 4296182"/>
              <a:gd name="connsiteX2" fmla="*/ 9117072 w 9117072"/>
              <a:gd name="connsiteY2" fmla="*/ 4006425 h 4296182"/>
              <a:gd name="connsiteX3" fmla="*/ 1419581 w 9117072"/>
              <a:gd name="connsiteY3" fmla="*/ 4006964 h 4296182"/>
              <a:gd name="connsiteX4" fmla="*/ 1346616 w 9117072"/>
              <a:gd name="connsiteY4" fmla="*/ 4082794 h 4296182"/>
              <a:gd name="connsiteX5" fmla="*/ 1349658 w 9117072"/>
              <a:gd name="connsiteY5" fmla="*/ 4242437 h 4296182"/>
              <a:gd name="connsiteX6" fmla="*/ 1294848 w 9117072"/>
              <a:gd name="connsiteY6" fmla="*/ 4291674 h 4296182"/>
              <a:gd name="connsiteX7" fmla="*/ 3568 w 9117072"/>
              <a:gd name="connsiteY7" fmla="*/ 4295642 h 4296182"/>
              <a:gd name="connsiteX8" fmla="*/ 0 w 9117072"/>
              <a:gd name="connsiteY8" fmla="*/ 0 h 4296182"/>
              <a:gd name="connsiteX0" fmla="*/ 0 w 9117072"/>
              <a:gd name="connsiteY0" fmla="*/ 0 h 4294461"/>
              <a:gd name="connsiteX1" fmla="*/ 9117072 w 9117072"/>
              <a:gd name="connsiteY1" fmla="*/ 0 h 4294461"/>
              <a:gd name="connsiteX2" fmla="*/ 9117072 w 9117072"/>
              <a:gd name="connsiteY2" fmla="*/ 4006425 h 4294461"/>
              <a:gd name="connsiteX3" fmla="*/ 1419581 w 9117072"/>
              <a:gd name="connsiteY3" fmla="*/ 4006964 h 4294461"/>
              <a:gd name="connsiteX4" fmla="*/ 1346616 w 9117072"/>
              <a:gd name="connsiteY4" fmla="*/ 4082794 h 4294461"/>
              <a:gd name="connsiteX5" fmla="*/ 1349658 w 9117072"/>
              <a:gd name="connsiteY5" fmla="*/ 4242437 h 4294461"/>
              <a:gd name="connsiteX6" fmla="*/ 1294848 w 9117072"/>
              <a:gd name="connsiteY6" fmla="*/ 4291674 h 4294461"/>
              <a:gd name="connsiteX7" fmla="*/ 3568 w 9117072"/>
              <a:gd name="connsiteY7" fmla="*/ 4292848 h 4294461"/>
              <a:gd name="connsiteX8" fmla="*/ 0 w 9117072"/>
              <a:gd name="connsiteY8" fmla="*/ 0 h 4294461"/>
              <a:gd name="connsiteX0" fmla="*/ 0 w 9117072"/>
              <a:gd name="connsiteY0" fmla="*/ 0 h 4294461"/>
              <a:gd name="connsiteX1" fmla="*/ 9117072 w 9117072"/>
              <a:gd name="connsiteY1" fmla="*/ 0 h 4294461"/>
              <a:gd name="connsiteX2" fmla="*/ 9117072 w 9117072"/>
              <a:gd name="connsiteY2" fmla="*/ 4006425 h 4294461"/>
              <a:gd name="connsiteX3" fmla="*/ 1419581 w 9117072"/>
              <a:gd name="connsiteY3" fmla="*/ 4006964 h 4294461"/>
              <a:gd name="connsiteX4" fmla="*/ 1346616 w 9117072"/>
              <a:gd name="connsiteY4" fmla="*/ 4082794 h 4294461"/>
              <a:gd name="connsiteX5" fmla="*/ 1349658 w 9117072"/>
              <a:gd name="connsiteY5" fmla="*/ 4242437 h 4294461"/>
              <a:gd name="connsiteX6" fmla="*/ 1294848 w 9117072"/>
              <a:gd name="connsiteY6" fmla="*/ 4291674 h 4294461"/>
              <a:gd name="connsiteX7" fmla="*/ 3568 w 9117072"/>
              <a:gd name="connsiteY7" fmla="*/ 4292848 h 4294461"/>
              <a:gd name="connsiteX8" fmla="*/ 0 w 9117072"/>
              <a:gd name="connsiteY8" fmla="*/ 0 h 4294461"/>
              <a:gd name="connsiteX0" fmla="*/ 0 w 9117072"/>
              <a:gd name="connsiteY0" fmla="*/ 0 h 4294461"/>
              <a:gd name="connsiteX1" fmla="*/ 9117072 w 9117072"/>
              <a:gd name="connsiteY1" fmla="*/ 0 h 4294461"/>
              <a:gd name="connsiteX2" fmla="*/ 9117072 w 9117072"/>
              <a:gd name="connsiteY2" fmla="*/ 4006425 h 4294461"/>
              <a:gd name="connsiteX3" fmla="*/ 1410087 w 9117072"/>
              <a:gd name="connsiteY3" fmla="*/ 4006964 h 4294461"/>
              <a:gd name="connsiteX4" fmla="*/ 1346616 w 9117072"/>
              <a:gd name="connsiteY4" fmla="*/ 4082794 h 4294461"/>
              <a:gd name="connsiteX5" fmla="*/ 1349658 w 9117072"/>
              <a:gd name="connsiteY5" fmla="*/ 4242437 h 4294461"/>
              <a:gd name="connsiteX6" fmla="*/ 1294848 w 9117072"/>
              <a:gd name="connsiteY6" fmla="*/ 4291674 h 4294461"/>
              <a:gd name="connsiteX7" fmla="*/ 3568 w 9117072"/>
              <a:gd name="connsiteY7" fmla="*/ 4292848 h 4294461"/>
              <a:gd name="connsiteX8" fmla="*/ 0 w 9117072"/>
              <a:gd name="connsiteY8" fmla="*/ 0 h 4294461"/>
              <a:gd name="connsiteX0" fmla="*/ 0 w 9117072"/>
              <a:gd name="connsiteY0" fmla="*/ 0 h 4293963"/>
              <a:gd name="connsiteX1" fmla="*/ 9117072 w 9117072"/>
              <a:gd name="connsiteY1" fmla="*/ 0 h 4293963"/>
              <a:gd name="connsiteX2" fmla="*/ 9117072 w 9117072"/>
              <a:gd name="connsiteY2" fmla="*/ 4006425 h 4293963"/>
              <a:gd name="connsiteX3" fmla="*/ 1410087 w 9117072"/>
              <a:gd name="connsiteY3" fmla="*/ 4006964 h 4293963"/>
              <a:gd name="connsiteX4" fmla="*/ 1346616 w 9117072"/>
              <a:gd name="connsiteY4" fmla="*/ 4082794 h 4293963"/>
              <a:gd name="connsiteX5" fmla="*/ 1349658 w 9117072"/>
              <a:gd name="connsiteY5" fmla="*/ 4242437 h 4293963"/>
              <a:gd name="connsiteX6" fmla="*/ 1294848 w 9117072"/>
              <a:gd name="connsiteY6" fmla="*/ 4291674 h 4293963"/>
              <a:gd name="connsiteX7" fmla="*/ 3568 w 9117072"/>
              <a:gd name="connsiteY7" fmla="*/ 4292848 h 4293963"/>
              <a:gd name="connsiteX8" fmla="*/ 0 w 9117072"/>
              <a:gd name="connsiteY8" fmla="*/ 0 h 4293963"/>
              <a:gd name="connsiteX0" fmla="*/ 0 w 9117072"/>
              <a:gd name="connsiteY0" fmla="*/ 0 h 4293964"/>
              <a:gd name="connsiteX1" fmla="*/ 9117072 w 9117072"/>
              <a:gd name="connsiteY1" fmla="*/ 0 h 4293964"/>
              <a:gd name="connsiteX2" fmla="*/ 9117072 w 9117072"/>
              <a:gd name="connsiteY2" fmla="*/ 4006425 h 4293964"/>
              <a:gd name="connsiteX3" fmla="*/ 1410087 w 9117072"/>
              <a:gd name="connsiteY3" fmla="*/ 4006964 h 4293964"/>
              <a:gd name="connsiteX4" fmla="*/ 1346616 w 9117072"/>
              <a:gd name="connsiteY4" fmla="*/ 4077205 h 4293964"/>
              <a:gd name="connsiteX5" fmla="*/ 1349658 w 9117072"/>
              <a:gd name="connsiteY5" fmla="*/ 4242437 h 4293964"/>
              <a:gd name="connsiteX6" fmla="*/ 1294848 w 9117072"/>
              <a:gd name="connsiteY6" fmla="*/ 4291674 h 4293964"/>
              <a:gd name="connsiteX7" fmla="*/ 3568 w 9117072"/>
              <a:gd name="connsiteY7" fmla="*/ 4292848 h 4293964"/>
              <a:gd name="connsiteX8" fmla="*/ 0 w 9117072"/>
              <a:gd name="connsiteY8" fmla="*/ 0 h 4293964"/>
              <a:gd name="connsiteX0" fmla="*/ 0 w 9117072"/>
              <a:gd name="connsiteY0" fmla="*/ 0 h 4293964"/>
              <a:gd name="connsiteX1" fmla="*/ 9117072 w 9117072"/>
              <a:gd name="connsiteY1" fmla="*/ 0 h 4293964"/>
              <a:gd name="connsiteX2" fmla="*/ 9117072 w 9117072"/>
              <a:gd name="connsiteY2" fmla="*/ 4006425 h 4293964"/>
              <a:gd name="connsiteX3" fmla="*/ 1410087 w 9117072"/>
              <a:gd name="connsiteY3" fmla="*/ 4006964 h 4293964"/>
              <a:gd name="connsiteX4" fmla="*/ 1351363 w 9117072"/>
              <a:gd name="connsiteY4" fmla="*/ 4085589 h 4293964"/>
              <a:gd name="connsiteX5" fmla="*/ 1349658 w 9117072"/>
              <a:gd name="connsiteY5" fmla="*/ 4242437 h 4293964"/>
              <a:gd name="connsiteX6" fmla="*/ 1294848 w 9117072"/>
              <a:gd name="connsiteY6" fmla="*/ 4291674 h 4293964"/>
              <a:gd name="connsiteX7" fmla="*/ 3568 w 9117072"/>
              <a:gd name="connsiteY7" fmla="*/ 4292848 h 4293964"/>
              <a:gd name="connsiteX8" fmla="*/ 0 w 9117072"/>
              <a:gd name="connsiteY8" fmla="*/ 0 h 4293964"/>
              <a:gd name="connsiteX0" fmla="*/ 0 w 9117072"/>
              <a:gd name="connsiteY0" fmla="*/ 0 h 4293964"/>
              <a:gd name="connsiteX1" fmla="*/ 9117072 w 9117072"/>
              <a:gd name="connsiteY1" fmla="*/ 0 h 4293964"/>
              <a:gd name="connsiteX2" fmla="*/ 9117072 w 9117072"/>
              <a:gd name="connsiteY2" fmla="*/ 4006425 h 4293964"/>
              <a:gd name="connsiteX3" fmla="*/ 1410087 w 9117072"/>
              <a:gd name="connsiteY3" fmla="*/ 4006964 h 4293964"/>
              <a:gd name="connsiteX4" fmla="*/ 1351363 w 9117072"/>
              <a:gd name="connsiteY4" fmla="*/ 4085589 h 4293964"/>
              <a:gd name="connsiteX5" fmla="*/ 1349658 w 9117072"/>
              <a:gd name="connsiteY5" fmla="*/ 4242437 h 4293964"/>
              <a:gd name="connsiteX6" fmla="*/ 1294848 w 9117072"/>
              <a:gd name="connsiteY6" fmla="*/ 4291674 h 4293964"/>
              <a:gd name="connsiteX7" fmla="*/ 3568 w 9117072"/>
              <a:gd name="connsiteY7" fmla="*/ 4292848 h 4293964"/>
              <a:gd name="connsiteX8" fmla="*/ 0 w 9117072"/>
              <a:gd name="connsiteY8" fmla="*/ 0 h 42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17072" h="4293964">
                <a:moveTo>
                  <a:pt x="0" y="0"/>
                </a:moveTo>
                <a:lnTo>
                  <a:pt x="9117072" y="0"/>
                </a:lnTo>
                <a:lnTo>
                  <a:pt x="9117072" y="4006425"/>
                </a:lnTo>
                <a:lnTo>
                  <a:pt x="1410087" y="4006964"/>
                </a:lnTo>
                <a:cubicBezTo>
                  <a:pt x="1362013" y="4011137"/>
                  <a:pt x="1351017" y="4033148"/>
                  <a:pt x="1351363" y="4085589"/>
                </a:cubicBezTo>
                <a:cubicBezTo>
                  <a:pt x="1351711" y="4151196"/>
                  <a:pt x="1351391" y="4200554"/>
                  <a:pt x="1349658" y="4242437"/>
                </a:cubicBezTo>
                <a:cubicBezTo>
                  <a:pt x="1347925" y="4284320"/>
                  <a:pt x="1334479" y="4289384"/>
                  <a:pt x="1294848" y="4291674"/>
                </a:cubicBezTo>
                <a:cubicBezTo>
                  <a:pt x="1255217" y="4293964"/>
                  <a:pt x="403454" y="4293388"/>
                  <a:pt x="3568" y="4292848"/>
                </a:cubicBezTo>
                <a:cubicBezTo>
                  <a:pt x="1761" y="3267521"/>
                  <a:pt x="239" y="1086814"/>
                  <a:pt x="0" y="0"/>
                </a:cubicBezTo>
                <a:close/>
              </a:path>
            </a:pathLst>
          </a:custGeom>
        </p:spPr>
        <p:txBody>
          <a:bodyPr/>
          <a:lstStyle>
            <a:lvl1pPr>
              <a:defRPr lang="en-GB" dirty="0"/>
            </a:lvl1pPr>
          </a:lstStyle>
          <a:p>
            <a:endParaRPr lang="en-GB" dirty="0"/>
          </a:p>
        </p:txBody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en-GB" dirty="0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5B23B503-FACB-4899-A6AD-0593F08869A2}" type="datetime1">
              <a:rPr lang="sv-SE" smtClean="0"/>
              <a:t>2018-10-03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www.kth.se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066800"/>
            <a:ext cx="6935788" cy="31789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7C89D92B-B958-4858-8C3B-C5BF04B81B9C}" type="datetime1">
              <a:rPr lang="sv-SE" smtClean="0"/>
              <a:t>2018-10-03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www.kth.se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7D6EA546-DCEE-4769-AEB2-7775A911AA32}" type="datetime1">
              <a:rPr lang="sv-SE" smtClean="0"/>
              <a:t>2018-10-03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www.kth.se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069975"/>
            <a:ext cx="6935788" cy="31757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5" y="258366"/>
            <a:ext cx="514350" cy="4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4731544"/>
            <a:ext cx="28956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en-GB"/>
              <a:t>www.kth.se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400" y="4731544"/>
            <a:ext cx="53186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4716382"/>
            <a:ext cx="21336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9A29AB94-AE35-48CC-B081-C4E2F05EFBE4}" type="datetime1">
              <a:rPr lang="sv-SE" smtClean="0"/>
              <a:t>2018-10-03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4478534"/>
            <a:ext cx="9144000" cy="68154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405535 w 9144000"/>
              <a:gd name="connsiteY23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347166 w 9144000"/>
              <a:gd name="connsiteY22" fmla="*/ 82173 h 908720"/>
              <a:gd name="connsiteX23" fmla="*/ 1405535 w 9144000"/>
              <a:gd name="connsiteY23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349548 w 9144000"/>
              <a:gd name="connsiteY21" fmla="*/ 285049 h 908720"/>
              <a:gd name="connsiteX22" fmla="*/ 1347166 w 9144000"/>
              <a:gd name="connsiteY22" fmla="*/ 82173 h 908720"/>
              <a:gd name="connsiteX23" fmla="*/ 1405535 w 9144000"/>
              <a:gd name="connsiteY23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2489 w 9144000"/>
              <a:gd name="connsiteY20" fmla="*/ 189235 h 908720"/>
              <a:gd name="connsiteX21" fmla="*/ 1349548 w 9144000"/>
              <a:gd name="connsiteY21" fmla="*/ 285049 h 908720"/>
              <a:gd name="connsiteX22" fmla="*/ 1347166 w 9144000"/>
              <a:gd name="connsiteY22" fmla="*/ 82173 h 908720"/>
              <a:gd name="connsiteX23" fmla="*/ 1405535 w 9144000"/>
              <a:gd name="connsiteY23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349548 w 9144000"/>
              <a:gd name="connsiteY20" fmla="*/ 285049 h 908720"/>
              <a:gd name="connsiteX21" fmla="*/ 1347166 w 9144000"/>
              <a:gd name="connsiteY21" fmla="*/ 82173 h 908720"/>
              <a:gd name="connsiteX22" fmla="*/ 1405535 w 9144000"/>
              <a:gd name="connsiteY22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349548 w 9144000"/>
              <a:gd name="connsiteY19" fmla="*/ 285049 h 908720"/>
              <a:gd name="connsiteX20" fmla="*/ 1347166 w 9144000"/>
              <a:gd name="connsiteY20" fmla="*/ 82173 h 908720"/>
              <a:gd name="connsiteX21" fmla="*/ 1405535 w 9144000"/>
              <a:gd name="connsiteY21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287255 w 9144000"/>
              <a:gd name="connsiteY17" fmla="*/ 320352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287255 w 9144000"/>
              <a:gd name="connsiteY17" fmla="*/ 320352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287255 w 9144000"/>
              <a:gd name="connsiteY17" fmla="*/ 320352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277730 w 9144000"/>
              <a:gd name="connsiteY17" fmla="*/ 329877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277730 w 9144000"/>
              <a:gd name="connsiteY16" fmla="*/ 329877 h 908720"/>
              <a:gd name="connsiteX17" fmla="*/ 1349548 w 9144000"/>
              <a:gd name="connsiteY17" fmla="*/ 285049 h 908720"/>
              <a:gd name="connsiteX18" fmla="*/ 1347166 w 9144000"/>
              <a:gd name="connsiteY18" fmla="*/ 82173 h 908720"/>
              <a:gd name="connsiteX19" fmla="*/ 1405535 w 9144000"/>
              <a:gd name="connsiteY19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1277730 w 9144000"/>
              <a:gd name="connsiteY15" fmla="*/ 329877 h 908720"/>
              <a:gd name="connsiteX16" fmla="*/ 1349548 w 9144000"/>
              <a:gd name="connsiteY16" fmla="*/ 285049 h 908720"/>
              <a:gd name="connsiteX17" fmla="*/ 1347166 w 9144000"/>
              <a:gd name="connsiteY17" fmla="*/ 82173 h 908720"/>
              <a:gd name="connsiteX18" fmla="*/ 1405535 w 9144000"/>
              <a:gd name="connsiteY18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95250 w 9144000"/>
              <a:gd name="connsiteY14" fmla="*/ 244152 h 908720"/>
              <a:gd name="connsiteX15" fmla="*/ 1277730 w 9144000"/>
              <a:gd name="connsiteY15" fmla="*/ 329877 h 908720"/>
              <a:gd name="connsiteX16" fmla="*/ 1349548 w 9144000"/>
              <a:gd name="connsiteY16" fmla="*/ 285049 h 908720"/>
              <a:gd name="connsiteX17" fmla="*/ 1347166 w 9144000"/>
              <a:gd name="connsiteY17" fmla="*/ 82173 h 908720"/>
              <a:gd name="connsiteX18" fmla="*/ 1405535 w 9144000"/>
              <a:gd name="connsiteY18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9548 w 9144000"/>
              <a:gd name="connsiteY15" fmla="*/ 2850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9548 w 9144000"/>
              <a:gd name="connsiteY15" fmla="*/ 2850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9548 w 9144000"/>
              <a:gd name="connsiteY15" fmla="*/ 2850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4785 w 9144000"/>
              <a:gd name="connsiteY15" fmla="*/ 2596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4785 w 9144000"/>
              <a:gd name="connsiteY15" fmla="*/ 2596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2404 w 9144000"/>
              <a:gd name="connsiteY15" fmla="*/ 24059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2404 w 9144000"/>
              <a:gd name="connsiteY15" fmla="*/ 24059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51929 w 9144000"/>
              <a:gd name="connsiteY15" fmla="*/ 243773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9547 w 9144000"/>
              <a:gd name="connsiteY15" fmla="*/ 240597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00" h="908720">
                <a:moveTo>
                  <a:pt x="1405535" y="3175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1277730" y="329877"/>
                </a:lnTo>
                <a:cubicBezTo>
                  <a:pt x="1348269" y="325051"/>
                  <a:pt x="1350277" y="310983"/>
                  <a:pt x="1349547" y="240597"/>
                </a:cubicBezTo>
                <a:cubicBezTo>
                  <a:pt x="1348817" y="170211"/>
                  <a:pt x="1346372" y="141332"/>
                  <a:pt x="1347166" y="82173"/>
                </a:cubicBezTo>
                <a:cubicBezTo>
                  <a:pt x="1350354" y="30713"/>
                  <a:pt x="1362530" y="3175"/>
                  <a:pt x="1405535" y="3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6" r:id="rId3"/>
    <p:sldLayoutId id="2147483667" r:id="rId4"/>
    <p:sldLayoutId id="2147483668" r:id="rId5"/>
    <p:sldLayoutId id="2147483669" r:id="rId6"/>
    <p:sldLayoutId id="2147483673" r:id="rId7"/>
    <p:sldLayoutId id="2147483671" r:id="rId8"/>
    <p:sldLayoutId id="2147483672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ekund@kth.se" TargetMode="External"/><Relationship Id="rId4" Type="http://schemas.openxmlformats.org/officeDocument/2006/relationships/hyperlink" Target="mailto:yulans@kth.se" TargetMode="External"/><Relationship Id="rId5" Type="http://schemas.openxmlformats.org/officeDocument/2006/relationships/hyperlink" Target="mailto:tianxu@kth.s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uich@kth.s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roadsign.pk/signs/overtaking.jp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C8F9EF-3FA4-40F8-A2D7-1E8B8FA81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Dependable Edge Computing Systems and Application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80EFBD3-83E1-43B3-96C8-EA40812E4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673" y="3048259"/>
            <a:ext cx="7289360" cy="231016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                                Rui Chen        &lt;</a:t>
            </a:r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ruich@kth.se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                            </a:t>
            </a:r>
            <a:r>
              <a:rPr lang="en-US" altLang="zh-CN" dirty="0" err="1">
                <a:solidFill>
                  <a:schemeClr val="bg1"/>
                </a:solidFill>
              </a:rPr>
              <a:t>Zekun</a:t>
            </a:r>
            <a:r>
              <a:rPr lang="en-US" altLang="zh-CN" dirty="0">
                <a:solidFill>
                  <a:schemeClr val="bg1"/>
                </a:solidFill>
              </a:rPr>
              <a:t> Du       &lt;</a:t>
            </a:r>
            <a:r>
              <a:rPr lang="en-US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zekund@kth.se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                            </a:t>
            </a:r>
            <a:r>
              <a:rPr lang="en-US" altLang="zh-CN" dirty="0" err="1">
                <a:solidFill>
                  <a:schemeClr val="bg1"/>
                </a:solidFill>
              </a:rPr>
              <a:t>Yulan</a:t>
            </a:r>
            <a:r>
              <a:rPr lang="en-US" altLang="zh-CN" dirty="0">
                <a:solidFill>
                  <a:schemeClr val="bg1"/>
                </a:solidFill>
              </a:rPr>
              <a:t> Shen    &lt;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yulans@kth.se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                            Tian Xu          &lt;</a:t>
            </a:r>
            <a:r>
              <a:rPr lang="en-US" altLang="zh-CN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tianxu@kth.se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6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Future Plan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www.kth.se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DDC6B3F-89EC-4A4C-8367-689E2792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40" y="1323974"/>
            <a:ext cx="7325514" cy="3178968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Make a complete control plan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Build communication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Design algorithms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Test communication and algorithms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Refine and test over and </a:t>
            </a:r>
            <a:r>
              <a:rPr lang="en-US" altLang="zh-CN"/>
              <a:t>over again</a:t>
            </a:r>
            <a:endParaRPr lang="zh-CN" altLang="zh-CN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92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500" dirty="0"/>
              <a:t>About the Project</a:t>
            </a: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xmlns="" id="{FEF8FBE6-5600-443F-9F37-A578520362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5270" y="1374202"/>
            <a:ext cx="7287770" cy="23950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996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3.png">
            <a:extLst>
              <a:ext uri="{FF2B5EF4-FFF2-40B4-BE49-F238E27FC236}">
                <a16:creationId xmlns:a16="http://schemas.microsoft.com/office/drawing/2014/main" xmlns="" id="{FEF8FBE6-5600-443F-9F37-A578520362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91605" y="801624"/>
            <a:ext cx="6194545" cy="1996577"/>
          </a:xfrm>
          <a:prstGeom prst="rect">
            <a:avLst/>
          </a:prstGeom>
          <a:ln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500" dirty="0"/>
              <a:t>About the Project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D0D0D42B-1F3A-405C-BDB6-EAAC2BE06BCA}"/>
              </a:ext>
            </a:extLst>
          </p:cNvPr>
          <p:cNvSpPr/>
          <p:nvPr/>
        </p:nvSpPr>
        <p:spPr>
          <a:xfrm>
            <a:off x="1619250" y="1921615"/>
            <a:ext cx="869568" cy="72877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5B3A410-F1D6-4109-918C-9D2DA38D5A4A}"/>
              </a:ext>
            </a:extLst>
          </p:cNvPr>
          <p:cNvSpPr txBox="1"/>
          <p:nvPr/>
        </p:nvSpPr>
        <p:spPr>
          <a:xfrm>
            <a:off x="1591605" y="3049146"/>
            <a:ext cx="5113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Car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zh-CN" dirty="0"/>
              <a:t>ITRL promised to provide required data</a:t>
            </a:r>
            <a:endParaRPr lang="en-US" altLang="zh-CN" dirty="0"/>
          </a:p>
          <a:p>
            <a:r>
              <a:rPr lang="en-US" altLang="zh-CN" dirty="0"/>
              <a:t>Data:	Distance from barrier</a:t>
            </a:r>
          </a:p>
          <a:p>
            <a:r>
              <a:rPr lang="en-US" altLang="zh-CN" dirty="0"/>
              <a:t>	Images taken by cameras</a:t>
            </a:r>
          </a:p>
          <a:p>
            <a:r>
              <a:rPr lang="en-US" altLang="zh-CN" dirty="0"/>
              <a:t>	Position information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6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3.png">
            <a:extLst>
              <a:ext uri="{FF2B5EF4-FFF2-40B4-BE49-F238E27FC236}">
                <a16:creationId xmlns:a16="http://schemas.microsoft.com/office/drawing/2014/main" xmlns="" id="{FEF8FBE6-5600-443F-9F37-A578520362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91605" y="801624"/>
            <a:ext cx="6194545" cy="1996577"/>
          </a:xfrm>
          <a:prstGeom prst="rect">
            <a:avLst/>
          </a:prstGeom>
          <a:ln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500" dirty="0"/>
              <a:t>About the Project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D0D0D42B-1F3A-405C-BDB6-EAAC2BE06BCA}"/>
              </a:ext>
            </a:extLst>
          </p:cNvPr>
          <p:cNvSpPr/>
          <p:nvPr/>
        </p:nvSpPr>
        <p:spPr>
          <a:xfrm>
            <a:off x="2306768" y="1071142"/>
            <a:ext cx="869568" cy="72877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5B3A410-F1D6-4109-918C-9D2DA38D5A4A}"/>
              </a:ext>
            </a:extLst>
          </p:cNvPr>
          <p:cNvSpPr txBox="1"/>
          <p:nvPr/>
        </p:nvSpPr>
        <p:spPr>
          <a:xfrm>
            <a:off x="1591604" y="2640072"/>
            <a:ext cx="713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zh-CN" dirty="0"/>
              <a:t>Depend on the function we would like to realize</a:t>
            </a:r>
            <a:endParaRPr lang="en-US" altLang="zh-CN" dirty="0"/>
          </a:p>
          <a:p>
            <a:r>
              <a:rPr lang="en-US" altLang="zh-CN" dirty="0"/>
              <a:t>	(e.g. when two auto-driving cars encounter on the road)</a:t>
            </a:r>
          </a:p>
          <a:p>
            <a:endParaRPr lang="en-US" altLang="zh-CN" dirty="0"/>
          </a:p>
          <a:p>
            <a:r>
              <a:rPr lang="en-US" altLang="zh-CN" dirty="0"/>
              <a:t>Edge also could be defined as the car</a:t>
            </a:r>
          </a:p>
          <a:p>
            <a:r>
              <a:rPr lang="en-US" altLang="zh-CN" dirty="0"/>
              <a:t>Strict real-time jobs are put on the car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1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3.png">
            <a:extLst>
              <a:ext uri="{FF2B5EF4-FFF2-40B4-BE49-F238E27FC236}">
                <a16:creationId xmlns:a16="http://schemas.microsoft.com/office/drawing/2014/main" xmlns="" id="{FEF8FBE6-5600-443F-9F37-A578520362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91605" y="801624"/>
            <a:ext cx="6194545" cy="1996577"/>
          </a:xfrm>
          <a:prstGeom prst="rect">
            <a:avLst/>
          </a:prstGeom>
          <a:ln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500" dirty="0"/>
              <a:t>About the Project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D0D0D42B-1F3A-405C-BDB6-EAAC2BE06BCA}"/>
              </a:ext>
            </a:extLst>
          </p:cNvPr>
          <p:cNvSpPr/>
          <p:nvPr/>
        </p:nvSpPr>
        <p:spPr>
          <a:xfrm>
            <a:off x="4654789" y="446887"/>
            <a:ext cx="3461370" cy="2351314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5B3A410-F1D6-4109-918C-9D2DA38D5A4A}"/>
              </a:ext>
            </a:extLst>
          </p:cNvPr>
          <p:cNvSpPr txBox="1"/>
          <p:nvPr/>
        </p:nvSpPr>
        <p:spPr>
          <a:xfrm>
            <a:off x="1591605" y="3049146"/>
            <a:ext cx="6874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zh-CN" dirty="0"/>
              <a:t>Data format transfer → Digital twin </a:t>
            </a:r>
            <a:r>
              <a:rPr lang="en-US" altLang="zh-CN" dirty="0"/>
              <a:t>	</a:t>
            </a:r>
            <a:r>
              <a:rPr lang="zh-CN" altLang="zh-CN" dirty="0"/>
              <a:t>→ </a:t>
            </a:r>
            <a:r>
              <a:rPr lang="en-US" altLang="zh-CN" dirty="0"/>
              <a:t>P</a:t>
            </a:r>
            <a:r>
              <a:rPr lang="zh-CN" altLang="zh-CN" dirty="0"/>
              <a:t>lanner</a:t>
            </a:r>
          </a:p>
          <a:p>
            <a:r>
              <a:rPr lang="zh-CN" altLang="zh-CN" dirty="0"/>
              <a:t>				         </a:t>
            </a:r>
            <a:r>
              <a:rPr lang="en-US" altLang="zh-CN" dirty="0"/>
              <a:t>	</a:t>
            </a:r>
            <a:r>
              <a:rPr lang="zh-CN" altLang="zh-CN" dirty="0"/>
              <a:t>→ </a:t>
            </a:r>
            <a:r>
              <a:rPr lang="en-US" altLang="zh-CN" dirty="0"/>
              <a:t>V</a:t>
            </a:r>
            <a:r>
              <a:rPr lang="zh-CN" altLang="zh-CN" dirty="0"/>
              <a:t>isual</a:t>
            </a:r>
            <a:r>
              <a:rPr lang="en-US" altLang="zh-CN" dirty="0"/>
              <a:t> dashboard</a:t>
            </a:r>
          </a:p>
          <a:p>
            <a:r>
              <a:rPr lang="en-US" altLang="zh-CN" dirty="0"/>
              <a:t>Plan jobs based on data</a:t>
            </a:r>
          </a:p>
          <a:p>
            <a:r>
              <a:rPr lang="en-US" altLang="zh-CN" dirty="0"/>
              <a:t>Visualize the result / current state</a:t>
            </a:r>
          </a:p>
          <a:p>
            <a:r>
              <a:rPr lang="en-US" altLang="zh-CN" dirty="0"/>
              <a:t>Store data for future study and calculations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A04FD15-D269-4B38-8A60-83F704D7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02561"/>
            <a:ext cx="5000625" cy="29527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500" dirty="0"/>
              <a:t>Define a Usecase: Car Overtaking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5B3A410-F1D6-4109-918C-9D2DA38D5A4A}"/>
              </a:ext>
            </a:extLst>
          </p:cNvPr>
          <p:cNvSpPr txBox="1"/>
          <p:nvPr/>
        </p:nvSpPr>
        <p:spPr>
          <a:xfrm>
            <a:off x="0" y="4733567"/>
            <a:ext cx="46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u="sng" dirty="0">
                <a:hlinkClick r:id="rId4"/>
              </a:rPr>
              <a:t>http://www.roadsign.pk/signs/overtaking.jpg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86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What to do next？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5B3A410-F1D6-4109-918C-9D2DA38D5A4A}"/>
              </a:ext>
            </a:extLst>
          </p:cNvPr>
          <p:cNvSpPr txBox="1"/>
          <p:nvPr/>
        </p:nvSpPr>
        <p:spPr>
          <a:xfrm>
            <a:off x="1619250" y="1378476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Rebuild the planner based on the user case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Fullfill algorithms on edge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Achieve</a:t>
            </a:r>
            <a:r>
              <a:rPr lang="zh-CN" altLang="zh-CN" dirty="0"/>
              <a:t> </a:t>
            </a:r>
            <a:r>
              <a:rPr lang="en-US" altLang="zh-CN" dirty="0"/>
              <a:t>the </a:t>
            </a:r>
            <a:r>
              <a:rPr lang="zh-CN" altLang="zh-CN" dirty="0"/>
              <a:t>communication between car and edge</a:t>
            </a:r>
            <a:endParaRPr lang="en-US" altLang="zh-CN" dirty="0"/>
          </a:p>
          <a:p>
            <a:r>
              <a:rPr lang="en-US" altLang="zh-CN" dirty="0"/>
              <a:t>Achieve the communication </a:t>
            </a:r>
            <a:r>
              <a:rPr lang="zh-CN" altLang="zh-CN" dirty="0"/>
              <a:t>edge and cloud</a:t>
            </a:r>
          </a:p>
        </p:txBody>
      </p:sp>
    </p:spTree>
    <p:extLst>
      <p:ext uri="{BB962C8B-B14F-4D97-AF65-F5344CB8AC3E}">
        <p14:creationId xmlns:p14="http://schemas.microsoft.com/office/powerpoint/2010/main" val="28315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Wishlist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www.kth.se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DDC6B3F-89EC-4A4C-8367-689E2792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90" y="1323974"/>
            <a:ext cx="7057382" cy="3178968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What is the original edge computing frame that is used on robotics project? It is needed to remove the robotic part and adapt it into our </a:t>
            </a:r>
            <a:r>
              <a:rPr lang="en-US" altLang="zh-CN" dirty="0" err="1"/>
              <a:t>antonomous</a:t>
            </a:r>
            <a:r>
              <a:rPr lang="en-US" altLang="zh-CN" dirty="0"/>
              <a:t> cars’ frame. </a:t>
            </a:r>
          </a:p>
          <a:p>
            <a:pPr lvl="0"/>
            <a:r>
              <a:rPr lang="en-US" altLang="zh-CN" dirty="0"/>
              <a:t>     (Adapt based on the vehicle driving plans)</a:t>
            </a:r>
          </a:p>
          <a:p>
            <a:pPr lvl="0"/>
            <a:endParaRPr lang="zh-CN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data collection is needed from ITRL. The data is used for frame testing and algorithm design.</a:t>
            </a:r>
          </a:p>
          <a:p>
            <a:pPr lvl="0"/>
            <a:r>
              <a:rPr lang="en-US" altLang="zh-CN" dirty="0"/>
              <a:t>     (Solved / Promised)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73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Wishlist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www.kth.se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DDC6B3F-89EC-4A4C-8367-689E2792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40" y="1323974"/>
            <a:ext cx="7325514" cy="3178968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What the platform of the frame overall used? We need to get used to this platform.</a:t>
            </a:r>
          </a:p>
          <a:p>
            <a:pPr lvl="0"/>
            <a:r>
              <a:rPr lang="en-US" altLang="zh-CN" dirty="0"/>
              <a:t>     (Still need detailed discussion and learning)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computing should not be completely put onto edges nor completely onto the cloud. How much percentage for edge/cloud is to be discussed. </a:t>
            </a:r>
          </a:p>
          <a:p>
            <a:pPr lvl="0"/>
            <a:r>
              <a:rPr lang="en-US" altLang="zh-CN" dirty="0"/>
              <a:t>     (Being discussed)</a:t>
            </a:r>
            <a:endParaRPr lang="zh-CN" altLang="zh-CN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62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 template">
  <a:themeElements>
    <a:clrScheme name="KTH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494E6"/>
      </a:accent2>
      <a:accent3>
        <a:srgbClr val="62922E"/>
      </a:accent3>
      <a:accent4>
        <a:srgbClr val="A2D16E"/>
      </a:accent4>
      <a:accent5>
        <a:srgbClr val="9D102D"/>
      </a:accent5>
      <a:accent6>
        <a:srgbClr val="E7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</TotalTime>
  <Words>1159</Words>
  <Application>Microsoft Macintosh PowerPoint</Application>
  <PresentationFormat>全屏显示(16:9)</PresentationFormat>
  <Paragraphs>146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KTH_PPT template</vt:lpstr>
      <vt:lpstr>Dependable Edge Computing Systems and Application</vt:lpstr>
      <vt:lpstr>About the Project</vt:lpstr>
      <vt:lpstr>About the Project</vt:lpstr>
      <vt:lpstr>About the Project</vt:lpstr>
      <vt:lpstr>About the Project</vt:lpstr>
      <vt:lpstr>Define a Usecase: Car Overtaking</vt:lpstr>
      <vt:lpstr>What to do next？</vt:lpstr>
      <vt:lpstr>Wishlist</vt:lpstr>
      <vt:lpstr>Wishlist</vt:lpstr>
      <vt:lpstr>Future Plan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</dc:creator>
  <cp:lastModifiedBy>Tian Xu</cp:lastModifiedBy>
  <cp:revision>117</cp:revision>
  <cp:lastPrinted>2013-05-27T09:10:21Z</cp:lastPrinted>
  <dcterms:created xsi:type="dcterms:W3CDTF">2013-05-14T14:14:04Z</dcterms:created>
  <dcterms:modified xsi:type="dcterms:W3CDTF">2018-10-03T19:24:59Z</dcterms:modified>
</cp:coreProperties>
</file>