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88825" cy="6858000"/>
  <p:notesSz cx="6858000" cy="9144000"/>
  <p:embeddedFontLst>
    <p:embeddedFont>
      <p:font typeface="Libre Franklin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9e2769d0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9e2769d0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a9e2769d05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9e2769d0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9e2769d0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a9e2769d05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9e2769d0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a9e2769d0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914630" y="1788454"/>
            <a:ext cx="8359052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98"/>
              <a:buFont typeface="Libre Franklin"/>
              <a:buNone/>
              <a:defRPr sz="7198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679209" y="3956280"/>
            <a:ext cx="6829894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99"/>
              <a:buNone/>
              <a:defRPr sz="2299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99"/>
              <a:buNone/>
              <a:defRPr sz="1999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None/>
              <a:defRPr sz="1799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752662" y="6453386"/>
            <a:ext cx="160752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2583382" y="6453386"/>
            <a:ext cx="7021548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828123" y="6453386"/>
            <a:ext cx="1595876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752663" y="744470"/>
            <a:ext cx="10671337" cy="5349671"/>
            <a:chOff x="752858" y="744469"/>
            <a:chExt cx="10674117" cy="5349671"/>
          </a:xfrm>
        </p:grpSpPr>
        <p:sp>
          <p:nvSpPr>
            <p:cNvPr id="23" name="Google Shape;23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1371243" y="685800"/>
            <a:ext cx="95987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 rot="5400000">
            <a:off x="4384655" y="-717887"/>
            <a:ext cx="3571875" cy="95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1390288" y="6453386"/>
            <a:ext cx="1204258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2892811" y="6453386"/>
            <a:ext cx="627919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9470269" y="6453386"/>
            <a:ext cx="1595876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 rot="5400000">
            <a:off x="7755119" y="2463099"/>
            <a:ext cx="5243244" cy="156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 rot="5400000">
            <a:off x="2838377" y="-842977"/>
            <a:ext cx="5243244" cy="817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1390288" y="6453386"/>
            <a:ext cx="1204258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ftr" idx="11"/>
          </p:nvPr>
        </p:nvSpPr>
        <p:spPr>
          <a:xfrm>
            <a:off x="2892811" y="6453386"/>
            <a:ext cx="627919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9470269" y="6453386"/>
            <a:ext cx="1595876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371243" y="685800"/>
            <a:ext cx="95987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371243" y="2286000"/>
            <a:ext cx="95987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1390288" y="6453386"/>
            <a:ext cx="1204258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2892811" y="6453386"/>
            <a:ext cx="627919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9470269" y="6453386"/>
            <a:ext cx="1595876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371243" y="685800"/>
            <a:ext cx="95987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99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1371243" y="2286000"/>
            <a:ext cx="4446628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536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99"/>
              <a:buChar char="■"/>
              <a:defRPr>
                <a:solidFill>
                  <a:schemeClr val="dk2"/>
                </a:solidFill>
              </a:defRPr>
            </a:lvl1pPr>
            <a:lvl2pPr marL="914400" lvl="1" indent="-355536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99"/>
              <a:buChar char="–"/>
              <a:defRPr>
                <a:solidFill>
                  <a:schemeClr val="dk2"/>
                </a:solidFill>
              </a:defRPr>
            </a:lvl2pPr>
            <a:lvl3pPr marL="1371600" lvl="2" indent="-342836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Char char="■"/>
              <a:defRPr>
                <a:solidFill>
                  <a:schemeClr val="dk2"/>
                </a:solidFill>
              </a:defRPr>
            </a:lvl3pPr>
            <a:lvl4pPr marL="1828800" lvl="3" indent="-342836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2"/>
          </p:nvPr>
        </p:nvSpPr>
        <p:spPr>
          <a:xfrm>
            <a:off x="6523704" y="2286000"/>
            <a:ext cx="4446628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536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99"/>
              <a:buChar char="■"/>
              <a:defRPr>
                <a:solidFill>
                  <a:schemeClr val="dk2"/>
                </a:solidFill>
              </a:defRPr>
            </a:lvl1pPr>
            <a:lvl2pPr marL="914400" lvl="1" indent="-355536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99"/>
              <a:buChar char="–"/>
              <a:defRPr>
                <a:solidFill>
                  <a:schemeClr val="dk2"/>
                </a:solidFill>
              </a:defRPr>
            </a:lvl2pPr>
            <a:lvl3pPr marL="1371600" lvl="2" indent="-342836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Char char="■"/>
              <a:defRPr>
                <a:solidFill>
                  <a:schemeClr val="dk2"/>
                </a:solidFill>
              </a:defRPr>
            </a:lvl3pPr>
            <a:lvl4pPr marL="1828800" lvl="3" indent="-342836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1390288" y="6453386"/>
            <a:ext cx="1204258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2892811" y="6453386"/>
            <a:ext cx="627919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9470269" y="6453386"/>
            <a:ext cx="1595876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1390288" y="6453386"/>
            <a:ext cx="1204258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2892811" y="6453386"/>
            <a:ext cx="627919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9470269" y="6453386"/>
            <a:ext cx="1595876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371243" y="685800"/>
            <a:ext cx="95987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99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1371243" y="2340864"/>
            <a:ext cx="444282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99"/>
              <a:buNone/>
              <a:defRPr sz="2999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99"/>
              <a:buNone/>
              <a:defRPr sz="1999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None/>
              <a:defRPr sz="1799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1371243" y="3305208"/>
            <a:ext cx="4442827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536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99"/>
              <a:buChar char="■"/>
              <a:defRPr>
                <a:solidFill>
                  <a:schemeClr val="dk2"/>
                </a:solidFill>
              </a:defRPr>
            </a:lvl1pPr>
            <a:lvl2pPr marL="914400" lvl="1" indent="-355536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99"/>
              <a:buChar char="–"/>
              <a:defRPr>
                <a:solidFill>
                  <a:schemeClr val="dk2"/>
                </a:solidFill>
              </a:defRPr>
            </a:lvl2pPr>
            <a:lvl3pPr marL="1371600" lvl="2" indent="-342836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Char char="■"/>
              <a:defRPr>
                <a:solidFill>
                  <a:schemeClr val="dk2"/>
                </a:solidFill>
              </a:defRPr>
            </a:lvl3pPr>
            <a:lvl4pPr marL="1828800" lvl="3" indent="-342836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523315" y="2340864"/>
            <a:ext cx="444282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99"/>
              <a:buNone/>
              <a:defRPr sz="2999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99"/>
              <a:buNone/>
              <a:defRPr sz="1999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None/>
              <a:defRPr sz="1799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523315" y="3305208"/>
            <a:ext cx="4442827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536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99"/>
              <a:buChar char="■"/>
              <a:defRPr>
                <a:solidFill>
                  <a:schemeClr val="dk2"/>
                </a:solidFill>
              </a:defRPr>
            </a:lvl1pPr>
            <a:lvl2pPr marL="914400" lvl="1" indent="-355536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99"/>
              <a:buChar char="–"/>
              <a:defRPr>
                <a:solidFill>
                  <a:schemeClr val="dk2"/>
                </a:solidFill>
              </a:defRPr>
            </a:lvl2pPr>
            <a:lvl3pPr marL="1371600" lvl="2" indent="-342836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Char char="■"/>
              <a:defRPr>
                <a:solidFill>
                  <a:schemeClr val="dk2"/>
                </a:solidFill>
              </a:defRPr>
            </a:lvl3pPr>
            <a:lvl4pPr marL="1828800" lvl="3" indent="-342836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1390288" y="6453386"/>
            <a:ext cx="1204258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2892811" y="6453386"/>
            <a:ext cx="627919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9470269" y="6453386"/>
            <a:ext cx="1595876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bg>
      <p:bgPr>
        <a:solidFill>
          <a:schemeClr val="dk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64826" y="1301361"/>
            <a:ext cx="961046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198"/>
              <a:buFont typeface="Libre Franklin"/>
              <a:buNone/>
              <a:defRPr sz="7198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64826" y="4216328"/>
            <a:ext cx="9610468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99"/>
              <a:buNone/>
              <a:defRPr sz="2399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99"/>
              <a:buNone/>
              <a:defRPr sz="1999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99"/>
              <a:buNone/>
              <a:defRPr sz="1799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38716" y="6453386"/>
            <a:ext cx="1621986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2583639" y="6453386"/>
            <a:ext cx="7021548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9828123" y="6453386"/>
            <a:ext cx="1595876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7" name="Google Shape;57;p7" title="Crop Mark"/>
          <p:cNvSpPr/>
          <p:nvPr/>
        </p:nvSpPr>
        <p:spPr>
          <a:xfrm>
            <a:off x="8149840" y="1685652"/>
            <a:ext cx="3274160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1371243" y="685800"/>
            <a:ext cx="95987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1390288" y="6453386"/>
            <a:ext cx="1204258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2892811" y="6453386"/>
            <a:ext cx="627919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9470269" y="6453386"/>
            <a:ext cx="1595876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 title="Background Shape"/>
          <p:cNvSpPr/>
          <p:nvPr/>
        </p:nvSpPr>
        <p:spPr>
          <a:xfrm>
            <a:off x="0" y="376"/>
            <a:ext cx="5302139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723711" y="685800"/>
            <a:ext cx="3854716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99"/>
              <a:buFont typeface="Libre Franklin"/>
              <a:buNone/>
              <a:defRPr sz="4799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6254391" y="685801"/>
            <a:ext cx="5210723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536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99"/>
              <a:buChar char="■"/>
              <a:defRPr sz="1999"/>
            </a:lvl1pPr>
            <a:lvl2pPr marL="914400" lvl="1" indent="-355536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99"/>
              <a:buChar char="–"/>
              <a:defRPr sz="1999"/>
            </a:lvl2pPr>
            <a:lvl3pPr marL="1371600" lvl="2" indent="-342836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Char char="■"/>
              <a:defRPr sz="1799"/>
            </a:lvl3pPr>
            <a:lvl4pPr marL="1828800" lvl="3" indent="-342836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Char char="–"/>
              <a:defRPr sz="1799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723711" y="2856344"/>
            <a:ext cx="3854716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723712" y="6453386"/>
            <a:ext cx="1204258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2205371" y="6453386"/>
            <a:ext cx="237305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9880566" y="6453386"/>
            <a:ext cx="1595876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1" name="Google Shape;71;p9" title="Divider Bar"/>
          <p:cNvSpPr/>
          <p:nvPr/>
        </p:nvSpPr>
        <p:spPr>
          <a:xfrm>
            <a:off x="5302139" y="376"/>
            <a:ext cx="22854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 title="Background Shape"/>
          <p:cNvSpPr/>
          <p:nvPr/>
        </p:nvSpPr>
        <p:spPr>
          <a:xfrm>
            <a:off x="0" y="376"/>
            <a:ext cx="5302139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3711" y="685800"/>
            <a:ext cx="3854716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99"/>
              <a:buFont typeface="Libre Franklin"/>
              <a:buNone/>
              <a:defRPr sz="479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>
            <a:spLocks noGrp="1"/>
          </p:cNvSpPr>
          <p:nvPr>
            <p:ph type="pic" idx="2"/>
          </p:nvPr>
        </p:nvSpPr>
        <p:spPr>
          <a:xfrm>
            <a:off x="5530679" y="1"/>
            <a:ext cx="6658146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723711" y="2855968"/>
            <a:ext cx="3854716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723712" y="6453386"/>
            <a:ext cx="1204258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2205371" y="6453386"/>
            <a:ext cx="237305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9880566" y="6453386"/>
            <a:ext cx="1595876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0" name="Google Shape;80;p10" title="Divider Bar"/>
          <p:cNvSpPr/>
          <p:nvPr/>
        </p:nvSpPr>
        <p:spPr>
          <a:xfrm>
            <a:off x="5302139" y="376"/>
            <a:ext cx="22854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371243" y="685800"/>
            <a:ext cx="95987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99"/>
              <a:buFont typeface="Libre Franklin"/>
              <a:buNone/>
              <a:defRPr sz="4399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371243" y="2286000"/>
            <a:ext cx="95987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536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99"/>
              <a:buFont typeface="Libre Franklin"/>
              <a:buChar char="■"/>
              <a:defRPr sz="1999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53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99"/>
              <a:buFont typeface="Libre Franklin"/>
              <a:buChar char="–"/>
              <a:defRPr sz="1999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83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Font typeface="Libre Franklin"/>
              <a:buChar char="■"/>
              <a:defRPr sz="1799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83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99"/>
              <a:buFont typeface="Libre Franklin"/>
              <a:buChar char="–"/>
              <a:defRPr sz="1799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390288" y="6453386"/>
            <a:ext cx="1204258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892811" y="6453386"/>
            <a:ext cx="627919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470269" y="6453386"/>
            <a:ext cx="1595876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" name="Google Shape;15;p1" title="Side bar"/>
          <p:cNvSpPr/>
          <p:nvPr/>
        </p:nvSpPr>
        <p:spPr>
          <a:xfrm>
            <a:off x="477971" y="376"/>
            <a:ext cx="22854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ctrTitle"/>
          </p:nvPr>
        </p:nvSpPr>
        <p:spPr>
          <a:xfrm>
            <a:off x="1401826" y="1340768"/>
            <a:ext cx="9553126" cy="191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imes New Roman"/>
              <a:buNone/>
            </a:pPr>
            <a:r>
              <a:rPr lang="ru-RU" sz="5400">
                <a:latin typeface="Times New Roman"/>
                <a:ea typeface="Times New Roman"/>
                <a:cs typeface="Times New Roman"/>
                <a:sym typeface="Times New Roman"/>
              </a:rPr>
              <a:t>МОРФИНГ</a:t>
            </a:r>
            <a:br>
              <a:rPr lang="ru-RU" sz="5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5400">
                <a:latin typeface="Times New Roman"/>
                <a:ea typeface="Times New Roman"/>
                <a:cs typeface="Times New Roman"/>
                <a:sym typeface="Times New Roman"/>
              </a:rPr>
              <a:t>ТРЕХМЕРНЫХ МОДЕЛЕЙ</a:t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4887262" y="4725144"/>
            <a:ext cx="60928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</a:t>
            </a:r>
            <a:b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Кузнецова Ольга Владимировна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734372" y="6309320"/>
            <a:ext cx="2232248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Москва, 2023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6778488" y="3356992"/>
            <a:ext cx="4176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</a:t>
            </a:r>
            <a:b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Писаренко Дмитрий Павлович</a:t>
            </a:r>
            <a:b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3 курса</a:t>
            </a:r>
            <a:b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группа ИУ7-54Б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/>
        </p:nvSpPr>
        <p:spPr>
          <a:xfrm>
            <a:off x="1291808" y="542378"/>
            <a:ext cx="100161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Times New Roman"/>
              <a:buNone/>
            </a:pPr>
            <a:r>
              <a:rPr lang="ru-RU" sz="399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Загруженная модель</a:t>
            </a:r>
            <a:endParaRPr sz="3999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480E30-E8BD-4375-9686-2029F3E79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505" y="1485278"/>
            <a:ext cx="6928706" cy="48396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1371243" y="685800"/>
            <a:ext cx="95988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999">
                <a:latin typeface="Times New Roman"/>
                <a:ea typeface="Times New Roman"/>
                <a:cs typeface="Times New Roman"/>
                <a:sym typeface="Times New Roman"/>
              </a:rPr>
              <a:t>Зависимость времени от </a:t>
            </a:r>
            <a:endParaRPr sz="399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999">
                <a:latin typeface="Times New Roman"/>
                <a:ea typeface="Times New Roman"/>
                <a:cs typeface="Times New Roman"/>
                <a:sym typeface="Times New Roman"/>
              </a:rPr>
              <a:t>количества вершин</a:t>
            </a:r>
            <a:endParaRPr sz="399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650" y="2171700"/>
            <a:ext cx="58420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1371243" y="685800"/>
            <a:ext cx="95988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999">
                <a:latin typeface="Times New Roman"/>
                <a:ea typeface="Times New Roman"/>
                <a:cs typeface="Times New Roman"/>
                <a:sym typeface="Times New Roman"/>
              </a:rPr>
              <a:t>Зависимость времени от </a:t>
            </a:r>
            <a:endParaRPr sz="399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999">
                <a:latin typeface="Times New Roman"/>
                <a:ea typeface="Times New Roman"/>
                <a:cs typeface="Times New Roman"/>
                <a:sym typeface="Times New Roman"/>
              </a:rPr>
              <a:t>количества ребер</a:t>
            </a:r>
            <a:endParaRPr sz="399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638" y="2171700"/>
            <a:ext cx="58420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1035158" y="578085"/>
            <a:ext cx="10016104" cy="9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Times New Roman"/>
              <a:buNone/>
            </a:pPr>
            <a:r>
              <a:rPr lang="ru-RU" sz="3999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3999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1035158" y="1519927"/>
            <a:ext cx="10513200" cy="375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Достигнута поставленная цель: </a:t>
            </a:r>
            <a:r>
              <a:rPr lang="ru-RU" sz="1999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разработано программное обеспечение для морфинга трехмерных моделей.</a:t>
            </a:r>
            <a:endParaRPr sz="2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процессе выполнения были решены все задачи: </a:t>
            </a:r>
            <a:endParaRPr dirty="0"/>
          </a:p>
          <a:p>
            <a:pPr marL="0" marR="0" lvl="0" indent="-1270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ru-RU" sz="2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формализованы представления объектов.</a:t>
            </a:r>
          </a:p>
          <a:p>
            <a:pPr marL="0" marR="0" lvl="0" indent="-1270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ru-RU" sz="2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проанализированы алгоритмы морфинга трехмерных моделей.</a:t>
            </a:r>
          </a:p>
          <a:p>
            <a:pPr marL="0" marR="0" lvl="0" indent="-1270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ru-RU" sz="2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выбраны средства реализации алгоритмов.</a:t>
            </a:r>
          </a:p>
          <a:p>
            <a:pPr marL="0" marR="0" lvl="0" indent="-1270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ru-RU" sz="2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реализованы выбранные алгоритмы.</a:t>
            </a:r>
          </a:p>
          <a:p>
            <a:pPr marL="0" marR="0" lvl="0" indent="-1270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ru-RU" sz="2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реализован графический интерфейс.</a:t>
            </a:r>
          </a:p>
          <a:p>
            <a:pPr marL="0" marR="0" lvl="0" indent="-1270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ru-RU" sz="2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исследованы временные характеристики выбранных алгоритмов на основе созданного программного обеспечения.</a:t>
            </a:r>
            <a:endParaRPr sz="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1053852" y="692696"/>
            <a:ext cx="10016104" cy="9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  <a:t>Цел</a:t>
            </a:r>
            <a:r>
              <a:rPr lang="ru-RU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ь </a:t>
            </a:r>
            <a: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  <a:t>и задачи работы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1125860" y="1556792"/>
            <a:ext cx="10016104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</a:pPr>
            <a:r>
              <a:rPr lang="ru-RU" sz="1800" u="sng"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 – разработать программное обеспечение для морфинга трехмерных моделей. </a:t>
            </a:r>
            <a:endParaRPr sz="180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</a:pPr>
            <a:r>
              <a:rPr lang="ru-RU" sz="1800" u="sng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1800"/>
          </a:p>
          <a:p>
            <a:pPr marL="383932" lvl="0" indent="-377582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формализовать представление объектов и описать их;</a:t>
            </a:r>
            <a:endParaRPr sz="1800"/>
          </a:p>
          <a:p>
            <a:pPr marL="383933" lvl="0" indent="-377583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алгоритмы морфинга трехмерных моделей и выбрать наилучшие для достижения цели;</a:t>
            </a:r>
            <a:endParaRPr sz="1800"/>
          </a:p>
          <a:p>
            <a:pPr marL="383933" lvl="0" indent="-377583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выбрать средства реализации алгоритмов;</a:t>
            </a:r>
            <a:endParaRPr sz="1800"/>
          </a:p>
          <a:p>
            <a:pPr marL="383933" lvl="0" indent="-377583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реализовать выбранные алгоритмы;</a:t>
            </a:r>
            <a:endParaRPr sz="1800"/>
          </a:p>
          <a:p>
            <a:pPr marL="383932" lvl="0" indent="-377582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реализовать графический интерфейс;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3932" lvl="0" indent="-377582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исследовать временные характеристики выбранных алгоритмов на основе созданного программного обеспечения.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3933" lvl="0" indent="-256996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99"/>
              <a:buNone/>
            </a:pPr>
            <a:endParaRPr/>
          </a:p>
          <a:p>
            <a:pPr marL="383933" lvl="0" indent="-256996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99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041949" y="533391"/>
            <a:ext cx="10016104" cy="9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Times New Roman"/>
              <a:buNone/>
            </a:pPr>
            <a:r>
              <a:rPr lang="ru-RU" sz="399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Объекты сцены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1061486" y="1546810"/>
            <a:ext cx="5536982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3933" lvl="0" indent="-377583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Точечный источник освещения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3933" lvl="0" indent="-377583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Рассеянный источник освещения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3932" lvl="0" indent="-377582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Камера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3932" lvl="0" indent="-377582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Трехмерный объект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4655E3-A0F8-4068-856F-3909072DC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076" y="1244188"/>
            <a:ext cx="6255791" cy="43696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1269874" y="831254"/>
            <a:ext cx="100161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Алгоритмы удаления невидимых линий и поверхностей</a:t>
            </a:r>
            <a:endParaRPr sz="3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Times New Roman"/>
              <a:buNone/>
            </a:pPr>
            <a:endParaRPr sz="399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125860" y="1466353"/>
            <a:ext cx="9505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1014704" y="6227873"/>
            <a:ext cx="10912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1371600" y="1774150"/>
            <a:ext cx="5520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рассмотрены три алгоритма удаления невидимых линий и поверхностей: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Робертса;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Z-буфера;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обратная трассировка лучей.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поставленной задачи больше всего подходит алгоритм Z-буфера, так как он может работать со сценами любой сложности и не требует больших вычислительных мощностей для сцен с множеством объектов, что необходимо при реализации морфинга.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900" y="1841529"/>
            <a:ext cx="4992124" cy="3678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/>
        </p:nvSpPr>
        <p:spPr>
          <a:xfrm>
            <a:off x="1041949" y="523354"/>
            <a:ext cx="10016104" cy="9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Times New Roman"/>
              <a:buNone/>
            </a:pPr>
            <a:r>
              <a:rPr lang="ru-RU" sz="3999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Алгоритмы закраски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1041949" y="4365104"/>
            <a:ext cx="10016104" cy="9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Libre Franklin"/>
              <a:buNone/>
            </a:pPr>
            <a:endParaRPr sz="3999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 l="4715" t="38636"/>
          <a:stretch/>
        </p:blipFill>
        <p:spPr>
          <a:xfrm>
            <a:off x="1615891" y="3803213"/>
            <a:ext cx="9289033" cy="263041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1086372" y="1466348"/>
            <a:ext cx="100161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рассмотрены три алгоритма закраски: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простая закраска;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закраска по Гуро;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закраска по Фонгу.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Наиболее подходящей закраской для поставленной задачи является закраска Гуро, так как мы будем использовать модели с большим количеством примитивов и нам будет важна производительность.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1035158" y="542379"/>
            <a:ext cx="100161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Times New Roman"/>
              <a:buNone/>
            </a:pPr>
            <a:r>
              <a:rPr lang="ru-RU" sz="399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Алгоритмы морфинга</a:t>
            </a:r>
            <a:endParaRPr sz="3999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132050" y="1485275"/>
            <a:ext cx="4639200" cy="3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рассмотрены три алгоритма морфинга: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линейный морфинг;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весовая деформация;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морфинг на основе ключевых точек.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Наилучшим методом для решения поставленной задачи является линейный морфинг (англ. Linear morphing), так как он является наиболее быстродействующим из представленных алгоритмов, что играет значимую роль при большом количестве примитивов.</a:t>
            </a:r>
            <a:endParaRPr sz="1800"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750" y="1184574"/>
            <a:ext cx="5541175" cy="22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750" y="3643550"/>
            <a:ext cx="5448550" cy="2724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/>
        </p:nvSpPr>
        <p:spPr>
          <a:xfrm>
            <a:off x="1053349" y="523354"/>
            <a:ext cx="10539593" cy="159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Times New Roman"/>
              <a:buNone/>
            </a:pPr>
            <a:r>
              <a:rPr lang="ru-RU" sz="3999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языка программирования и среды разработки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053349" y="1979472"/>
            <a:ext cx="87135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качестве языка программирования был выбран C++ по нескольким причинам: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•"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поддерживает объектно-ориентированную парадигму программирования;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•"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обладает достаточно высокой производительностью;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Times New Roman"/>
              <a:buChar char="•"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обладает широким набором функций из стандартной библиотеки, в том числе функция замера процессорного времени, которая будет использована в дальнейшем исследовании.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51360" y="2400300"/>
            <a:ext cx="1247298" cy="140217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1053350" y="5167251"/>
            <a:ext cx="10081200" cy="19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качестве среды разработки был выбран QtCreator по нескольким причинам:</a:t>
            </a:r>
            <a:endParaRPr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есть опыт разработки в этой среде;</a:t>
            </a:r>
            <a:endParaRPr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наличие библиотеки для разработки графического интерфейса.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98941" y="4476602"/>
            <a:ext cx="1152128" cy="139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1035158" y="542379"/>
            <a:ext cx="10016104" cy="9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Times New Roman"/>
              <a:buNone/>
            </a:pPr>
            <a:r>
              <a:rPr lang="ru-RU" sz="3999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Предоставляемый графический интерфейс</a:t>
            </a:r>
            <a:endParaRPr sz="3999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1132050" y="1928000"/>
            <a:ext cx="46392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Программа предоставляет следующий графический интерфейс. 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первом запуске все виджеты имеют значения по умолчанию, при следующих запусках программы значения сохраняются.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 видит сцену (справа), виджеты (слева) и меню (сверху).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DDFCBC-D747-4646-9610-9A1C27E02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038" y="1638974"/>
            <a:ext cx="6063894" cy="42238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/>
        </p:nvSpPr>
        <p:spPr>
          <a:xfrm>
            <a:off x="1361371" y="542478"/>
            <a:ext cx="100161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Times New Roman"/>
              <a:buNone/>
            </a:pPr>
            <a:r>
              <a:rPr lang="ru-RU" sz="399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морфинга</a:t>
            </a:r>
            <a:endParaRPr sz="3999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200" y="1485375"/>
            <a:ext cx="5860425" cy="49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Serenity">
      <a:dk1>
        <a:srgbClr val="164B4F"/>
      </a:dk1>
      <a:lt1>
        <a:srgbClr val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452</Words>
  <Application>Microsoft Office PowerPoint</Application>
  <PresentationFormat>Произвольный</PresentationFormat>
  <Paragraphs>71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Libre Franklin</vt:lpstr>
      <vt:lpstr>Times New Roman</vt:lpstr>
      <vt:lpstr>Arial</vt:lpstr>
      <vt:lpstr>Crop</vt:lpstr>
      <vt:lpstr>МОРФИНГ ТРЕХМЕРНЫХ МОДЕЛЕЙ</vt:lpstr>
      <vt:lpstr>Цель и задачи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Зависимость времени от  количества вершин</vt:lpstr>
      <vt:lpstr>Зависимость времени от  количества ребер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МОРФИНГ ТРЕХМЕРНЫХ МОДЕЛЕЙ</dc:title>
  <cp:lastModifiedBy>Dmitriy Pisarenko</cp:lastModifiedBy>
  <cp:revision>2</cp:revision>
  <dcterms:modified xsi:type="dcterms:W3CDTF">2023-12-27T00:20:35Z</dcterms:modified>
</cp:coreProperties>
</file>