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88825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6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9e2769d05_0_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9e2769d0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9e2769d05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9e2769d05_0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9e2769d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a9e2769d0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9e2769d0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a9e2769d05_0_4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914630" y="1788454"/>
            <a:ext cx="8359052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98"/>
              <a:buFont typeface="Libre Franklin"/>
              <a:buNone/>
              <a:defRPr sz="7198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79209" y="3956280"/>
            <a:ext cx="6829894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9"/>
              <a:buNone/>
              <a:defRPr sz="2299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  <a:defRPr sz="1999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None/>
              <a:defRPr sz="1799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2662" y="6453386"/>
            <a:ext cx="160752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83382" y="6453386"/>
            <a:ext cx="702154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28123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663" y="744470"/>
            <a:ext cx="10671337" cy="5349671"/>
            <a:chOff x="752858" y="744469"/>
            <a:chExt cx="10674117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4384655" y="-717887"/>
            <a:ext cx="3571875" cy="9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755119" y="2463099"/>
            <a:ext cx="5243244" cy="1565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838377" y="-842977"/>
            <a:ext cx="5243244" cy="8177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9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371243" y="2286000"/>
            <a:ext cx="4446628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536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>
                <a:solidFill>
                  <a:schemeClr val="dk2"/>
                </a:solidFill>
              </a:defRPr>
            </a:lvl1pPr>
            <a:lvl2pPr indent="-355536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>
                <a:solidFill>
                  <a:schemeClr val="dk2"/>
                </a:solidFill>
              </a:defRPr>
            </a:lvl2pPr>
            <a:lvl3pPr indent="-342836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>
                <a:solidFill>
                  <a:schemeClr val="dk2"/>
                </a:solidFill>
              </a:defRPr>
            </a:lvl3pPr>
            <a:lvl4pPr indent="-342836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523704" y="2286000"/>
            <a:ext cx="4446628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536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>
                <a:solidFill>
                  <a:schemeClr val="dk2"/>
                </a:solidFill>
              </a:defRPr>
            </a:lvl1pPr>
            <a:lvl2pPr indent="-355536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>
                <a:solidFill>
                  <a:schemeClr val="dk2"/>
                </a:solidFill>
              </a:defRPr>
            </a:lvl2pPr>
            <a:lvl3pPr indent="-342836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>
                <a:solidFill>
                  <a:schemeClr val="dk2"/>
                </a:solidFill>
              </a:defRPr>
            </a:lvl3pPr>
            <a:lvl4pPr indent="-342836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0" type="dt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9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371243" y="2340864"/>
            <a:ext cx="44428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99"/>
              <a:buNone/>
              <a:defRPr b="0" sz="2999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  <a:defRPr b="1" sz="1999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None/>
              <a:defRPr b="1" sz="1799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371243" y="3305208"/>
            <a:ext cx="4442827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536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>
                <a:solidFill>
                  <a:schemeClr val="dk2"/>
                </a:solidFill>
              </a:defRPr>
            </a:lvl1pPr>
            <a:lvl2pPr indent="-355536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>
                <a:solidFill>
                  <a:schemeClr val="dk2"/>
                </a:solidFill>
              </a:defRPr>
            </a:lvl2pPr>
            <a:lvl3pPr indent="-342836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>
                <a:solidFill>
                  <a:schemeClr val="dk2"/>
                </a:solidFill>
              </a:defRPr>
            </a:lvl3pPr>
            <a:lvl4pPr indent="-342836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523315" y="2340864"/>
            <a:ext cx="44428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99"/>
              <a:buNone/>
              <a:defRPr b="0" sz="2999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  <a:defRPr b="1" sz="1999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None/>
              <a:defRPr b="1" sz="1799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523315" y="3305208"/>
            <a:ext cx="4442827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536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>
                <a:solidFill>
                  <a:schemeClr val="dk2"/>
                </a:solidFill>
              </a:defRPr>
            </a:lvl1pPr>
            <a:lvl2pPr indent="-355536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>
                <a:solidFill>
                  <a:schemeClr val="dk2"/>
                </a:solidFill>
              </a:defRPr>
            </a:lvl2pPr>
            <a:lvl3pPr indent="-342836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>
                <a:solidFill>
                  <a:schemeClr val="dk2"/>
                </a:solidFill>
              </a:defRPr>
            </a:lvl3pPr>
            <a:lvl4pPr indent="-342836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64826" y="1301361"/>
            <a:ext cx="961046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198"/>
              <a:buFont typeface="Libre Franklin"/>
              <a:buNone/>
              <a:defRPr sz="7198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64826" y="4216328"/>
            <a:ext cx="9610468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99"/>
              <a:buNone/>
              <a:defRPr sz="2399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99"/>
              <a:buNone/>
              <a:defRPr sz="19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99"/>
              <a:buNone/>
              <a:defRPr sz="17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38716" y="6453386"/>
            <a:ext cx="162198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2583639" y="6453386"/>
            <a:ext cx="702154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9828123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7" title="Crop Mark"/>
          <p:cNvSpPr/>
          <p:nvPr/>
        </p:nvSpPr>
        <p:spPr>
          <a:xfrm>
            <a:off x="8149840" y="1685652"/>
            <a:ext cx="3274160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23711" y="685800"/>
            <a:ext cx="3854716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99"/>
              <a:buFont typeface="Libre Franklin"/>
              <a:buNone/>
              <a:defRPr sz="4799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54391" y="685801"/>
            <a:ext cx="5210723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536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 sz="1999"/>
            </a:lvl1pPr>
            <a:lvl2pPr indent="-355536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 sz="1999"/>
            </a:lvl2pPr>
            <a:lvl3pPr indent="-342836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 sz="1799"/>
            </a:lvl3pPr>
            <a:lvl4pPr indent="-342836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 sz="1799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723711" y="2856344"/>
            <a:ext cx="3854716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23712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205371" y="6453386"/>
            <a:ext cx="237305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880566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3711" y="685800"/>
            <a:ext cx="3854716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99"/>
              <a:buFont typeface="Libre Franklin"/>
              <a:buNone/>
              <a:defRPr sz="47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530679" y="1"/>
            <a:ext cx="6658146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3711" y="2855968"/>
            <a:ext cx="3854716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23712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205371" y="6453386"/>
            <a:ext cx="237305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880566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9"/>
              <a:buFont typeface="Libre Franklin"/>
              <a:buNone/>
              <a:defRPr b="0" i="0" sz="4399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536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Font typeface="Libre Franklin"/>
              <a:buChar char="■"/>
              <a:defRPr b="0" i="0" sz="1999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536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Font typeface="Libre Franklin"/>
              <a:buChar char="–"/>
              <a:defRPr b="0" i="1" sz="1999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836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Font typeface="Libre Franklin"/>
              <a:buChar char="■"/>
              <a:defRPr b="0" i="0" sz="1799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836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Font typeface="Libre Franklin"/>
              <a:buChar char="–"/>
              <a:defRPr b="0" i="1" sz="1799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7971" y="376"/>
            <a:ext cx="22854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1401826" y="1340768"/>
            <a:ext cx="9553126" cy="191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  <a:t>МОРФИНГ</a:t>
            </a:r>
            <a:b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  <a:t>ТРЕХМЕРНЫХ МОДЕЛЕЙ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887262" y="4725144"/>
            <a:ext cx="6092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Кузнецова Ольга Владимировна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734372" y="6309320"/>
            <a:ext cx="2232248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6778488" y="3356992"/>
            <a:ext cx="4176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Писаренко Дмитрий Павлович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3 курса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ИУ7-54Б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1291808" y="542378"/>
            <a:ext cx="10016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Загруженная модель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75" y="1485377"/>
            <a:ext cx="7364085" cy="50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371243" y="685800"/>
            <a:ext cx="95988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999">
                <a:latin typeface="Times New Roman"/>
                <a:ea typeface="Times New Roman"/>
                <a:cs typeface="Times New Roman"/>
                <a:sym typeface="Times New Roman"/>
              </a:rPr>
              <a:t>Зависимость времени от </a:t>
            </a:r>
            <a:endParaRPr sz="399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999">
                <a:latin typeface="Times New Roman"/>
                <a:ea typeface="Times New Roman"/>
                <a:cs typeface="Times New Roman"/>
                <a:sym typeface="Times New Roman"/>
              </a:rPr>
              <a:t>количества вершин</a:t>
            </a:r>
            <a:endParaRPr sz="399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650" y="2171700"/>
            <a:ext cx="5842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371243" y="685800"/>
            <a:ext cx="95988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999">
                <a:latin typeface="Times New Roman"/>
                <a:ea typeface="Times New Roman"/>
                <a:cs typeface="Times New Roman"/>
                <a:sym typeface="Times New Roman"/>
              </a:rPr>
              <a:t>Зависимость времени от </a:t>
            </a:r>
            <a:endParaRPr sz="399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999">
                <a:latin typeface="Times New Roman"/>
                <a:ea typeface="Times New Roman"/>
                <a:cs typeface="Times New Roman"/>
                <a:sym typeface="Times New Roman"/>
              </a:rPr>
              <a:t>количества ребер</a:t>
            </a:r>
            <a:endParaRPr sz="399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638" y="2171700"/>
            <a:ext cx="5842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1035158" y="578085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1035158" y="1519927"/>
            <a:ext cx="105132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Достигнута поставленная цель: </a:t>
            </a:r>
            <a:r>
              <a:rPr lang="ru-RU" sz="1999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разработано программное обеспечение для морфинга трехмерных моделей.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процессе выполнения были решены все задачи: </a:t>
            </a:r>
            <a:endParaRPr/>
          </a:p>
          <a:p>
            <a:pPr indent="-1270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описаны объекты сцены;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проанализированы алгоритмы для визуализации трехмерной сцены и обоснован выбор алгоритмов;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разработана физическая модель цветка;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реализованы выбранные алгоритмы;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разработано программное обеспечение, которое позволит корректно отобразить трехмерную сцену.</a:t>
            </a:r>
            <a:endParaRPr/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053852" y="692696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Цел</a:t>
            </a: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ь </a:t>
            </a: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и задачи работы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125860" y="1556792"/>
            <a:ext cx="10016104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ru-RU" sz="1800" u="sng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программное обеспечение для морфинга трехмерных моделей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ru-RU" sz="1800" u="sng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800"/>
          </a:p>
          <a:p>
            <a:pPr indent="-377582" lvl="0" marL="383932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представление объектов и описать их;</a:t>
            </a:r>
            <a:endParaRPr sz="1800"/>
          </a:p>
          <a:p>
            <a:pPr indent="-377583" lvl="0" marL="383933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алгоритмы морфинга трехмерных моделей и выбрать наилучшие для достижения цели;</a:t>
            </a:r>
            <a:endParaRPr sz="1800"/>
          </a:p>
          <a:p>
            <a:pPr indent="-377583" lvl="0" marL="383933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выбрать средства реализации алгоритмов;</a:t>
            </a:r>
            <a:endParaRPr sz="1800"/>
          </a:p>
          <a:p>
            <a:pPr indent="-377583" lvl="0" marL="383933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реализовать выбранные алгоритмы;</a:t>
            </a:r>
            <a:endParaRPr sz="1800"/>
          </a:p>
          <a:p>
            <a:pPr indent="-377582" lvl="0" marL="383932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реализовать графический интерфейс;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582" lvl="0" marL="383932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исследовать временные характеристики выбранных алгоритмов на основе созданного программного обеспечения.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996" lvl="0" marL="383933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</a:pPr>
            <a:r>
              <a:t/>
            </a:r>
            <a:endParaRPr/>
          </a:p>
          <a:p>
            <a:pPr indent="-256996" lvl="0" marL="383933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041949" y="533391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b="0" i="0" lang="ru-RU" sz="399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сцены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1061486" y="1546810"/>
            <a:ext cx="5536982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7583" lvl="0" marL="383933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Точечный источник освещения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583" lvl="0" marL="383933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Рассеянный источник освещения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582" lvl="0" marL="383932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Камера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582" lvl="0" marL="383932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Трехмерный объект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575" y="1332275"/>
            <a:ext cx="6380602" cy="43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269874" y="831254"/>
            <a:ext cx="10016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удаления невидимых линий и поверхностей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t/>
            </a:r>
            <a:endParaRPr sz="39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125860" y="1466353"/>
            <a:ext cx="950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014704" y="6227873"/>
            <a:ext cx="109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371600" y="1774150"/>
            <a:ext cx="5520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три алгоритма удаления невидимых линий и поверхностей: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Робертса;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Z-буфера;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обратная трассировка лучей.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 поставленной задачи больше всего подходит алгоритм Z-буфера, так как он может работать со сценами любой сложности и не требует больших вычислительных мощностей для сцен с множеством объектов, что необходимо при реализации морфинга.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900" y="1841529"/>
            <a:ext cx="4992124" cy="367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1041949" y="523354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закраски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041949" y="4365104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Libre Franklin"/>
              <a:buNone/>
            </a:pPr>
            <a:r>
              <a:t/>
            </a:r>
            <a:endParaRPr sz="3999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4715" r="0" t="38636"/>
          <a:stretch/>
        </p:blipFill>
        <p:spPr>
          <a:xfrm>
            <a:off x="1615891" y="3803213"/>
            <a:ext cx="9289033" cy="263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1086372" y="1466348"/>
            <a:ext cx="10016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</a:t>
            </a: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три алгоритма закраски: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простая закраска;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закраска по Гуро;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закраска по Фонгу.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аиболее подходящей закраской для поставленной задачи является закраска Гуро, так как мы будем использовать модели с большим количеством примитивов и нам будет важна производительность.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1035158" y="542379"/>
            <a:ext cx="10016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морфинга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132050" y="1485275"/>
            <a:ext cx="46392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</a:t>
            </a: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три алгоритма морфинга: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линейный морфинг;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весовая деформация;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морфинг на основе ключевых точек.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аилучшим методом для решения поставленной задачи является линейный морфинг (англ. Linear morphing), так как он является наиболее быстродействующим из представленных алгоритмов, что играет значимую роль при большом количестве примитивов.</a:t>
            </a:r>
            <a:endParaRPr sz="1800"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0" y="1184574"/>
            <a:ext cx="5541175" cy="22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750" y="3643550"/>
            <a:ext cx="5448550" cy="272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1053349" y="523354"/>
            <a:ext cx="10539593" cy="1591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языка программирования и среды разработки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53349" y="1979472"/>
            <a:ext cx="8713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языка программирования был выбран C++ по нескольким причинам: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поддерживает объектно-ориентированную парадигму программирования;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обладает достаточно высокой производительностью;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обладает широким набором функций из стандартной библиотеки, в том числе функция замера процессорного времени, которая будет использована в дальнейшем исследовании.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1360" y="2400300"/>
            <a:ext cx="1247298" cy="140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053350" y="5167251"/>
            <a:ext cx="100812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</a:t>
            </a: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среды разработки был выбран QtCreator по нескольким причинам: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</a:t>
            </a: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сть опыт разработки в этой среде;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</a:t>
            </a: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личие библиотеки для разработки графического интерфейса.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8941" y="4476602"/>
            <a:ext cx="1152128" cy="139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1035158" y="542379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Предоставляемый графический интерфейс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132050" y="1928000"/>
            <a:ext cx="4639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предоставляет следующий графический интерфейс.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первом запуске все виджеты имеют значения по умолчанию, при следующих запусках программы значения сохраняются.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видит сцену (справа), виджеты (слева) и меню (сверху).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425" y="1704849"/>
            <a:ext cx="5607725" cy="39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1361371" y="542478"/>
            <a:ext cx="10016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морфинга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00" y="1485375"/>
            <a:ext cx="5860425" cy="49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Serenity">
      <a:dk1>
        <a:srgbClr val="164B4F"/>
      </a:dk1>
      <a:lt1>
        <a:srgbClr val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