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6" d="100"/>
          <a:sy n="76" d="100"/>
        </p:scale>
        <p:origin x="55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C3353-6273-0A01-8E2A-686F4959B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EBB153-96ED-5000-5F70-99719B47F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4EB57B-FEEC-2080-2802-68205C102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E5308E-FF7B-C496-EBCB-84AF730D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1CAF72-D0EA-E164-1826-CB23D793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1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BEDEF-DDD6-1898-CA00-610FF48A9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0D13D2-6B7F-092D-2FFD-6262B837C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DC835-54A1-76A9-5E0E-3AE2954E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1614CC-424E-FCEA-419B-A6CB0E43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DED660-4C76-2C71-C16A-6C8FBA27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16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2183F4-DC26-721C-DC58-19DF04E69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C82B74-82AE-8EF3-AD98-F0B32F3FA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739FC5-2226-DFAD-FF4F-6C552E35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40F9C3-20F9-3343-CC21-96C538BB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0F610-228E-666E-001D-0C63837A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1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43F06-3FB1-29BC-5996-84DA9065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DFE249-5764-15A7-75F0-031004B6C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64A586-8E2B-A76C-B80C-F8769BE5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D47498-9315-F81B-7D5C-4CFFB9CC7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0F461A-DDC5-A396-C813-2C03DC40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2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0CA87-1260-B13D-E2BE-E8D69674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0360F-EC2E-9601-11C4-4B1D3CCB4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BC0413-C878-8286-6F9F-42C68A48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82BC6-07FD-C546-56A5-CF2735BE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118FB9-0C72-6A22-655F-6D621611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75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4B963-77D3-66C0-1AF1-3FBEB797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3EE61-CC20-8888-E21C-7E607267B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E6C085-2C45-51D7-2B17-F7B911A92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B7D413-ACAB-172B-68CC-CE2D82C53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6DE402-2257-B41B-355C-42CEF01B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951CF0-FBA3-E322-EFC7-96708568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31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EA59F-85CD-7EC4-7D0F-C5FC5735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D692A8-3C70-AC9B-CF3F-02570732A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7F1884-D5A4-E774-7D58-F581EDBCE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D89C70-374D-C24A-7AAB-4B0475A8C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5F0C6E-0A0F-C3AA-23BF-1C3A28A15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3AC174-00A8-C216-A11C-E5B1378C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2C3515-18CF-25D9-6FE8-202679345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9BD54E-53AF-E8A5-5603-8CABA691E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94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DA4D2-032A-3182-5429-EE33612C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2811CC-3E67-04D6-85D6-E5ED9FB6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3C59ED-9878-A451-87E6-C6CF4F9CE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D572C6-E7BB-EEA1-7711-91994765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38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9AEA02-89DC-6126-0742-BB5193B4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2D9763-3E50-ECC0-0B92-CFD8F969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4F66F6-3B84-6BE7-F26A-941DE78E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64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8AB3F-9844-AEE9-FBF2-A78D38617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4040F5-E3D1-2E78-4E68-610F09905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B2C48C-D2A3-21D7-93E3-B3D1274B4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E6EB00-9425-F182-E8EC-1EFACE039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8FB32A-628E-74F9-3409-40E872B0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B93A50-8E1F-DAD0-7915-055363A6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83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40491-38A6-6E2D-4519-38AF622D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E8F23D-DABC-FD03-6D30-E29BAFFBA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133ED8-C5F3-0CD7-3148-4A6B97B01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6BB5CE-E88F-1624-4F0E-276A1B82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64E861-5826-C7C1-A650-DB4AC9BA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27C011-E127-DCBD-5501-134D4C8A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75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8F1D68-1861-E30B-F725-985D4EF2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122DEB-5BC3-B73E-7B7B-ED347B9CC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C0C24-5562-0D52-FBD4-09EBBC381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5DD19-BC94-4039-8C23-459E84C63CD3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1A4BE6-7E39-0060-AFC7-167C092F8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8DBD3-81A1-A6D1-01E5-AEAD46F36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09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codepower.com/docs/toy-renderer/day2-draw-lin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codepower.com/docs/toy-renderer/day2-draw-line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DF206B-2419-2CEB-C57A-8560798268E2}"/>
              </a:ext>
            </a:extLst>
          </p:cNvPr>
          <p:cNvSpPr txBox="1"/>
          <p:nvPr/>
        </p:nvSpPr>
        <p:spPr>
          <a:xfrm>
            <a:off x="571500" y="466725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Bresenham</a:t>
            </a:r>
            <a:r>
              <a:rPr lang="zh-CN" altLang="en-US" dirty="0"/>
              <a:t>直线绘制方法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2AA502-5CCB-883C-B4F6-B9B0C8870B70}"/>
              </a:ext>
            </a:extLst>
          </p:cNvPr>
          <p:cNvSpPr txBox="1"/>
          <p:nvPr/>
        </p:nvSpPr>
        <p:spPr>
          <a:xfrm>
            <a:off x="571499" y="1314450"/>
            <a:ext cx="1060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在光栅化下，点的位置都是以</a:t>
            </a:r>
            <a:r>
              <a:rPr lang="en-US" altLang="zh-CN" dirty="0"/>
              <a:t>1</a:t>
            </a:r>
            <a:r>
              <a:rPr lang="zh-CN" altLang="en-US" dirty="0"/>
              <a:t>为增量进行增加的</a:t>
            </a:r>
            <a:endParaRPr lang="en-US" altLang="zh-CN" dirty="0"/>
          </a:p>
          <a:p>
            <a:r>
              <a:rPr lang="zh-CN" altLang="en-US" dirty="0"/>
              <a:t>所以对于绘制直线当</a:t>
            </a:r>
            <a:r>
              <a:rPr lang="en-US" altLang="zh-CN" dirty="0"/>
              <a:t>x+1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的取值有两种</a:t>
            </a:r>
            <a:r>
              <a:rPr lang="en-US" altLang="zh-CN" dirty="0"/>
              <a:t>y0</a:t>
            </a:r>
            <a:r>
              <a:rPr lang="zh-CN" altLang="en-US" dirty="0"/>
              <a:t>或者</a:t>
            </a:r>
            <a:r>
              <a:rPr lang="en-US" altLang="zh-CN" dirty="0"/>
              <a:t>y0+1</a:t>
            </a:r>
            <a:r>
              <a:rPr lang="zh-CN" altLang="en-US" dirty="0"/>
              <a:t>，而判断方法就是将</a:t>
            </a:r>
            <a:r>
              <a:rPr lang="en-US" altLang="zh-CN" dirty="0"/>
              <a:t>y</a:t>
            </a:r>
            <a:r>
              <a:rPr lang="zh-CN" altLang="en-US" dirty="0"/>
              <a:t>的准确值与</a:t>
            </a:r>
            <a:r>
              <a:rPr lang="en-US" altLang="zh-CN" dirty="0"/>
              <a:t>y0+1/2</a:t>
            </a:r>
            <a:r>
              <a:rPr lang="zh-CN" altLang="en-US" dirty="0"/>
              <a:t>对比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0FA644C-AA92-3DED-9F66-9022C4013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725" y="2231841"/>
            <a:ext cx="5734050" cy="27905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C136029-104B-8B0D-A4AC-2651F8709683}"/>
              </a:ext>
            </a:extLst>
          </p:cNvPr>
          <p:cNvSpPr txBox="1"/>
          <p:nvPr/>
        </p:nvSpPr>
        <p:spPr>
          <a:xfrm>
            <a:off x="7143750" y="4768496"/>
            <a:ext cx="41338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hlinkClick r:id="rId3"/>
              </a:rPr>
              <a:t>day2</a:t>
            </a:r>
            <a:r>
              <a:rPr lang="zh-CN" altLang="en-US" sz="1050" dirty="0">
                <a:hlinkClick r:id="rId3"/>
              </a:rPr>
              <a:t>：画一条线 </a:t>
            </a:r>
            <a:r>
              <a:rPr lang="en-US" altLang="zh-CN" sz="1050" dirty="0">
                <a:hlinkClick r:id="rId3"/>
              </a:rPr>
              <a:t>| </a:t>
            </a:r>
            <a:r>
              <a:rPr lang="zh-CN" altLang="en-US" sz="1050" dirty="0">
                <a:hlinkClick r:id="rId3"/>
              </a:rPr>
              <a:t>微信公众号</a:t>
            </a:r>
            <a:r>
              <a:rPr lang="en-US" altLang="zh-CN" sz="1050" dirty="0">
                <a:hlinkClick r:id="rId3"/>
              </a:rPr>
              <a:t>@</a:t>
            </a:r>
            <a:r>
              <a:rPr lang="zh-CN" altLang="en-US" sz="1050" dirty="0">
                <a:hlinkClick r:id="rId3"/>
              </a:rPr>
              <a:t>卤蛋实验室 </a:t>
            </a:r>
            <a:r>
              <a:rPr lang="en-US" altLang="zh-CN" sz="1050" dirty="0">
                <a:hlinkClick r:id="rId3"/>
              </a:rPr>
              <a:t>(supercodepower.com)</a:t>
            </a:r>
            <a:endParaRPr lang="zh-CN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B83B002-B326-5B87-923B-3A62EB402407}"/>
                  </a:ext>
                </a:extLst>
              </p:cNvPr>
              <p:cNvSpPr txBox="1"/>
              <p:nvPr/>
            </p:nvSpPr>
            <p:spPr>
              <a:xfrm>
                <a:off x="571499" y="2050891"/>
                <a:ext cx="45910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为了一个更精准的位置，应当避免浮点运算，注意到对于不是初始点的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的准确值就是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，所以，实际的比较变为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与</a:t>
                </a:r>
                <a:r>
                  <a:rPr lang="en-US" altLang="zh-CN" dirty="0"/>
                  <a:t>1/2</a:t>
                </a:r>
                <a:r>
                  <a:rPr lang="zh-CN" altLang="en-US" dirty="0"/>
                  <a:t>的比较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B83B002-B326-5B87-923B-3A62EB402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9" y="2050891"/>
                <a:ext cx="4591052" cy="1200329"/>
              </a:xfrm>
              <a:prstGeom prst="rect">
                <a:avLst/>
              </a:prstGeom>
              <a:blipFill>
                <a:blip r:embed="rId4"/>
                <a:stretch>
                  <a:fillRect l="-1195" t="-2538" r="-4648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2ADEFDA-97BD-B861-25C3-051B3229F7C7}"/>
                  </a:ext>
                </a:extLst>
              </p:cNvPr>
              <p:cNvSpPr txBox="1"/>
              <p:nvPr/>
            </p:nvSpPr>
            <p:spPr>
              <a:xfrm>
                <a:off x="571499" y="3400425"/>
                <a:ext cx="459105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我们假设实际值是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，绘制值是</a:t>
                </a:r>
                <a:r>
                  <a:rPr lang="en-US" altLang="zh-CN" dirty="0"/>
                  <a:t>y0+1</a:t>
                </a:r>
                <a:r>
                  <a:rPr lang="zh-CN" altLang="en-US" dirty="0"/>
                  <a:t>或者</a:t>
                </a:r>
                <a:r>
                  <a:rPr lang="en-US" altLang="zh-CN" dirty="0"/>
                  <a:t>y0</a:t>
                </a:r>
              </a:p>
              <a:p>
                <a:r>
                  <a:rPr lang="zh-CN" altLang="en-US" dirty="0"/>
                  <a:t>那么对应的误差：</a:t>
                </a:r>
                <a:endParaRPr lang="en-US" altLang="zh-CN" dirty="0"/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y-(y0+1):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pPr marL="342900" indent="-342900">
                  <a:buFontTx/>
                  <a:buAutoNum type="arabicPeriod"/>
                </a:pPr>
                <a:r>
                  <a:rPr lang="en-US" altLang="zh-CN" dirty="0"/>
                  <a:t>y-y0: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𝜀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初始误差，上一步的误差</a:t>
                </a:r>
                <a:endParaRPr lang="en-US" altLang="zh-CN" dirty="0"/>
              </a:p>
              <a:p>
                <a:r>
                  <a:rPr lang="en-US" altLang="zh-CN" dirty="0"/>
                  <a:t>k:</a:t>
                </a:r>
                <a:r>
                  <a:rPr lang="zh-CN" altLang="en-US" dirty="0"/>
                  <a:t>斜率，</a:t>
                </a:r>
                <a:r>
                  <a:rPr lang="en-US" altLang="zh-CN" dirty="0" err="1"/>
                  <a:t>dy</a:t>
                </a:r>
                <a:r>
                  <a:rPr lang="en-US" altLang="zh-CN" dirty="0"/>
                  <a:t>/dx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2ADEFDA-97BD-B861-25C3-051B3229F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9" y="3400425"/>
                <a:ext cx="4591052" cy="1754326"/>
              </a:xfrm>
              <a:prstGeom prst="rect">
                <a:avLst/>
              </a:prstGeom>
              <a:blipFill>
                <a:blip r:embed="rId5"/>
                <a:stretch>
                  <a:fillRect l="-1195" t="-2083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6A41721F-1540-5E7A-646E-269DBE87CE39}"/>
              </a:ext>
            </a:extLst>
          </p:cNvPr>
          <p:cNvSpPr txBox="1"/>
          <p:nvPr/>
        </p:nvSpPr>
        <p:spPr>
          <a:xfrm>
            <a:off x="571499" y="5358884"/>
            <a:ext cx="4591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所以我们需要更新误差值，才能保证每个点的误差正确性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185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DF206B-2419-2CEB-C57A-8560798268E2}"/>
              </a:ext>
            </a:extLst>
          </p:cNvPr>
          <p:cNvSpPr txBox="1"/>
          <p:nvPr/>
        </p:nvSpPr>
        <p:spPr>
          <a:xfrm>
            <a:off x="571500" y="466725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Bresenham</a:t>
            </a:r>
            <a:r>
              <a:rPr lang="zh-CN" altLang="en-US" dirty="0"/>
              <a:t>直线绘制方法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0FA644C-AA92-3DED-9F66-9022C4013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775" y="261796"/>
            <a:ext cx="5734050" cy="27905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C136029-104B-8B0D-A4AC-2651F8709683}"/>
              </a:ext>
            </a:extLst>
          </p:cNvPr>
          <p:cNvSpPr txBox="1"/>
          <p:nvPr/>
        </p:nvSpPr>
        <p:spPr>
          <a:xfrm>
            <a:off x="7229475" y="2798451"/>
            <a:ext cx="41338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hlinkClick r:id="rId3"/>
              </a:rPr>
              <a:t>day2</a:t>
            </a:r>
            <a:r>
              <a:rPr lang="zh-CN" altLang="en-US" sz="1050" dirty="0">
                <a:hlinkClick r:id="rId3"/>
              </a:rPr>
              <a:t>：画一条线 </a:t>
            </a:r>
            <a:r>
              <a:rPr lang="en-US" altLang="zh-CN" sz="1050" dirty="0">
                <a:hlinkClick r:id="rId3"/>
              </a:rPr>
              <a:t>| </a:t>
            </a:r>
            <a:r>
              <a:rPr lang="zh-CN" altLang="en-US" sz="1050" dirty="0">
                <a:hlinkClick r:id="rId3"/>
              </a:rPr>
              <a:t>微信公众号</a:t>
            </a:r>
            <a:r>
              <a:rPr lang="en-US" altLang="zh-CN" sz="1050" dirty="0">
                <a:hlinkClick r:id="rId3"/>
              </a:rPr>
              <a:t>@</a:t>
            </a:r>
            <a:r>
              <a:rPr lang="zh-CN" altLang="en-US" sz="1050" dirty="0">
                <a:hlinkClick r:id="rId3"/>
              </a:rPr>
              <a:t>卤蛋实验室 </a:t>
            </a:r>
            <a:r>
              <a:rPr lang="en-US" altLang="zh-CN" sz="1050" dirty="0">
                <a:hlinkClick r:id="rId3"/>
              </a:rPr>
              <a:t>(supercodepower.com)</a:t>
            </a:r>
            <a:endParaRPr lang="zh-CN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B83B002-B326-5B87-923B-3A62EB402407}"/>
                  </a:ext>
                </a:extLst>
              </p:cNvPr>
              <p:cNvSpPr txBox="1"/>
              <p:nvPr/>
            </p:nvSpPr>
            <p:spPr>
              <a:xfrm>
                <a:off x="571499" y="1333917"/>
                <a:ext cx="45910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？</a:t>
                </a:r>
                <a:r>
                  <a:rPr lang="en-US" altLang="zh-CN" dirty="0"/>
                  <a:t> 1/2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B83B002-B326-5B87-923B-3A62EB402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9" y="1333917"/>
                <a:ext cx="4591052" cy="646331"/>
              </a:xfrm>
              <a:prstGeom prst="rect">
                <a:avLst/>
              </a:prstGeom>
              <a:blipFill>
                <a:blip r:embed="rId4"/>
                <a:stretch>
                  <a:fillRect t="-5660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2ADEFDA-97BD-B861-25C3-051B3229F7C7}"/>
                  </a:ext>
                </a:extLst>
              </p:cNvPr>
              <p:cNvSpPr txBox="1"/>
              <p:nvPr/>
            </p:nvSpPr>
            <p:spPr>
              <a:xfrm>
                <a:off x="542923" y="2460367"/>
                <a:ext cx="459105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我们假设实际值是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，绘制值是</a:t>
                </a:r>
                <a:r>
                  <a:rPr lang="en-US" altLang="zh-CN" dirty="0"/>
                  <a:t>y0+1</a:t>
                </a:r>
                <a:r>
                  <a:rPr lang="zh-CN" altLang="en-US" dirty="0"/>
                  <a:t>或者</a:t>
                </a:r>
                <a:r>
                  <a:rPr lang="en-US" altLang="zh-CN" dirty="0"/>
                  <a:t>y0</a:t>
                </a:r>
              </a:p>
              <a:p>
                <a:r>
                  <a:rPr lang="zh-CN" altLang="en-US" dirty="0"/>
                  <a:t>那么对应的误差：</a:t>
                </a:r>
                <a:endParaRPr lang="en-US" altLang="zh-CN" dirty="0"/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y-(y0+1):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 =&gt; 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- 2dx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altLang="zh-CN" dirty="0"/>
                  <a:t>y-y0: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=&gt; 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𝜀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初始误差，上一步的误差</a:t>
                </a:r>
                <a:endParaRPr lang="en-US" altLang="zh-CN" dirty="0"/>
              </a:p>
              <a:p>
                <a:r>
                  <a:rPr lang="en-US" altLang="zh-CN" dirty="0"/>
                  <a:t>k:</a:t>
                </a:r>
                <a:r>
                  <a:rPr lang="zh-CN" altLang="en-US" dirty="0"/>
                  <a:t>斜率，</a:t>
                </a:r>
                <a:r>
                  <a:rPr lang="en-US" altLang="zh-CN" dirty="0" err="1"/>
                  <a:t>dy</a:t>
                </a:r>
                <a:r>
                  <a:rPr lang="en-US" altLang="zh-CN" dirty="0"/>
                  <a:t>/dx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2ADEFDA-97BD-B861-25C3-051B3229F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3" y="2460367"/>
                <a:ext cx="4591052" cy="1754326"/>
              </a:xfrm>
              <a:prstGeom prst="rect">
                <a:avLst/>
              </a:prstGeom>
              <a:blipFill>
                <a:blip r:embed="rId5"/>
                <a:stretch>
                  <a:fillRect l="-1062" t="-2091" r="-930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A41721F-1540-5E7A-646E-269DBE87CE39}"/>
                  </a:ext>
                </a:extLst>
              </p:cNvPr>
              <p:cNvSpPr txBox="1"/>
              <p:nvPr/>
            </p:nvSpPr>
            <p:spPr>
              <a:xfrm>
                <a:off x="542923" y="4422247"/>
                <a:ext cx="552450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注意到当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&gt;1/2</m:t>
                    </m:r>
                  </m:oMath>
                </a14:m>
                <a:r>
                  <a:rPr lang="zh-CN" altLang="en-US" dirty="0"/>
                  <a:t>时，即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误差需要多减去一个</a:t>
                </a:r>
                <a:r>
                  <a:rPr lang="en-US" altLang="zh-CN" dirty="0"/>
                  <a:t>2dx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A41721F-1540-5E7A-646E-269DBE87C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3" y="4422247"/>
                <a:ext cx="5524501" cy="1200329"/>
              </a:xfrm>
              <a:prstGeom prst="rect">
                <a:avLst/>
              </a:prstGeom>
              <a:blipFill>
                <a:blip r:embed="rId6"/>
                <a:stretch>
                  <a:fillRect l="-883" t="-2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A34D9AB-F2ED-0A34-88CA-BD4E1CE7480F}"/>
                  </a:ext>
                </a:extLst>
              </p:cNvPr>
              <p:cNvSpPr txBox="1"/>
              <p:nvPr/>
            </p:nvSpPr>
            <p:spPr>
              <a:xfrm>
                <a:off x="6200775" y="3633668"/>
                <a:ext cx="5524501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伪代码就是</a:t>
                </a:r>
                <a:endParaRPr lang="en-US" altLang="zh-CN" dirty="0"/>
              </a:p>
              <a:p>
                <a:r>
                  <a:rPr lang="en-US" altLang="zh-CN" dirty="0"/>
                  <a:t>//</a:t>
                </a:r>
                <a:r>
                  <a:rPr lang="zh-CN" altLang="en-US" dirty="0"/>
                  <a:t>每次绘制完上一点，更新误差</a:t>
                </a:r>
                <a:endParaRPr lang="en-US" altLang="zh-CN" dirty="0"/>
              </a:p>
              <a:p>
                <a:r>
                  <a:rPr lang="en-US" altLang="zh-CN" dirty="0"/>
                  <a:t>//</a:t>
                </a:r>
                <a:r>
                  <a:rPr lang="zh-CN" altLang="en-US" dirty="0"/>
                  <a:t>令</a:t>
                </a:r>
                <a:r>
                  <a:rPr lang="en-US" altLang="zh-CN" dirty="0"/>
                  <a:t>error = 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Error += </a:t>
                </a:r>
                <a14:m>
                  <m:oMath xmlns:m="http://schemas.openxmlformats.org/officeDocument/2006/math"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If(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{</a:t>
                </a:r>
              </a:p>
              <a:p>
                <a:r>
                  <a:rPr lang="en-US" altLang="zh-CN" dirty="0"/>
                  <a:t>	y = y+1;//y-1</a:t>
                </a:r>
              </a:p>
              <a:p>
                <a:r>
                  <a:rPr lang="en-US" altLang="zh-CN" dirty="0"/>
                  <a:t>	error -= 2dx;</a:t>
                </a:r>
              </a:p>
              <a:p>
                <a:r>
                  <a:rPr lang="en-US" altLang="zh-CN" dirty="0"/>
                  <a:t>}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A34D9AB-F2ED-0A34-88CA-BD4E1CE74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775" y="3633668"/>
                <a:ext cx="5524501" cy="3139321"/>
              </a:xfrm>
              <a:prstGeom prst="rect">
                <a:avLst/>
              </a:prstGeom>
              <a:blipFill>
                <a:blip r:embed="rId7"/>
                <a:stretch>
                  <a:fillRect l="-883" t="-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03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DF206B-2419-2CEB-C57A-8560798268E2}"/>
              </a:ext>
            </a:extLst>
          </p:cNvPr>
          <p:cNvSpPr txBox="1"/>
          <p:nvPr/>
        </p:nvSpPr>
        <p:spPr>
          <a:xfrm>
            <a:off x="571500" y="466725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三角形的渲染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B83B002-B326-5B87-923B-3A62EB402407}"/>
              </a:ext>
            </a:extLst>
          </p:cNvPr>
          <p:cNvSpPr txBox="1"/>
          <p:nvPr/>
        </p:nvSpPr>
        <p:spPr>
          <a:xfrm>
            <a:off x="571500" y="1333917"/>
            <a:ext cx="703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绘制对称：绘制顺序不按照传入的顶点顺序</a:t>
            </a:r>
            <a:endParaRPr lang="en-US" altLang="zh-CN" dirty="0"/>
          </a:p>
          <a:p>
            <a:r>
              <a:rPr lang="zh-CN" altLang="en-US" dirty="0"/>
              <a:t>两个三角形的公共顶点：由于光栅化的舍入，它们之间不应该有孔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按</a:t>
            </a:r>
            <a:r>
              <a:rPr lang="en-US" altLang="zh-CN" dirty="0"/>
              <a:t>y</a:t>
            </a:r>
            <a:r>
              <a:rPr lang="zh-CN" altLang="en-US" dirty="0"/>
              <a:t>坐标对三角形顶点进行排序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同时光栅化三角形的左侧和右侧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/>
              <a:t>在左右边界点之间画一条水平线段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6693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402</Words>
  <Application>Microsoft Office PowerPoint</Application>
  <PresentationFormat>宽屏</PresentationFormat>
  <Paragraphs>40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卓岑 蒋</dc:creator>
  <cp:lastModifiedBy>卓岑 蒋</cp:lastModifiedBy>
  <cp:revision>5</cp:revision>
  <dcterms:created xsi:type="dcterms:W3CDTF">2023-12-03T04:37:11Z</dcterms:created>
  <dcterms:modified xsi:type="dcterms:W3CDTF">2023-12-24T11:35:05Z</dcterms:modified>
</cp:coreProperties>
</file>